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1" r:id="rId6"/>
    <p:sldId id="262" r:id="rId7"/>
    <p:sldId id="263" r:id="rId8"/>
    <p:sldId id="264" r:id="rId9"/>
    <p:sldId id="266" r:id="rId10"/>
    <p:sldId id="267" r:id="rId11"/>
    <p:sldId id="269"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409E6-7A5A-48AD-90DD-C96EC2D03F27}" type="datetimeFigureOut">
              <a:rPr lang="en-ZA" smtClean="0"/>
              <a:pPr/>
              <a:t>2013/07/04</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00C23-CBF8-4A4E-B806-5D36E46693D9}" type="slidenum">
              <a:rPr lang="en-ZA" smtClean="0"/>
              <a:pPr/>
              <a:t>‹#›</a:t>
            </a:fld>
            <a:endParaRPr lang="en-Z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44700C23-CBF8-4A4E-B806-5D36E46693D9}" type="slidenum">
              <a:rPr lang="en-ZA" smtClean="0"/>
              <a:pPr/>
              <a:t>3</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2FCAE02B-E960-4AD2-9DBE-E776F828C150}" type="datetimeFigureOut">
              <a:rPr lang="en-ZA" smtClean="0"/>
              <a:pPr/>
              <a:t>2013/07/04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CAFC84A-53A3-4AAF-99C8-BF0629DC8259}"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FCAE02B-E960-4AD2-9DBE-E776F828C150}" type="datetimeFigureOut">
              <a:rPr lang="en-ZA" smtClean="0"/>
              <a:pPr/>
              <a:t>2013/07/04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CAFC84A-53A3-4AAF-99C8-BF0629DC8259}"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FCAE02B-E960-4AD2-9DBE-E776F828C150}" type="datetimeFigureOut">
              <a:rPr lang="en-ZA" smtClean="0"/>
              <a:pPr/>
              <a:t>2013/07/04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CAFC84A-53A3-4AAF-99C8-BF0629DC8259}"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FCAE02B-E960-4AD2-9DBE-E776F828C150}" type="datetimeFigureOut">
              <a:rPr lang="en-ZA" smtClean="0"/>
              <a:pPr/>
              <a:t>2013/07/04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CAFC84A-53A3-4AAF-99C8-BF0629DC8259}" type="slidenum">
              <a:rPr lang="en-ZA" smtClean="0"/>
              <a:pPr/>
              <a:t>‹#›</a:t>
            </a:fld>
            <a:endParaRPr lang="en-ZA"/>
          </a:p>
        </p:txBody>
      </p:sp>
      <p:pic>
        <p:nvPicPr>
          <p:cNvPr id="7" name="Picture 2" descr="Sahia_hi_small"/>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5517232"/>
            <a:ext cx="1143000" cy="1085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CAE02B-E960-4AD2-9DBE-E776F828C150}" type="datetimeFigureOut">
              <a:rPr lang="en-ZA" smtClean="0"/>
              <a:pPr/>
              <a:t>2013/07/04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CAFC84A-53A3-4AAF-99C8-BF0629DC8259}"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2FCAE02B-E960-4AD2-9DBE-E776F828C150}" type="datetimeFigureOut">
              <a:rPr lang="en-ZA" smtClean="0"/>
              <a:pPr/>
              <a:t>2013/07/04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CAFC84A-53A3-4AAF-99C8-BF0629DC8259}"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2FCAE02B-E960-4AD2-9DBE-E776F828C150}" type="datetimeFigureOut">
              <a:rPr lang="en-ZA" smtClean="0"/>
              <a:pPr/>
              <a:t>2013/07/04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CAFC84A-53A3-4AAF-99C8-BF0629DC8259}"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2FCAE02B-E960-4AD2-9DBE-E776F828C150}" type="datetimeFigureOut">
              <a:rPr lang="en-ZA" smtClean="0"/>
              <a:pPr/>
              <a:t>2013/07/04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CAFC84A-53A3-4AAF-99C8-BF0629DC8259}"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AE02B-E960-4AD2-9DBE-E776F828C150}" type="datetimeFigureOut">
              <a:rPr lang="en-ZA" smtClean="0"/>
              <a:pPr/>
              <a:t>2013/07/04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CCAFC84A-53A3-4AAF-99C8-BF0629DC8259}"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AE02B-E960-4AD2-9DBE-E776F828C150}" type="datetimeFigureOut">
              <a:rPr lang="en-ZA" smtClean="0"/>
              <a:pPr/>
              <a:t>2013/07/04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CAFC84A-53A3-4AAF-99C8-BF0629DC8259}"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AE02B-E960-4AD2-9DBE-E776F828C150}" type="datetimeFigureOut">
              <a:rPr lang="en-ZA" smtClean="0"/>
              <a:pPr/>
              <a:t>2013/07/04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CAFC84A-53A3-4AAF-99C8-BF0629DC8259}"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AE02B-E960-4AD2-9DBE-E776F828C150}" type="datetimeFigureOut">
              <a:rPr lang="en-ZA" smtClean="0"/>
              <a:pPr/>
              <a:t>2013/07/04</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FC84A-53A3-4AAF-99C8-BF0629DC8259}"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780928"/>
            <a:ext cx="7772400" cy="1251570"/>
          </a:xfrm>
        </p:spPr>
        <p:txBody>
          <a:bodyPr>
            <a:normAutofit fontScale="90000"/>
          </a:bodyPr>
          <a:lstStyle/>
          <a:p>
            <a:r>
              <a:rPr lang="en-ZA" sz="4000" dirty="0" smtClean="0"/>
              <a:t/>
            </a:r>
            <a:br>
              <a:rPr lang="en-ZA" sz="4000" dirty="0" smtClean="0"/>
            </a:br>
            <a:r>
              <a:rPr lang="en-ZA" sz="4000" dirty="0" smtClean="0"/>
              <a:t>The South African Health Informatics Association – An overview</a:t>
            </a:r>
            <a:endParaRPr lang="en-ZA" sz="4000" dirty="0"/>
          </a:p>
        </p:txBody>
      </p:sp>
      <p:sp>
        <p:nvSpPr>
          <p:cNvPr id="3" name="Subtitle 2"/>
          <p:cNvSpPr>
            <a:spLocks noGrp="1"/>
          </p:cNvSpPr>
          <p:nvPr>
            <p:ph type="subTitle" idx="1"/>
          </p:nvPr>
        </p:nvSpPr>
        <p:spPr>
          <a:xfrm>
            <a:off x="1475656" y="4365104"/>
            <a:ext cx="6400800" cy="982960"/>
          </a:xfrm>
        </p:spPr>
        <p:txBody>
          <a:bodyPr/>
          <a:lstStyle/>
          <a:p>
            <a:r>
              <a:rPr lang="en-ZA" sz="2000" i="1" dirty="0" smtClean="0"/>
              <a:t>Sven Abrahamse</a:t>
            </a:r>
          </a:p>
          <a:p>
            <a:r>
              <a:rPr lang="en-ZA" sz="2000" i="1" dirty="0" smtClean="0"/>
              <a:t>President of SAHIA</a:t>
            </a:r>
          </a:p>
          <a:p>
            <a:endParaRPr lang="en-ZA" dirty="0"/>
          </a:p>
        </p:txBody>
      </p:sp>
      <p:pic>
        <p:nvPicPr>
          <p:cNvPr id="6" name="Picture 2" descr="Sahia_hi_small"/>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347864" y="1196752"/>
            <a:ext cx="1800200" cy="15841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2" descr="http://t0.gstatic.com/images?q=tbn:ANd9GcRY3kBpD8CiK8x3bA9mwn1pB0_Iq28YQKKlUnjmZEdBYniHIksK"/>
          <p:cNvPicPr>
            <a:picLocks noChangeAspect="1" noChangeArrowheads="1"/>
          </p:cNvPicPr>
          <p:nvPr/>
        </p:nvPicPr>
        <p:blipFill>
          <a:blip r:embed="rId3" cstate="print"/>
          <a:srcRect/>
          <a:stretch>
            <a:fillRect/>
          </a:stretch>
        </p:blipFill>
        <p:spPr bwMode="auto">
          <a:xfrm>
            <a:off x="6444208" y="4725145"/>
            <a:ext cx="2188468" cy="151216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dirty="0" smtClean="0"/>
              <a:t>Way Forward</a:t>
            </a:r>
            <a:endParaRPr lang="en-ZA" sz="4000" dirty="0"/>
          </a:p>
        </p:txBody>
      </p:sp>
      <p:sp>
        <p:nvSpPr>
          <p:cNvPr id="3" name="Content Placeholder 2"/>
          <p:cNvSpPr>
            <a:spLocks noGrp="1"/>
          </p:cNvSpPr>
          <p:nvPr>
            <p:ph idx="1"/>
          </p:nvPr>
        </p:nvSpPr>
        <p:spPr/>
        <p:txBody>
          <a:bodyPr>
            <a:normAutofit fontScale="70000" lnSpcReduction="20000"/>
          </a:bodyPr>
          <a:lstStyle/>
          <a:p>
            <a:r>
              <a:rPr lang="en-ZA" dirty="0" smtClean="0"/>
              <a:t>Major changes ahead with introduction of e-health, m-health and new technologies;</a:t>
            </a:r>
          </a:p>
          <a:p>
            <a:endParaRPr lang="en-ZA" dirty="0" smtClean="0"/>
          </a:p>
          <a:p>
            <a:r>
              <a:rPr lang="en-ZA" dirty="0" smtClean="0"/>
              <a:t>Do not </a:t>
            </a:r>
            <a:r>
              <a:rPr lang="en-ZA" dirty="0" smtClean="0"/>
              <a:t>lose </a:t>
            </a:r>
            <a:r>
              <a:rPr lang="en-ZA" dirty="0" smtClean="0"/>
              <a:t>sight of the fact that base systems must be in place to accommodate the likes of m-Health applications:</a:t>
            </a:r>
          </a:p>
          <a:p>
            <a:endParaRPr lang="en-ZA" dirty="0" smtClean="0"/>
          </a:p>
          <a:p>
            <a:pPr lvl="1"/>
            <a:r>
              <a:rPr lang="en-ZA" dirty="0" smtClean="0"/>
              <a:t>Patient administration</a:t>
            </a:r>
          </a:p>
          <a:p>
            <a:pPr lvl="1"/>
            <a:r>
              <a:rPr lang="en-ZA" dirty="0" smtClean="0"/>
              <a:t>Pharmacy management</a:t>
            </a:r>
          </a:p>
          <a:p>
            <a:pPr lvl="1"/>
            <a:r>
              <a:rPr lang="en-ZA" dirty="0" smtClean="0"/>
              <a:t>Waiting lists and PHC</a:t>
            </a:r>
          </a:p>
          <a:p>
            <a:pPr lvl="1"/>
            <a:r>
              <a:rPr lang="en-ZA" dirty="0" smtClean="0"/>
              <a:t>Cost recovery/billing</a:t>
            </a:r>
          </a:p>
          <a:p>
            <a:endParaRPr lang="en-ZA" dirty="0" smtClean="0"/>
          </a:p>
          <a:p>
            <a:r>
              <a:rPr lang="en-ZA" dirty="0" smtClean="0"/>
              <a:t>Need to join forces with other professional bodies to uplift and strengthen the profession while guided through new and challenging </a:t>
            </a:r>
            <a:r>
              <a:rPr lang="en-ZA" dirty="0" smtClean="0"/>
              <a:t>times</a:t>
            </a:r>
            <a:endParaRPr lang="en-ZA" dirty="0" smtClean="0"/>
          </a:p>
          <a:p>
            <a:pPr lvl="1"/>
            <a:endParaRPr lang="en-US" dirty="0" smtClean="0"/>
          </a:p>
          <a:p>
            <a:endParaRPr lang="en-Z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pPr algn="ctr">
              <a:buNone/>
            </a:pPr>
            <a:endParaRPr lang="en-ZA" dirty="0" smtClean="0"/>
          </a:p>
          <a:p>
            <a:pPr algn="ctr">
              <a:buNone/>
            </a:pPr>
            <a:endParaRPr lang="en-ZA" dirty="0" smtClean="0"/>
          </a:p>
          <a:p>
            <a:pPr algn="ctr">
              <a:buNone/>
            </a:pPr>
            <a:r>
              <a:rPr lang="en-ZA" sz="5400" b="1" dirty="0" smtClean="0"/>
              <a:t>Do not forget NHI is coming </a:t>
            </a:r>
            <a:endParaRPr lang="en-ZA" sz="5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pPr algn="ctr">
              <a:buNone/>
            </a:pPr>
            <a:r>
              <a:rPr lang="en-US" b="1" dirty="0" smtClean="0">
                <a:solidFill>
                  <a:schemeClr val="tx2"/>
                </a:solidFill>
                <a:latin typeface="Monotype Corsiva" pitchFamily="66" charset="0"/>
              </a:rPr>
              <a:t>Thank you</a:t>
            </a:r>
            <a:br>
              <a:rPr lang="en-US" b="1" dirty="0" smtClean="0">
                <a:solidFill>
                  <a:schemeClr val="tx2"/>
                </a:solidFill>
                <a:latin typeface="Monotype Corsiva" pitchFamily="66" charset="0"/>
              </a:rPr>
            </a:br>
            <a:r>
              <a:rPr lang="en-US" b="1" dirty="0" err="1" smtClean="0">
                <a:solidFill>
                  <a:schemeClr val="tx2"/>
                </a:solidFill>
                <a:latin typeface="Monotype Corsiva" pitchFamily="66" charset="0"/>
              </a:rPr>
              <a:t>Siyabonga</a:t>
            </a:r>
            <a:r>
              <a:rPr lang="en-US" b="1" dirty="0" smtClean="0">
                <a:solidFill>
                  <a:schemeClr val="tx2"/>
                </a:solidFill>
                <a:latin typeface="Monotype Corsiva" pitchFamily="66" charset="0"/>
              </a:rPr>
              <a:t/>
            </a:r>
            <a:br>
              <a:rPr lang="en-US" b="1" dirty="0" smtClean="0">
                <a:solidFill>
                  <a:schemeClr val="tx2"/>
                </a:solidFill>
                <a:latin typeface="Monotype Corsiva" pitchFamily="66" charset="0"/>
              </a:rPr>
            </a:br>
            <a:r>
              <a:rPr lang="en-US" b="1" dirty="0" smtClean="0">
                <a:solidFill>
                  <a:schemeClr val="tx2"/>
                </a:solidFill>
                <a:latin typeface="Monotype Corsiva" pitchFamily="66" charset="0"/>
              </a:rPr>
              <a:t>Re </a:t>
            </a:r>
            <a:r>
              <a:rPr lang="en-US" b="1" dirty="0" err="1" smtClean="0">
                <a:solidFill>
                  <a:schemeClr val="tx2"/>
                </a:solidFill>
                <a:latin typeface="Monotype Corsiva" pitchFamily="66" charset="0"/>
              </a:rPr>
              <a:t>ya</a:t>
            </a:r>
            <a:r>
              <a:rPr lang="en-US" b="1" dirty="0" smtClean="0">
                <a:solidFill>
                  <a:schemeClr val="tx2"/>
                </a:solidFill>
                <a:latin typeface="Monotype Corsiva" pitchFamily="66" charset="0"/>
              </a:rPr>
              <a:t> </a:t>
            </a:r>
            <a:r>
              <a:rPr lang="en-US" b="1" dirty="0" err="1" smtClean="0">
                <a:solidFill>
                  <a:schemeClr val="tx2"/>
                </a:solidFill>
                <a:latin typeface="Monotype Corsiva" pitchFamily="66" charset="0"/>
              </a:rPr>
              <a:t>leboha</a:t>
            </a:r>
            <a:r>
              <a:rPr lang="en-US" b="1" dirty="0" smtClean="0">
                <a:solidFill>
                  <a:schemeClr val="tx2"/>
                </a:solidFill>
                <a:latin typeface="Monotype Corsiva" pitchFamily="66" charset="0"/>
              </a:rPr>
              <a:t/>
            </a:r>
            <a:br>
              <a:rPr lang="en-US" b="1" dirty="0" smtClean="0">
                <a:solidFill>
                  <a:schemeClr val="tx2"/>
                </a:solidFill>
                <a:latin typeface="Monotype Corsiva" pitchFamily="66" charset="0"/>
              </a:rPr>
            </a:br>
            <a:r>
              <a:rPr lang="en-US" b="1" dirty="0" err="1" smtClean="0">
                <a:solidFill>
                  <a:schemeClr val="tx2"/>
                </a:solidFill>
                <a:latin typeface="Monotype Corsiva" pitchFamily="66" charset="0"/>
              </a:rPr>
              <a:t>Siyabulela</a:t>
            </a:r>
            <a:r>
              <a:rPr lang="en-US" b="1" dirty="0" smtClean="0">
                <a:solidFill>
                  <a:schemeClr val="tx2"/>
                </a:solidFill>
                <a:latin typeface="Monotype Corsiva" pitchFamily="66" charset="0"/>
              </a:rPr>
              <a:t/>
            </a:r>
            <a:br>
              <a:rPr lang="en-US" b="1" dirty="0" smtClean="0">
                <a:solidFill>
                  <a:schemeClr val="tx2"/>
                </a:solidFill>
                <a:latin typeface="Monotype Corsiva" pitchFamily="66" charset="0"/>
              </a:rPr>
            </a:br>
            <a:r>
              <a:rPr lang="en-US" b="1" dirty="0" err="1" smtClean="0">
                <a:solidFill>
                  <a:schemeClr val="tx2"/>
                </a:solidFill>
                <a:latin typeface="Monotype Corsiva" pitchFamily="66" charset="0"/>
              </a:rPr>
              <a:t>Baie</a:t>
            </a:r>
            <a:r>
              <a:rPr lang="en-US" b="1" dirty="0" smtClean="0">
                <a:solidFill>
                  <a:schemeClr val="tx2"/>
                </a:solidFill>
                <a:latin typeface="Monotype Corsiva" pitchFamily="66" charset="0"/>
              </a:rPr>
              <a:t> </a:t>
            </a:r>
            <a:r>
              <a:rPr lang="en-US" b="1" dirty="0" err="1" smtClean="0">
                <a:solidFill>
                  <a:schemeClr val="tx2"/>
                </a:solidFill>
                <a:latin typeface="Monotype Corsiva" pitchFamily="66" charset="0"/>
              </a:rPr>
              <a:t>Dankie</a:t>
            </a:r>
            <a:r>
              <a:rPr lang="en-US" b="1" dirty="0" smtClean="0">
                <a:solidFill>
                  <a:schemeClr val="tx2"/>
                </a:solidFill>
                <a:latin typeface="Monotype Corsiva" pitchFamily="66" charset="0"/>
              </a:rPr>
              <a:t/>
            </a:r>
            <a:br>
              <a:rPr lang="en-US" b="1" dirty="0" smtClean="0">
                <a:solidFill>
                  <a:schemeClr val="tx2"/>
                </a:solidFill>
                <a:latin typeface="Monotype Corsiva" pitchFamily="66" charset="0"/>
              </a:rPr>
            </a:br>
            <a:r>
              <a:rPr lang="en-US" b="1" dirty="0" err="1" smtClean="0">
                <a:solidFill>
                  <a:schemeClr val="tx2"/>
                </a:solidFill>
                <a:latin typeface="Monotype Corsiva" pitchFamily="66" charset="0"/>
              </a:rPr>
              <a:t>Ri</a:t>
            </a:r>
            <a:r>
              <a:rPr lang="en-US" b="1" dirty="0" smtClean="0">
                <a:solidFill>
                  <a:schemeClr val="tx2"/>
                </a:solidFill>
                <a:latin typeface="Monotype Corsiva" pitchFamily="66" charset="0"/>
              </a:rPr>
              <a:t> a </a:t>
            </a:r>
            <a:r>
              <a:rPr lang="en-US" b="1" dirty="0" err="1" smtClean="0">
                <a:solidFill>
                  <a:schemeClr val="tx2"/>
                </a:solidFill>
                <a:latin typeface="Monotype Corsiva" pitchFamily="66" charset="0"/>
              </a:rPr>
              <a:t>livhuha</a:t>
            </a:r>
            <a:r>
              <a:rPr lang="en-US" b="1" dirty="0" smtClean="0">
                <a:solidFill>
                  <a:schemeClr val="tx2"/>
                </a:solidFill>
                <a:latin typeface="Monotype Corsiva" pitchFamily="66" charset="0"/>
              </a:rPr>
              <a:t/>
            </a:r>
            <a:br>
              <a:rPr lang="en-US" b="1" dirty="0" smtClean="0">
                <a:solidFill>
                  <a:schemeClr val="tx2"/>
                </a:solidFill>
                <a:latin typeface="Monotype Corsiva" pitchFamily="66" charset="0"/>
              </a:rPr>
            </a:br>
            <a:r>
              <a:rPr lang="en-US" b="1" dirty="0" smtClean="0">
                <a:solidFill>
                  <a:schemeClr val="tx2"/>
                </a:solidFill>
                <a:latin typeface="Monotype Corsiva" pitchFamily="66" charset="0"/>
              </a:rPr>
              <a:t>Ha </a:t>
            </a:r>
            <a:r>
              <a:rPr lang="en-US" b="1" dirty="0" err="1" smtClean="0">
                <a:solidFill>
                  <a:schemeClr val="tx2"/>
                </a:solidFill>
                <a:latin typeface="Monotype Corsiva" pitchFamily="66" charset="0"/>
              </a:rPr>
              <a:t>khensa</a:t>
            </a:r>
            <a:endParaRPr lang="en-Z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Early Days</a:t>
            </a:r>
            <a:endParaRPr lang="en-ZA" dirty="0"/>
          </a:p>
        </p:txBody>
      </p:sp>
      <p:sp>
        <p:nvSpPr>
          <p:cNvPr id="3" name="Content Placeholder 2"/>
          <p:cNvSpPr>
            <a:spLocks noGrp="1"/>
          </p:cNvSpPr>
          <p:nvPr>
            <p:ph idx="1"/>
          </p:nvPr>
        </p:nvSpPr>
        <p:spPr/>
        <p:txBody>
          <a:bodyPr>
            <a:normAutofit fontScale="70000" lnSpcReduction="20000"/>
          </a:bodyPr>
          <a:lstStyle/>
          <a:p>
            <a:r>
              <a:rPr lang="en-ZA" dirty="0" smtClean="0">
                <a:solidFill>
                  <a:schemeClr val="tx2"/>
                </a:solidFill>
              </a:rPr>
              <a:t>Most members were professionals in other specialities but with special interest in Medical Informatics;</a:t>
            </a:r>
          </a:p>
          <a:p>
            <a:endParaRPr lang="en-ZA" dirty="0" smtClean="0">
              <a:solidFill>
                <a:schemeClr val="tx2"/>
              </a:solidFill>
            </a:endParaRPr>
          </a:p>
          <a:p>
            <a:r>
              <a:rPr lang="en-ZA" dirty="0" smtClean="0">
                <a:solidFill>
                  <a:schemeClr val="tx2"/>
                </a:solidFill>
              </a:rPr>
              <a:t>Small vertical applications for PC’s</a:t>
            </a:r>
          </a:p>
          <a:p>
            <a:endParaRPr lang="en-ZA" dirty="0" smtClean="0">
              <a:solidFill>
                <a:schemeClr val="tx2"/>
              </a:solidFill>
            </a:endParaRPr>
          </a:p>
          <a:p>
            <a:r>
              <a:rPr lang="en-ZA" dirty="0" smtClean="0">
                <a:solidFill>
                  <a:schemeClr val="tx2"/>
                </a:solidFill>
              </a:rPr>
              <a:t>First serious applications were: </a:t>
            </a:r>
          </a:p>
          <a:p>
            <a:pPr lvl="1"/>
            <a:r>
              <a:rPr lang="en-ZA" dirty="0" smtClean="0">
                <a:solidFill>
                  <a:schemeClr val="accent2">
                    <a:lumMod val="75000"/>
                  </a:schemeClr>
                </a:solidFill>
              </a:rPr>
              <a:t>Doctors practice billing systems</a:t>
            </a:r>
          </a:p>
          <a:p>
            <a:pPr lvl="1"/>
            <a:r>
              <a:rPr lang="en-ZA" dirty="0" err="1" smtClean="0">
                <a:solidFill>
                  <a:schemeClr val="accent2">
                    <a:lumMod val="75000"/>
                  </a:schemeClr>
                </a:solidFill>
              </a:rPr>
              <a:t>eMail</a:t>
            </a:r>
            <a:r>
              <a:rPr lang="en-ZA" dirty="0" smtClean="0">
                <a:solidFill>
                  <a:schemeClr val="accent2">
                    <a:lumMod val="75000"/>
                  </a:schemeClr>
                </a:solidFill>
              </a:rPr>
              <a:t> through </a:t>
            </a:r>
            <a:r>
              <a:rPr lang="en-ZA" dirty="0" err="1" smtClean="0">
                <a:solidFill>
                  <a:schemeClr val="accent2">
                    <a:lumMod val="75000"/>
                  </a:schemeClr>
                </a:solidFill>
              </a:rPr>
              <a:t>HealthNet</a:t>
            </a:r>
            <a:endParaRPr lang="en-ZA" dirty="0" smtClean="0">
              <a:solidFill>
                <a:schemeClr val="accent2">
                  <a:lumMod val="75000"/>
                </a:schemeClr>
              </a:solidFill>
            </a:endParaRPr>
          </a:p>
          <a:p>
            <a:pPr lvl="1"/>
            <a:endParaRPr lang="en-ZA" dirty="0" smtClean="0">
              <a:solidFill>
                <a:schemeClr val="accent2">
                  <a:lumMod val="75000"/>
                </a:schemeClr>
              </a:solidFill>
            </a:endParaRPr>
          </a:p>
          <a:p>
            <a:r>
              <a:rPr lang="en-ZA" dirty="0" err="1" smtClean="0">
                <a:solidFill>
                  <a:schemeClr val="tx2"/>
                </a:solidFill>
              </a:rPr>
              <a:t>Medinfo</a:t>
            </a:r>
            <a:r>
              <a:rPr lang="en-ZA" dirty="0" smtClean="0">
                <a:solidFill>
                  <a:schemeClr val="tx2"/>
                </a:solidFill>
              </a:rPr>
              <a:t> international conferences were popular and well attended </a:t>
            </a:r>
          </a:p>
          <a:p>
            <a:pPr lvl="1"/>
            <a:r>
              <a:rPr lang="en-ZA" dirty="0" smtClean="0">
                <a:solidFill>
                  <a:schemeClr val="accent2">
                    <a:lumMod val="75000"/>
                  </a:schemeClr>
                </a:solidFill>
              </a:rPr>
              <a:t>mostly government and supplier sponsored</a:t>
            </a:r>
          </a:p>
          <a:p>
            <a:pPr lvl="1"/>
            <a:r>
              <a:rPr lang="en-ZA" dirty="0" smtClean="0">
                <a:solidFill>
                  <a:schemeClr val="accent2">
                    <a:lumMod val="75000"/>
                  </a:schemeClr>
                </a:solidFill>
              </a:rPr>
              <a:t>exotic locations </a:t>
            </a:r>
          </a:p>
          <a:p>
            <a:pPr>
              <a:buNone/>
            </a:pPr>
            <a:endParaRPr lang="en-GB" dirty="0" smtClean="0">
              <a:solidFill>
                <a:schemeClr val="tx2"/>
              </a:solidFill>
            </a:endParaRPr>
          </a:p>
          <a:p>
            <a:endParaRPr lang="en-ZA" dirty="0"/>
          </a:p>
        </p:txBody>
      </p:sp>
      <p:pic>
        <p:nvPicPr>
          <p:cNvPr id="4" name="Picture 2" descr="Sahia_hi_small"/>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5517232"/>
            <a:ext cx="1143000" cy="1085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a:xfrm>
            <a:off x="457200" y="1600201"/>
            <a:ext cx="8229600" cy="3845024"/>
          </a:xfrm>
        </p:spPr>
        <p:txBody>
          <a:bodyPr>
            <a:normAutofit fontScale="62500" lnSpcReduction="20000"/>
          </a:bodyPr>
          <a:lstStyle/>
          <a:p>
            <a:pPr marL="0" indent="0">
              <a:buNone/>
            </a:pPr>
            <a:r>
              <a:rPr lang="en-ZA" dirty="0" smtClean="0"/>
              <a:t>Health Informatics traces its roots back to the mid 1970’s:</a:t>
            </a:r>
          </a:p>
          <a:p>
            <a:endParaRPr lang="en-ZA" dirty="0" smtClean="0"/>
          </a:p>
          <a:p>
            <a:r>
              <a:rPr lang="en-ZA" dirty="0" smtClean="0"/>
              <a:t>PA Cape: </a:t>
            </a:r>
            <a:r>
              <a:rPr lang="en-ZA" dirty="0" err="1" smtClean="0"/>
              <a:t>Tygerberg</a:t>
            </a:r>
            <a:r>
              <a:rPr lang="en-ZA" dirty="0" smtClean="0"/>
              <a:t>, Groote  </a:t>
            </a:r>
            <a:r>
              <a:rPr lang="en-ZA" dirty="0" err="1" smtClean="0"/>
              <a:t>Schuur</a:t>
            </a:r>
            <a:r>
              <a:rPr lang="en-ZA" dirty="0" smtClean="0"/>
              <a:t> </a:t>
            </a:r>
            <a:r>
              <a:rPr lang="en-ZA" dirty="0" smtClean="0"/>
              <a:t>Hospital (GSH) and Red Cross </a:t>
            </a:r>
            <a:r>
              <a:rPr lang="en-ZA" dirty="0" smtClean="0"/>
              <a:t>(RXH) hospitals</a:t>
            </a:r>
            <a:r>
              <a:rPr lang="en-ZA" dirty="0" smtClean="0"/>
              <a:t>;</a:t>
            </a:r>
          </a:p>
          <a:p>
            <a:endParaRPr lang="en-ZA" dirty="0" smtClean="0"/>
          </a:p>
          <a:p>
            <a:r>
              <a:rPr lang="en-ZA" dirty="0" smtClean="0"/>
              <a:t>PA ( Johannesburg General and Pretoria Academic/H F Verwoerd) went out to tender to run the hospitals in 1975; </a:t>
            </a:r>
          </a:p>
          <a:p>
            <a:pPr lvl="1"/>
            <a:r>
              <a:rPr lang="en-ZA" dirty="0" smtClean="0"/>
              <a:t>for mainframes with 100’s on-line users</a:t>
            </a:r>
          </a:p>
          <a:p>
            <a:pPr lvl="1"/>
            <a:endParaRPr lang="en-ZA" dirty="0" smtClean="0"/>
          </a:p>
          <a:p>
            <a:r>
              <a:rPr lang="en-ZA" dirty="0" smtClean="0"/>
              <a:t>First modules at </a:t>
            </a:r>
            <a:r>
              <a:rPr lang="en-ZA" dirty="0" err="1" smtClean="0"/>
              <a:t>Tygerberg</a:t>
            </a:r>
            <a:r>
              <a:rPr lang="en-ZA" dirty="0" smtClean="0"/>
              <a:t> Hospital went live in </a:t>
            </a:r>
            <a:r>
              <a:rPr lang="en-ZA" dirty="0" smtClean="0"/>
              <a:t>1979.</a:t>
            </a:r>
            <a:endParaRPr lang="en-ZA" dirty="0" smtClean="0"/>
          </a:p>
          <a:p>
            <a:endParaRPr lang="en-ZA" dirty="0" smtClean="0"/>
          </a:p>
          <a:p>
            <a:r>
              <a:rPr lang="en-ZA" dirty="0" smtClean="0"/>
              <a:t>Tender re-issued 1998. </a:t>
            </a:r>
          </a:p>
          <a:p>
            <a:endParaRPr lang="en-ZA" dirty="0"/>
          </a:p>
        </p:txBody>
      </p:sp>
      <p:pic>
        <p:nvPicPr>
          <p:cNvPr id="4" name="Picture 2" descr="Sahia_hi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95536" y="5517232"/>
            <a:ext cx="1143000" cy="1085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a:xfrm>
            <a:off x="457200" y="1600200"/>
            <a:ext cx="8229600" cy="4061047"/>
          </a:xfrm>
        </p:spPr>
        <p:txBody>
          <a:bodyPr>
            <a:normAutofit fontScale="70000" lnSpcReduction="20000"/>
          </a:bodyPr>
          <a:lstStyle/>
          <a:p>
            <a:pPr lvl="0"/>
            <a:r>
              <a:rPr lang="en-ZA" sz="2900" dirty="0" smtClean="0"/>
              <a:t>SAHIA started as the </a:t>
            </a:r>
            <a:r>
              <a:rPr lang="en-ZA" sz="2900" dirty="0" err="1" smtClean="0"/>
              <a:t>MedSIG</a:t>
            </a:r>
            <a:r>
              <a:rPr lang="en-ZA" sz="2900" dirty="0" smtClean="0"/>
              <a:t> of CSSA in the mid 1970’s;</a:t>
            </a:r>
          </a:p>
          <a:p>
            <a:pPr lvl="0"/>
            <a:endParaRPr lang="en-ZA" sz="2900" dirty="0" smtClean="0"/>
          </a:p>
          <a:p>
            <a:pPr lvl="0"/>
            <a:r>
              <a:rPr lang="en-ZA" sz="2900" dirty="0" smtClean="0"/>
              <a:t>Became SAMIG 1982, registered as an IMIA Member Society;</a:t>
            </a:r>
          </a:p>
          <a:p>
            <a:pPr lvl="0"/>
            <a:endParaRPr lang="en-ZA" sz="2900" dirty="0" smtClean="0"/>
          </a:p>
          <a:p>
            <a:pPr lvl="0"/>
            <a:r>
              <a:rPr lang="en-ZA" sz="2900" dirty="0" smtClean="0"/>
              <a:t>Became SAHIA (emphasis moving from medical to health informatics) 1992;</a:t>
            </a:r>
          </a:p>
          <a:p>
            <a:pPr lvl="0"/>
            <a:endParaRPr lang="en-ZA" sz="2900" dirty="0" smtClean="0"/>
          </a:p>
          <a:p>
            <a:pPr lvl="0"/>
            <a:r>
              <a:rPr lang="en-ZA" sz="2900" dirty="0" smtClean="0"/>
              <a:t>First SAMIG conference 1985;</a:t>
            </a:r>
          </a:p>
          <a:p>
            <a:pPr lvl="0"/>
            <a:endParaRPr lang="en-ZA" sz="2900" dirty="0" smtClean="0"/>
          </a:p>
          <a:p>
            <a:pPr lvl="0"/>
            <a:r>
              <a:rPr lang="en-ZA" sz="2900" dirty="0" smtClean="0"/>
              <a:t>SAHIA now holds regular HISA bi-annual conferences that circulate between  regional/provincial capitals to keep the interest in HI alive;</a:t>
            </a:r>
          </a:p>
          <a:p>
            <a:pPr lvl="0"/>
            <a:endParaRPr lang="en-ZA" sz="2900" dirty="0" smtClean="0"/>
          </a:p>
          <a:p>
            <a:pPr lvl="0"/>
            <a:r>
              <a:rPr lang="en-ZA" sz="2900" dirty="0" smtClean="0"/>
              <a:t>Hosts of successful  </a:t>
            </a:r>
            <a:r>
              <a:rPr lang="en-ZA" sz="2900" dirty="0" err="1" smtClean="0"/>
              <a:t>Medinfo</a:t>
            </a:r>
            <a:r>
              <a:rPr lang="en-ZA" sz="2900" dirty="0" smtClean="0"/>
              <a:t> 2010 international conference in Cape Town;</a:t>
            </a:r>
          </a:p>
          <a:p>
            <a:endParaRPr lang="en-US" dirty="0" smtClean="0">
              <a:solidFill>
                <a:schemeClr val="tx1"/>
              </a:solidFill>
            </a:endParaRPr>
          </a:p>
          <a:p>
            <a:endParaRPr lang="en-Z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 of SAHIA</a:t>
            </a:r>
            <a:endParaRPr lang="en-ZA" dirty="0"/>
          </a:p>
        </p:txBody>
      </p:sp>
      <p:sp>
        <p:nvSpPr>
          <p:cNvPr id="3" name="Content Placeholder 2"/>
          <p:cNvSpPr>
            <a:spLocks noGrp="1"/>
          </p:cNvSpPr>
          <p:nvPr>
            <p:ph idx="1"/>
          </p:nvPr>
        </p:nvSpPr>
        <p:spPr/>
        <p:txBody>
          <a:bodyPr>
            <a:normAutofit fontScale="55000" lnSpcReduction="20000"/>
          </a:bodyPr>
          <a:lstStyle/>
          <a:p>
            <a:r>
              <a:rPr lang="en-US" dirty="0" smtClean="0"/>
              <a:t>To represent SA Health Informatics, nationally and internationally through IMIA of which SAHIA is a member;</a:t>
            </a:r>
          </a:p>
          <a:p>
            <a:endParaRPr lang="en-US" dirty="0" smtClean="0"/>
          </a:p>
          <a:p>
            <a:r>
              <a:rPr lang="en-US" dirty="0" smtClean="0"/>
              <a:t>To promote an uphold the status of the profession by :</a:t>
            </a:r>
          </a:p>
          <a:p>
            <a:endParaRPr lang="en-US" dirty="0" smtClean="0"/>
          </a:p>
          <a:p>
            <a:pPr lvl="1"/>
            <a:r>
              <a:rPr lang="en-US" dirty="0" smtClean="0"/>
              <a:t>Striving for the recognition of HI as a </a:t>
            </a:r>
            <a:r>
              <a:rPr lang="en-US" u="sng" dirty="0" smtClean="0"/>
              <a:t>specialty </a:t>
            </a:r>
            <a:r>
              <a:rPr lang="en-US" u="sng" dirty="0" err="1" smtClean="0"/>
              <a:t>registrable</a:t>
            </a:r>
            <a:r>
              <a:rPr lang="en-US" u="sng" dirty="0" smtClean="0"/>
              <a:t> </a:t>
            </a:r>
            <a:r>
              <a:rPr lang="en-US" dirty="0" smtClean="0"/>
              <a:t>with professional health councils in SA;</a:t>
            </a:r>
          </a:p>
          <a:p>
            <a:pPr lvl="1"/>
            <a:endParaRPr lang="en-US" dirty="0" smtClean="0"/>
          </a:p>
          <a:p>
            <a:pPr lvl="1"/>
            <a:r>
              <a:rPr lang="en-US" dirty="0" smtClean="0"/>
              <a:t>Participate in the </a:t>
            </a:r>
            <a:r>
              <a:rPr lang="en-US" u="sng" dirty="0" smtClean="0"/>
              <a:t>definition of standards of education </a:t>
            </a:r>
            <a:r>
              <a:rPr lang="en-US" dirty="0" smtClean="0"/>
              <a:t>and professionalism;</a:t>
            </a:r>
          </a:p>
          <a:p>
            <a:pPr lvl="1"/>
            <a:endParaRPr lang="en-US" dirty="0" smtClean="0"/>
          </a:p>
          <a:p>
            <a:pPr lvl="1"/>
            <a:r>
              <a:rPr lang="en-US" dirty="0" smtClean="0"/>
              <a:t>Stimulate appropriate </a:t>
            </a:r>
            <a:r>
              <a:rPr lang="en-US" u="sng" dirty="0" smtClean="0"/>
              <a:t>conditions of service </a:t>
            </a:r>
            <a:r>
              <a:rPr lang="en-US" dirty="0" smtClean="0"/>
              <a:t>for Health </a:t>
            </a:r>
            <a:r>
              <a:rPr lang="en-US" dirty="0" err="1" smtClean="0"/>
              <a:t>Informaticians</a:t>
            </a:r>
            <a:r>
              <a:rPr lang="en-US" dirty="0" smtClean="0"/>
              <a:t>;</a:t>
            </a:r>
          </a:p>
          <a:p>
            <a:pPr lvl="1"/>
            <a:endParaRPr lang="en-US" dirty="0" smtClean="0"/>
          </a:p>
          <a:p>
            <a:pPr lvl="1"/>
            <a:r>
              <a:rPr lang="en-US" dirty="0" smtClean="0"/>
              <a:t>Promote </a:t>
            </a:r>
            <a:r>
              <a:rPr lang="en-US" u="sng" dirty="0" smtClean="0"/>
              <a:t>Human Resource </a:t>
            </a:r>
            <a:r>
              <a:rPr lang="en-US" dirty="0" smtClean="0"/>
              <a:t>development in HI;</a:t>
            </a:r>
          </a:p>
          <a:p>
            <a:pPr lvl="1"/>
            <a:endParaRPr lang="en-US" dirty="0" smtClean="0"/>
          </a:p>
          <a:p>
            <a:pPr lvl="1"/>
            <a:r>
              <a:rPr lang="en-US" u="sng" dirty="0" smtClean="0"/>
              <a:t>Promoting</a:t>
            </a:r>
            <a:r>
              <a:rPr lang="en-US" dirty="0" smtClean="0"/>
              <a:t> the use of HI in the </a:t>
            </a:r>
            <a:r>
              <a:rPr lang="en-US" u="sng" dirty="0" smtClean="0"/>
              <a:t>planning and delivery </a:t>
            </a:r>
            <a:r>
              <a:rPr lang="en-US" dirty="0" smtClean="0"/>
              <a:t>of health services;</a:t>
            </a:r>
          </a:p>
          <a:p>
            <a:pPr lvl="1"/>
            <a:endParaRPr lang="en-US" dirty="0" smtClean="0"/>
          </a:p>
          <a:p>
            <a:pPr lvl="1"/>
            <a:r>
              <a:rPr lang="en-US" dirty="0" smtClean="0"/>
              <a:t>Promoting the interests of </a:t>
            </a:r>
            <a:r>
              <a:rPr lang="en-US" u="sng" dirty="0" smtClean="0"/>
              <a:t>IMIA</a:t>
            </a:r>
            <a:r>
              <a:rPr lang="en-US" dirty="0" smtClean="0"/>
              <a:t> in RSA;</a:t>
            </a:r>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 of SAHIA</a:t>
            </a:r>
            <a:endParaRPr lang="en-ZA" dirty="0"/>
          </a:p>
        </p:txBody>
      </p:sp>
      <p:sp>
        <p:nvSpPr>
          <p:cNvPr id="3" name="Content Placeholder 2"/>
          <p:cNvSpPr>
            <a:spLocks noGrp="1"/>
          </p:cNvSpPr>
          <p:nvPr>
            <p:ph idx="1"/>
          </p:nvPr>
        </p:nvSpPr>
        <p:spPr/>
        <p:txBody>
          <a:bodyPr>
            <a:normAutofit fontScale="62500" lnSpcReduction="20000"/>
          </a:bodyPr>
          <a:lstStyle/>
          <a:p>
            <a:r>
              <a:rPr lang="en-US" dirty="0" smtClean="0"/>
              <a:t>To stimulate the advancement of HI in RSA by:</a:t>
            </a:r>
          </a:p>
          <a:p>
            <a:endParaRPr lang="en-US" dirty="0" smtClean="0"/>
          </a:p>
          <a:p>
            <a:pPr lvl="1"/>
            <a:r>
              <a:rPr lang="en-US" dirty="0" smtClean="0"/>
              <a:t>Arranging </a:t>
            </a:r>
            <a:r>
              <a:rPr lang="en-US" u="sng" dirty="0" smtClean="0"/>
              <a:t>meetings, symposia and colloquia </a:t>
            </a:r>
            <a:r>
              <a:rPr lang="en-US" dirty="0" smtClean="0"/>
              <a:t>for the discussion of experiences and advances in HI;</a:t>
            </a:r>
          </a:p>
          <a:p>
            <a:pPr lvl="1"/>
            <a:endParaRPr lang="en-US" dirty="0" smtClean="0"/>
          </a:p>
          <a:p>
            <a:pPr lvl="1"/>
            <a:r>
              <a:rPr lang="en-US" dirty="0" smtClean="0"/>
              <a:t>Provide a vehicle for contact and </a:t>
            </a:r>
            <a:r>
              <a:rPr lang="en-US" u="sng" dirty="0" smtClean="0"/>
              <a:t>cooperation between organizations</a:t>
            </a:r>
            <a:r>
              <a:rPr lang="en-US" dirty="0" smtClean="0"/>
              <a:t> and individuals active in HI;</a:t>
            </a:r>
          </a:p>
          <a:p>
            <a:pPr lvl="1"/>
            <a:endParaRPr lang="en-US" dirty="0" smtClean="0"/>
          </a:p>
          <a:p>
            <a:pPr lvl="1"/>
            <a:r>
              <a:rPr lang="en-US" dirty="0" smtClean="0"/>
              <a:t>Assist members to participate in </a:t>
            </a:r>
            <a:r>
              <a:rPr lang="en-US" u="sng" dirty="0" smtClean="0"/>
              <a:t>national and international meetings</a:t>
            </a:r>
            <a:r>
              <a:rPr lang="en-US" dirty="0" smtClean="0"/>
              <a:t> on HI:</a:t>
            </a:r>
          </a:p>
          <a:p>
            <a:pPr lvl="1"/>
            <a:endParaRPr lang="en-US" dirty="0" smtClean="0"/>
          </a:p>
          <a:p>
            <a:pPr lvl="1"/>
            <a:r>
              <a:rPr lang="en-US" dirty="0" smtClean="0"/>
              <a:t>Supporting the </a:t>
            </a:r>
            <a:r>
              <a:rPr lang="en-US" u="sng" dirty="0" smtClean="0"/>
              <a:t>publication</a:t>
            </a:r>
            <a:r>
              <a:rPr lang="en-US" dirty="0" smtClean="0"/>
              <a:t> of a SA journal on HI;</a:t>
            </a:r>
          </a:p>
          <a:p>
            <a:pPr lvl="1"/>
            <a:endParaRPr lang="en-US" dirty="0" smtClean="0"/>
          </a:p>
          <a:p>
            <a:pPr lvl="1"/>
            <a:r>
              <a:rPr lang="en-US" dirty="0" smtClean="0"/>
              <a:t>Promoting </a:t>
            </a:r>
            <a:r>
              <a:rPr lang="en-US" u="sng" dirty="0" smtClean="0"/>
              <a:t>education and training </a:t>
            </a:r>
            <a:r>
              <a:rPr lang="en-US" dirty="0" smtClean="0"/>
              <a:t>in HI in SA;</a:t>
            </a:r>
          </a:p>
          <a:p>
            <a:pPr lvl="1"/>
            <a:endParaRPr lang="en-US" dirty="0" smtClean="0"/>
          </a:p>
          <a:p>
            <a:pPr lvl="1"/>
            <a:r>
              <a:rPr lang="en-US" dirty="0" smtClean="0"/>
              <a:t>Promoting </a:t>
            </a:r>
            <a:r>
              <a:rPr lang="en-US" u="sng" dirty="0" smtClean="0"/>
              <a:t>research</a:t>
            </a:r>
            <a:r>
              <a:rPr lang="en-US" dirty="0" smtClean="0"/>
              <a:t> on HI in SA;</a:t>
            </a:r>
          </a:p>
          <a:p>
            <a:endParaRPr lang="en-Z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fontScale="55000" lnSpcReduction="20000"/>
          </a:bodyPr>
          <a:lstStyle/>
          <a:p>
            <a:pPr lvl="1"/>
            <a:endParaRPr lang="en-US" dirty="0" smtClean="0"/>
          </a:p>
          <a:p>
            <a:r>
              <a:rPr lang="en-US" dirty="0" smtClean="0"/>
              <a:t>To maintain close cooperation with organizations with related aims and objectives:</a:t>
            </a:r>
          </a:p>
          <a:p>
            <a:endParaRPr lang="en-US" dirty="0" smtClean="0"/>
          </a:p>
          <a:p>
            <a:pPr lvl="1"/>
            <a:r>
              <a:rPr lang="en-US" dirty="0" smtClean="0"/>
              <a:t>CSSA, Tele-medicine, Radiology;</a:t>
            </a:r>
          </a:p>
          <a:p>
            <a:pPr lvl="1"/>
            <a:r>
              <a:rPr lang="en-US" dirty="0" smtClean="0"/>
              <a:t>Tanzania interest group</a:t>
            </a:r>
            <a:r>
              <a:rPr lang="en-US" dirty="0" smtClean="0"/>
              <a:t>; (7 full </a:t>
            </a:r>
            <a:r>
              <a:rPr lang="en-US" dirty="0" err="1" smtClean="0"/>
              <a:t>Helina</a:t>
            </a:r>
            <a:r>
              <a:rPr lang="en-US" dirty="0" smtClean="0"/>
              <a:t> member and 5 Corresponding members)</a:t>
            </a:r>
            <a:endParaRPr lang="en-US" dirty="0" smtClean="0"/>
          </a:p>
          <a:p>
            <a:pPr lvl="1"/>
            <a:r>
              <a:rPr lang="en-ZA" dirty="0" smtClean="0"/>
              <a:t>Kenya HI Society (2011);</a:t>
            </a:r>
          </a:p>
          <a:p>
            <a:pPr lvl="1"/>
            <a:endParaRPr lang="en-ZA" dirty="0" smtClean="0"/>
          </a:p>
          <a:p>
            <a:pPr lvl="1"/>
            <a:r>
              <a:rPr lang="en-ZA" dirty="0" smtClean="0"/>
              <a:t>HELINA stands for Health Informatics in Africa. It is the pan African Health Informatics Association and the Africa Region of the International Medical Informatics Association (IMIA). HELINA is officially registered under the Malian law;</a:t>
            </a:r>
          </a:p>
          <a:p>
            <a:pPr lvl="1"/>
            <a:r>
              <a:rPr lang="en-ZA" dirty="0" smtClean="0"/>
              <a:t>8th Health Informatics in Africa</a:t>
            </a:r>
            <a:r>
              <a:rPr lang="en-ZA" b="1" dirty="0" smtClean="0"/>
              <a:t> Conference 7th – 8th October 2013</a:t>
            </a:r>
            <a:r>
              <a:rPr lang="en-ZA" dirty="0" smtClean="0"/>
              <a:t>, </a:t>
            </a:r>
            <a:r>
              <a:rPr lang="en-ZA" dirty="0" err="1" smtClean="0"/>
              <a:t>Eldoret</a:t>
            </a:r>
            <a:r>
              <a:rPr lang="en-ZA" dirty="0" smtClean="0"/>
              <a:t> Kenya;</a:t>
            </a:r>
          </a:p>
          <a:p>
            <a:pPr lvl="1"/>
            <a:r>
              <a:rPr lang="en-ZA" b="1" dirty="0" smtClean="0"/>
              <a:t>“ Evidence based Informatics for </a:t>
            </a:r>
            <a:r>
              <a:rPr lang="en-ZA" b="1" dirty="0" err="1" smtClean="0"/>
              <a:t>eHealth</a:t>
            </a:r>
            <a:r>
              <a:rPr lang="en-ZA" b="1" dirty="0" smtClean="0"/>
              <a:t> in Africa”</a:t>
            </a:r>
            <a:r>
              <a:rPr lang="en-ZA" dirty="0" smtClean="0"/>
              <a:t/>
            </a:r>
            <a:br>
              <a:rPr lang="en-ZA" dirty="0" smtClean="0"/>
            </a:br>
            <a:r>
              <a:rPr lang="en-ZA" dirty="0" smtClean="0"/>
              <a:t>Venue: </a:t>
            </a:r>
            <a:r>
              <a:rPr lang="en-ZA" b="1" dirty="0" smtClean="0"/>
              <a:t>The Noble Conference Centre, </a:t>
            </a:r>
            <a:r>
              <a:rPr lang="en-ZA" b="1" dirty="0" err="1" smtClean="0"/>
              <a:t>Eldoret</a:t>
            </a:r>
            <a:r>
              <a:rPr lang="en-ZA" b="1" dirty="0" smtClean="0"/>
              <a:t>, Kenya</a:t>
            </a:r>
            <a:endParaRPr lang="en-ZA" dirty="0" smtClean="0"/>
          </a:p>
          <a:p>
            <a:pPr lvl="1"/>
            <a:endParaRPr lang="en-ZA" dirty="0" smtClean="0"/>
          </a:p>
          <a:p>
            <a:pPr lvl="1"/>
            <a:endParaRPr lang="en-US" dirty="0" smtClean="0"/>
          </a:p>
          <a:p>
            <a:r>
              <a:rPr lang="en-US" dirty="0" smtClean="0"/>
              <a:t>To promote the interests of members;</a:t>
            </a:r>
          </a:p>
          <a:p>
            <a:pPr lvl="1"/>
            <a:endParaRPr lang="en-AU" dirty="0" smtClean="0"/>
          </a:p>
          <a:p>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Members</a:t>
            </a:r>
            <a:endParaRPr lang="en-ZA" dirty="0"/>
          </a:p>
        </p:txBody>
      </p:sp>
      <p:sp>
        <p:nvSpPr>
          <p:cNvPr id="3" name="Content Placeholder 2"/>
          <p:cNvSpPr>
            <a:spLocks noGrp="1"/>
          </p:cNvSpPr>
          <p:nvPr>
            <p:ph idx="1"/>
          </p:nvPr>
        </p:nvSpPr>
        <p:spPr/>
        <p:txBody>
          <a:bodyPr>
            <a:normAutofit fontScale="62500" lnSpcReduction="20000"/>
          </a:bodyPr>
          <a:lstStyle/>
          <a:p>
            <a:r>
              <a:rPr lang="en-ZA" dirty="0" smtClean="0"/>
              <a:t>Membership is based on an </a:t>
            </a:r>
            <a:r>
              <a:rPr lang="en-ZA" dirty="0" smtClean="0"/>
              <a:t>individual’s </a:t>
            </a:r>
            <a:r>
              <a:rPr lang="en-ZA" dirty="0" smtClean="0"/>
              <a:t>skills and experience not the organisation for which they work;</a:t>
            </a:r>
          </a:p>
          <a:p>
            <a:endParaRPr lang="en-ZA" dirty="0" smtClean="0"/>
          </a:p>
          <a:p>
            <a:r>
              <a:rPr lang="en-ZA" dirty="0" smtClean="0"/>
              <a:t>Members come from all walks of the healthcare sector and its associated partners and include;</a:t>
            </a:r>
          </a:p>
          <a:p>
            <a:pPr lvl="1"/>
            <a:r>
              <a:rPr lang="en-ZA" dirty="0" smtClean="0"/>
              <a:t>Doctors, nurses, bio-engineers, </a:t>
            </a:r>
            <a:r>
              <a:rPr lang="en-ZA" dirty="0" err="1" smtClean="0"/>
              <a:t>informaticians</a:t>
            </a:r>
            <a:r>
              <a:rPr lang="en-ZA" dirty="0" smtClean="0"/>
              <a:t>, associated clinical workers and </a:t>
            </a:r>
          </a:p>
          <a:p>
            <a:pPr lvl="1"/>
            <a:r>
              <a:rPr lang="en-ZA" dirty="0" smtClean="0"/>
              <a:t>therapists, pharmacists social workers, researchers and medical technologists;</a:t>
            </a:r>
          </a:p>
          <a:p>
            <a:pPr lvl="1"/>
            <a:r>
              <a:rPr lang="en-ZA" dirty="0" smtClean="0"/>
              <a:t>Private sector: medical administrators, medical aids, private practitioner practices, health information systems and medical equipment suppliers;</a:t>
            </a:r>
          </a:p>
          <a:p>
            <a:endParaRPr lang="en-ZA" dirty="0" smtClean="0"/>
          </a:p>
          <a:p>
            <a:r>
              <a:rPr lang="en-ZA" dirty="0" smtClean="0"/>
              <a:t>Types: Associate, Member, Corporate</a:t>
            </a:r>
          </a:p>
          <a:p>
            <a:endParaRPr lang="en-ZA" dirty="0" smtClean="0"/>
          </a:p>
          <a:p>
            <a:r>
              <a:rPr lang="en-ZA" dirty="0" smtClean="0"/>
              <a:t>We are in the process of redefining these definitions and the annual fees  </a:t>
            </a:r>
          </a:p>
          <a:p>
            <a:endParaRPr lang="en-ZA" dirty="0" smtClean="0"/>
          </a:p>
          <a:p>
            <a:r>
              <a:rPr lang="en-ZA" dirty="0" smtClean="0"/>
              <a:t>Currently have about 150 members</a:t>
            </a:r>
          </a:p>
          <a:p>
            <a:endParaRPr lang="en-Z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Some Lessons Learned</a:t>
            </a:r>
            <a:endParaRPr lang="en-ZA" dirty="0"/>
          </a:p>
        </p:txBody>
      </p:sp>
      <p:sp>
        <p:nvSpPr>
          <p:cNvPr id="3" name="Content Placeholder 2"/>
          <p:cNvSpPr>
            <a:spLocks noGrp="1"/>
          </p:cNvSpPr>
          <p:nvPr>
            <p:ph idx="1"/>
          </p:nvPr>
        </p:nvSpPr>
        <p:spPr/>
        <p:txBody>
          <a:bodyPr>
            <a:normAutofit fontScale="77500" lnSpcReduction="20000"/>
          </a:bodyPr>
          <a:lstStyle/>
          <a:p>
            <a:r>
              <a:rPr lang="en-ZA" dirty="0" smtClean="0"/>
              <a:t>Biggest challenge is administration and secretarial services;</a:t>
            </a:r>
          </a:p>
          <a:p>
            <a:pPr marL="0" indent="0">
              <a:buNone/>
            </a:pPr>
            <a:endParaRPr lang="en-ZA" dirty="0" smtClean="0"/>
          </a:p>
          <a:p>
            <a:r>
              <a:rPr lang="en-ZA" dirty="0" smtClean="0"/>
              <a:t>Get </a:t>
            </a:r>
            <a:r>
              <a:rPr lang="en-ZA" dirty="0" smtClean="0"/>
              <a:t>more </a:t>
            </a:r>
            <a:r>
              <a:rPr lang="en-ZA" dirty="0" err="1" smtClean="0"/>
              <a:t>roleplayers</a:t>
            </a:r>
            <a:r>
              <a:rPr lang="en-ZA" dirty="0" smtClean="0"/>
              <a:t> involved, government (at all levels), private health practitioners and suppliers;</a:t>
            </a:r>
            <a:endParaRPr lang="en-ZA" dirty="0" smtClean="0"/>
          </a:p>
          <a:p>
            <a:endParaRPr lang="en-ZA" dirty="0" smtClean="0"/>
          </a:p>
          <a:p>
            <a:r>
              <a:rPr lang="en-ZA" dirty="0" smtClean="0"/>
              <a:t>Offer/facilitate </a:t>
            </a:r>
            <a:r>
              <a:rPr lang="en-ZA" dirty="0" smtClean="0"/>
              <a:t>Tertiary Courses to keep young bloods coming through the system;</a:t>
            </a:r>
          </a:p>
          <a:p>
            <a:endParaRPr lang="en-ZA" dirty="0" smtClean="0"/>
          </a:p>
          <a:p>
            <a:r>
              <a:rPr lang="en-ZA" dirty="0" smtClean="0"/>
              <a:t>To stay in touch: coordinate Refresher courses ;</a:t>
            </a:r>
          </a:p>
          <a:p>
            <a:pPr lvl="1"/>
            <a:r>
              <a:rPr lang="en-ZA" dirty="0" smtClean="0"/>
              <a:t>short and vigorous discussions;</a:t>
            </a:r>
          </a:p>
          <a:p>
            <a:pPr>
              <a:buNone/>
            </a:pPr>
            <a:endParaRPr lang="en-ZA" dirty="0" smtClean="0"/>
          </a:p>
          <a:p>
            <a:r>
              <a:rPr lang="en-ZA" b="1" dirty="0" smtClean="0"/>
              <a:t>GET STARTED – AND THEN GET BETTER</a:t>
            </a:r>
          </a:p>
          <a:p>
            <a:endParaRPr lang="en-Z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671</Words>
  <Application>Microsoft Office PowerPoint</Application>
  <PresentationFormat>On-screen Show (4:3)</PresentationFormat>
  <Paragraphs>119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The South African Health Informatics Association – An overview</vt:lpstr>
      <vt:lpstr>The Early Days</vt:lpstr>
      <vt:lpstr>Slide 3</vt:lpstr>
      <vt:lpstr>Slide 4</vt:lpstr>
      <vt:lpstr>Objectives of SAHIA</vt:lpstr>
      <vt:lpstr>Objectives of SAHIA</vt:lpstr>
      <vt:lpstr>Slide 7</vt:lpstr>
      <vt:lpstr>Members</vt:lpstr>
      <vt:lpstr>Some Lessons Learned</vt:lpstr>
      <vt:lpstr>Way Forward</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South African Health Informatics Association – An overview</dc:title>
  <dc:creator>Amu</dc:creator>
  <cp:lastModifiedBy>Amu</cp:lastModifiedBy>
  <cp:revision>12</cp:revision>
  <dcterms:created xsi:type="dcterms:W3CDTF">2013-07-03T22:39:16Z</dcterms:created>
  <dcterms:modified xsi:type="dcterms:W3CDTF">2013-07-04T07:00:19Z</dcterms:modified>
</cp:coreProperties>
</file>