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4"/>
  </p:notesMasterIdLst>
  <p:handoutMasterIdLst>
    <p:handoutMasterId r:id="rId35"/>
  </p:handoutMasterIdLst>
  <p:sldIdLst>
    <p:sldId id="325" r:id="rId2"/>
    <p:sldId id="331" r:id="rId3"/>
    <p:sldId id="285" r:id="rId4"/>
    <p:sldId id="286" r:id="rId5"/>
    <p:sldId id="287" r:id="rId6"/>
    <p:sldId id="288" r:id="rId7"/>
    <p:sldId id="289" r:id="rId8"/>
    <p:sldId id="290" r:id="rId9"/>
    <p:sldId id="300" r:id="rId10"/>
    <p:sldId id="332" r:id="rId11"/>
    <p:sldId id="301" r:id="rId12"/>
    <p:sldId id="303" r:id="rId13"/>
    <p:sldId id="305" r:id="rId14"/>
    <p:sldId id="306" r:id="rId15"/>
    <p:sldId id="307" r:id="rId16"/>
    <p:sldId id="308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9" r:id="rId27"/>
    <p:sldId id="330" r:id="rId28"/>
    <p:sldId id="323" r:id="rId29"/>
    <p:sldId id="273" r:id="rId30"/>
    <p:sldId id="326" r:id="rId31"/>
    <p:sldId id="327" r:id="rId32"/>
    <p:sldId id="328" r:id="rId33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CCFF99"/>
    <a:srgbClr val="FFFFCC"/>
    <a:srgbClr val="663300"/>
    <a:srgbClr val="00CC00"/>
    <a:srgbClr val="FCB6B6"/>
    <a:srgbClr val="3399FF"/>
    <a:srgbClr val="F980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222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C7685-BFD4-DB46-98EE-1DF60E8CC0F5}" type="doc">
      <dgm:prSet loTypeId="urn:microsoft.com/office/officeart/2005/8/layout/matrix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827D20E-FCAB-2246-BBD6-E863975A3ECE}">
      <dgm:prSet phldrT="[Testo]" custT="1"/>
      <dgm:spPr/>
      <dgm:t>
        <a:bodyPr/>
        <a:lstStyle/>
        <a:p>
          <a:r>
            <a:rPr lang="it-IT" sz="3600" b="1" dirty="0" err="1" smtClean="0"/>
            <a:t>Interop</a:t>
          </a:r>
          <a:endParaRPr lang="it-IT" sz="3600" b="1" dirty="0" smtClean="0"/>
        </a:p>
        <a:p>
          <a:r>
            <a:rPr lang="it-IT" sz="3600" b="1" dirty="0" smtClean="0"/>
            <a:t>Platform</a:t>
          </a:r>
          <a:endParaRPr lang="it-IT" sz="3600" b="1" dirty="0"/>
        </a:p>
      </dgm:t>
    </dgm:pt>
    <dgm:pt modelId="{BFF1AB06-768E-B34B-A865-3EB60978E2E6}" type="parTrans" cxnId="{97A98AA1-FF73-444C-A306-8BBD0A95D306}">
      <dgm:prSet/>
      <dgm:spPr/>
      <dgm:t>
        <a:bodyPr/>
        <a:lstStyle/>
        <a:p>
          <a:endParaRPr lang="it-IT"/>
        </a:p>
      </dgm:t>
    </dgm:pt>
    <dgm:pt modelId="{026A8D3E-C31A-5A4D-981E-41C0C72C2432}" type="sibTrans" cxnId="{97A98AA1-FF73-444C-A306-8BBD0A95D306}">
      <dgm:prSet/>
      <dgm:spPr/>
      <dgm:t>
        <a:bodyPr/>
        <a:lstStyle/>
        <a:p>
          <a:endParaRPr lang="it-IT"/>
        </a:p>
      </dgm:t>
    </dgm:pt>
    <dgm:pt modelId="{88C45C67-587A-DF4C-8ED4-ACF236B63066}">
      <dgm:prSet phldrT="[Testo]"/>
      <dgm:spPr/>
      <dgm:t>
        <a:bodyPr/>
        <a:lstStyle/>
        <a:p>
          <a:r>
            <a:rPr lang="it-IT" dirty="0" smtClean="0"/>
            <a:t>Web Portal</a:t>
          </a:r>
          <a:endParaRPr lang="it-IT" dirty="0"/>
        </a:p>
      </dgm:t>
    </dgm:pt>
    <dgm:pt modelId="{30FA7E6C-9B32-534D-A46F-593AAE419350}" type="parTrans" cxnId="{1CB8283A-3B83-8F4C-A4C8-04A9703E7833}">
      <dgm:prSet/>
      <dgm:spPr/>
      <dgm:t>
        <a:bodyPr/>
        <a:lstStyle/>
        <a:p>
          <a:endParaRPr lang="it-IT"/>
        </a:p>
      </dgm:t>
    </dgm:pt>
    <dgm:pt modelId="{B96ABA30-A456-434A-9265-8C8CD13C1666}" type="sibTrans" cxnId="{1CB8283A-3B83-8F4C-A4C8-04A9703E7833}">
      <dgm:prSet/>
      <dgm:spPr/>
      <dgm:t>
        <a:bodyPr/>
        <a:lstStyle/>
        <a:p>
          <a:endParaRPr lang="it-IT"/>
        </a:p>
      </dgm:t>
    </dgm:pt>
    <dgm:pt modelId="{7A7CFF18-628B-DE44-8FAE-951ECF93E0CB}">
      <dgm:prSet phldrT="[Testo]"/>
      <dgm:spPr/>
      <dgm:t>
        <a:bodyPr/>
        <a:lstStyle/>
        <a:p>
          <a:r>
            <a:rPr lang="it-IT" dirty="0" smtClean="0"/>
            <a:t>MPI</a:t>
          </a:r>
          <a:endParaRPr lang="it-IT" dirty="0"/>
        </a:p>
      </dgm:t>
    </dgm:pt>
    <dgm:pt modelId="{0F01058D-2BB2-FB4D-AC9F-60DD325AAF47}" type="parTrans" cxnId="{BED4951D-BCCC-2D44-91CE-9AC6308F67C1}">
      <dgm:prSet/>
      <dgm:spPr/>
      <dgm:t>
        <a:bodyPr/>
        <a:lstStyle/>
        <a:p>
          <a:endParaRPr lang="it-IT"/>
        </a:p>
      </dgm:t>
    </dgm:pt>
    <dgm:pt modelId="{46D5A9D8-08F6-8745-9BB2-CEE1D3355DA4}" type="sibTrans" cxnId="{BED4951D-BCCC-2D44-91CE-9AC6308F67C1}">
      <dgm:prSet/>
      <dgm:spPr/>
      <dgm:t>
        <a:bodyPr/>
        <a:lstStyle/>
        <a:p>
          <a:endParaRPr lang="it-IT"/>
        </a:p>
      </dgm:t>
    </dgm:pt>
    <dgm:pt modelId="{461CCF1E-41CA-5D4F-91B2-4A99CDC7B8BE}">
      <dgm:prSet phldrT="[Testo]"/>
      <dgm:spPr/>
      <dgm:t>
        <a:bodyPr/>
        <a:lstStyle/>
        <a:p>
          <a:r>
            <a:rPr lang="it-IT" dirty="0" err="1" smtClean="0"/>
            <a:t>Apps</a:t>
          </a:r>
          <a:endParaRPr lang="it-IT" dirty="0"/>
        </a:p>
      </dgm:t>
    </dgm:pt>
    <dgm:pt modelId="{4C50AA8F-F4B9-6D4E-85D0-060375B722C8}" type="parTrans" cxnId="{2F2F7179-29C1-1A45-A16B-74B33680E666}">
      <dgm:prSet/>
      <dgm:spPr/>
      <dgm:t>
        <a:bodyPr/>
        <a:lstStyle/>
        <a:p>
          <a:endParaRPr lang="it-IT"/>
        </a:p>
      </dgm:t>
    </dgm:pt>
    <dgm:pt modelId="{973EBE7C-1F7F-D143-873D-D9780EB4EB0B}" type="sibTrans" cxnId="{2F2F7179-29C1-1A45-A16B-74B33680E666}">
      <dgm:prSet/>
      <dgm:spPr/>
      <dgm:t>
        <a:bodyPr/>
        <a:lstStyle/>
        <a:p>
          <a:endParaRPr lang="it-IT"/>
        </a:p>
      </dgm:t>
    </dgm:pt>
    <dgm:pt modelId="{70D17627-A280-7747-96A0-898543E34436}">
      <dgm:prSet phldrT="[Testo]"/>
      <dgm:spPr/>
      <dgm:t>
        <a:bodyPr/>
        <a:lstStyle/>
        <a:p>
          <a:r>
            <a:rPr lang="it-IT" dirty="0" err="1" smtClean="0"/>
            <a:t>Interfaces</a:t>
          </a:r>
          <a:endParaRPr lang="it-IT" dirty="0"/>
        </a:p>
      </dgm:t>
    </dgm:pt>
    <dgm:pt modelId="{E9838002-8802-0242-B700-0C4306A5C855}" type="parTrans" cxnId="{6E1DCE0F-F326-7544-B376-1E812B8B6F82}">
      <dgm:prSet/>
      <dgm:spPr/>
      <dgm:t>
        <a:bodyPr/>
        <a:lstStyle/>
        <a:p>
          <a:endParaRPr lang="it-IT"/>
        </a:p>
      </dgm:t>
    </dgm:pt>
    <dgm:pt modelId="{3E214CB3-5786-CE46-B628-E44CDF584BCE}" type="sibTrans" cxnId="{6E1DCE0F-F326-7544-B376-1E812B8B6F82}">
      <dgm:prSet/>
      <dgm:spPr/>
      <dgm:t>
        <a:bodyPr/>
        <a:lstStyle/>
        <a:p>
          <a:endParaRPr lang="it-IT"/>
        </a:p>
      </dgm:t>
    </dgm:pt>
    <dgm:pt modelId="{BDA3065B-E823-4A4C-B599-4A49BB3339FA}">
      <dgm:prSet phldrT="[Testo]"/>
      <dgm:spPr/>
      <dgm:t>
        <a:bodyPr/>
        <a:lstStyle/>
        <a:p>
          <a:r>
            <a:rPr lang="it-IT" dirty="0" smtClean="0"/>
            <a:t>Citizen</a:t>
          </a:r>
          <a:endParaRPr lang="it-IT" dirty="0"/>
        </a:p>
      </dgm:t>
    </dgm:pt>
    <dgm:pt modelId="{7EAF3816-F613-C14E-9E64-0CEC66D51179}" type="parTrans" cxnId="{805FDA5F-3E52-B341-8137-C664AD280D64}">
      <dgm:prSet/>
      <dgm:spPr/>
      <dgm:t>
        <a:bodyPr/>
        <a:lstStyle/>
        <a:p>
          <a:endParaRPr lang="it-IT"/>
        </a:p>
      </dgm:t>
    </dgm:pt>
    <dgm:pt modelId="{AF485B9A-269C-2540-B134-F0E41F001462}" type="sibTrans" cxnId="{805FDA5F-3E52-B341-8137-C664AD280D64}">
      <dgm:prSet/>
      <dgm:spPr/>
      <dgm:t>
        <a:bodyPr/>
        <a:lstStyle/>
        <a:p>
          <a:endParaRPr lang="it-IT"/>
        </a:p>
      </dgm:t>
    </dgm:pt>
    <dgm:pt modelId="{F399600A-911F-6C4B-957C-0988430B428D}">
      <dgm:prSet phldrT="[Testo]"/>
      <dgm:spPr/>
      <dgm:t>
        <a:bodyPr/>
        <a:lstStyle/>
        <a:p>
          <a:r>
            <a:rPr lang="it-IT" dirty="0" err="1" smtClean="0"/>
            <a:t>Health</a:t>
          </a:r>
          <a:r>
            <a:rPr lang="it-IT" dirty="0" smtClean="0"/>
            <a:t> Bureau</a:t>
          </a:r>
          <a:endParaRPr lang="it-IT" dirty="0"/>
        </a:p>
      </dgm:t>
    </dgm:pt>
    <dgm:pt modelId="{618C6182-2A62-524C-8B8B-0D1335A264FA}" type="parTrans" cxnId="{E2B12A95-5E75-6746-A087-CF7DD66ACD4F}">
      <dgm:prSet/>
      <dgm:spPr/>
      <dgm:t>
        <a:bodyPr/>
        <a:lstStyle/>
        <a:p>
          <a:endParaRPr lang="it-IT"/>
        </a:p>
      </dgm:t>
    </dgm:pt>
    <dgm:pt modelId="{87A88566-4EDB-324E-A133-57680B52A2D1}" type="sibTrans" cxnId="{E2B12A95-5E75-6746-A087-CF7DD66ACD4F}">
      <dgm:prSet/>
      <dgm:spPr/>
      <dgm:t>
        <a:bodyPr/>
        <a:lstStyle/>
        <a:p>
          <a:endParaRPr lang="it-IT"/>
        </a:p>
      </dgm:t>
    </dgm:pt>
    <dgm:pt modelId="{70E2FFAC-3E84-AA44-8026-D6FD5FCDA1C5}">
      <dgm:prSet phldrT="[Testo]"/>
      <dgm:spPr/>
      <dgm:t>
        <a:bodyPr/>
        <a:lstStyle/>
        <a:p>
          <a:r>
            <a:rPr lang="it-IT" dirty="0" err="1" smtClean="0"/>
            <a:t>Physicians</a:t>
          </a:r>
          <a:r>
            <a:rPr lang="it-IT" dirty="0" smtClean="0"/>
            <a:t>, </a:t>
          </a:r>
          <a:r>
            <a:rPr lang="it-IT" dirty="0" err="1" smtClean="0"/>
            <a:t>nurses</a:t>
          </a:r>
          <a:endParaRPr lang="it-IT" dirty="0"/>
        </a:p>
      </dgm:t>
    </dgm:pt>
    <dgm:pt modelId="{4DFC0744-BBF7-8D4A-A611-8ACD6057FDEA}" type="parTrans" cxnId="{8886B640-3849-9A48-88F5-C99B5A493179}">
      <dgm:prSet/>
      <dgm:spPr/>
      <dgm:t>
        <a:bodyPr/>
        <a:lstStyle/>
        <a:p>
          <a:endParaRPr lang="it-IT"/>
        </a:p>
      </dgm:t>
    </dgm:pt>
    <dgm:pt modelId="{7CA13E86-AFA8-A741-94A7-F67E040470F9}" type="sibTrans" cxnId="{8886B640-3849-9A48-88F5-C99B5A493179}">
      <dgm:prSet/>
      <dgm:spPr/>
      <dgm:t>
        <a:bodyPr/>
        <a:lstStyle/>
        <a:p>
          <a:endParaRPr lang="it-IT"/>
        </a:p>
      </dgm:t>
    </dgm:pt>
    <dgm:pt modelId="{4E61A6CC-7C27-1444-89EC-FEBD61EFE63B}">
      <dgm:prSet phldrT="[Testo]"/>
      <dgm:spPr/>
      <dgm:t>
        <a:bodyPr/>
        <a:lstStyle/>
        <a:p>
          <a:r>
            <a:rPr lang="it-IT" dirty="0" err="1" smtClean="0"/>
            <a:t>Two</a:t>
          </a:r>
          <a:r>
            <a:rPr lang="it-IT" dirty="0" smtClean="0"/>
            <a:t>-way </a:t>
          </a:r>
          <a:r>
            <a:rPr lang="it-IT" dirty="0" err="1" smtClean="0"/>
            <a:t>referrals</a:t>
          </a:r>
          <a:endParaRPr lang="it-IT" dirty="0"/>
        </a:p>
      </dgm:t>
    </dgm:pt>
    <dgm:pt modelId="{A5139E66-C8DF-754D-9706-75C1E2B334EC}" type="parTrans" cxnId="{725E474E-0D86-6B47-A9A3-484FAC41D779}">
      <dgm:prSet/>
      <dgm:spPr/>
      <dgm:t>
        <a:bodyPr/>
        <a:lstStyle/>
        <a:p>
          <a:endParaRPr lang="it-IT"/>
        </a:p>
      </dgm:t>
    </dgm:pt>
    <dgm:pt modelId="{7D3062F2-22D2-B744-8B1E-ECE148571FF6}" type="sibTrans" cxnId="{725E474E-0D86-6B47-A9A3-484FAC41D779}">
      <dgm:prSet/>
      <dgm:spPr/>
      <dgm:t>
        <a:bodyPr/>
        <a:lstStyle/>
        <a:p>
          <a:endParaRPr lang="it-IT"/>
        </a:p>
      </dgm:t>
    </dgm:pt>
    <dgm:pt modelId="{BD6ADB36-2AD3-2A4F-B2E9-1CCFBBBAF3A3}">
      <dgm:prSet phldrT="[Testo]"/>
      <dgm:spPr/>
      <dgm:t>
        <a:bodyPr/>
        <a:lstStyle/>
        <a:p>
          <a:r>
            <a:rPr lang="it-IT" dirty="0" smtClean="0"/>
            <a:t>Business intelligence</a:t>
          </a:r>
          <a:endParaRPr lang="it-IT" dirty="0"/>
        </a:p>
      </dgm:t>
    </dgm:pt>
    <dgm:pt modelId="{0B0AC03F-9465-5D46-9659-BE8A985131FB}" type="parTrans" cxnId="{B8FDE841-0905-F04A-AAA7-7C17609D3D9F}">
      <dgm:prSet/>
      <dgm:spPr/>
      <dgm:t>
        <a:bodyPr/>
        <a:lstStyle/>
        <a:p>
          <a:endParaRPr lang="it-IT"/>
        </a:p>
      </dgm:t>
    </dgm:pt>
    <dgm:pt modelId="{56CBE08B-BB39-954C-81FC-FD0CC78851F8}" type="sibTrans" cxnId="{B8FDE841-0905-F04A-AAA7-7C17609D3D9F}">
      <dgm:prSet/>
      <dgm:spPr/>
      <dgm:t>
        <a:bodyPr/>
        <a:lstStyle/>
        <a:p>
          <a:endParaRPr lang="it-IT"/>
        </a:p>
      </dgm:t>
    </dgm:pt>
    <dgm:pt modelId="{A1828DF5-E3E7-934B-B794-09AA58C58C55}">
      <dgm:prSet phldrT="[Testo]"/>
      <dgm:spPr/>
      <dgm:t>
        <a:bodyPr/>
        <a:lstStyle/>
        <a:p>
          <a:r>
            <a:rPr lang="it-IT" dirty="0" smtClean="0"/>
            <a:t>KPI</a:t>
          </a:r>
          <a:endParaRPr lang="it-IT" dirty="0"/>
        </a:p>
      </dgm:t>
    </dgm:pt>
    <dgm:pt modelId="{A560DE01-2934-1941-B2C1-CFE101C0EDD1}" type="parTrans" cxnId="{848D79CC-F1C7-FE4A-979D-B184C3C8CF99}">
      <dgm:prSet/>
      <dgm:spPr/>
      <dgm:t>
        <a:bodyPr/>
        <a:lstStyle/>
        <a:p>
          <a:endParaRPr lang="it-IT"/>
        </a:p>
      </dgm:t>
    </dgm:pt>
    <dgm:pt modelId="{EDBF82F1-8B47-3944-9DC4-5D3FD0CFAF64}" type="sibTrans" cxnId="{848D79CC-F1C7-FE4A-979D-B184C3C8CF99}">
      <dgm:prSet/>
      <dgm:spPr/>
      <dgm:t>
        <a:bodyPr/>
        <a:lstStyle/>
        <a:p>
          <a:endParaRPr lang="it-IT"/>
        </a:p>
      </dgm:t>
    </dgm:pt>
    <dgm:pt modelId="{90C91587-1E4D-8C46-A5CE-B3633394B666}">
      <dgm:prSet phldrT="[Testo]"/>
      <dgm:spPr/>
      <dgm:t>
        <a:bodyPr/>
        <a:lstStyle/>
        <a:p>
          <a:r>
            <a:rPr lang="it-IT" dirty="0" smtClean="0"/>
            <a:t>IHE XDS</a:t>
          </a:r>
          <a:endParaRPr lang="it-IT" dirty="0"/>
        </a:p>
      </dgm:t>
    </dgm:pt>
    <dgm:pt modelId="{50CD1B2D-CF29-0A41-BD27-40B34F9AF8DD}" type="parTrans" cxnId="{D57F2350-D4B2-9D44-9DD0-D1381BAB5EE4}">
      <dgm:prSet/>
      <dgm:spPr/>
      <dgm:t>
        <a:bodyPr/>
        <a:lstStyle/>
        <a:p>
          <a:endParaRPr lang="it-IT"/>
        </a:p>
      </dgm:t>
    </dgm:pt>
    <dgm:pt modelId="{CDB38E8D-D5E9-E242-AD25-002BE33224CF}" type="sibTrans" cxnId="{D57F2350-D4B2-9D44-9DD0-D1381BAB5EE4}">
      <dgm:prSet/>
      <dgm:spPr/>
      <dgm:t>
        <a:bodyPr/>
        <a:lstStyle/>
        <a:p>
          <a:endParaRPr lang="it-IT"/>
        </a:p>
      </dgm:t>
    </dgm:pt>
    <dgm:pt modelId="{F4422B37-3F76-1441-B388-9269699BD7F5}">
      <dgm:prSet phldrT="[Testo]"/>
      <dgm:spPr/>
      <dgm:t>
        <a:bodyPr/>
        <a:lstStyle/>
        <a:p>
          <a:r>
            <a:rPr lang="it-IT" dirty="0" smtClean="0"/>
            <a:t>HL7/DICOM</a:t>
          </a:r>
          <a:endParaRPr lang="it-IT" dirty="0"/>
        </a:p>
      </dgm:t>
    </dgm:pt>
    <dgm:pt modelId="{F4F6E861-51C2-5A45-B8D8-BF2CA0FC151F}" type="parTrans" cxnId="{AF89DDD5-86F2-4241-8478-9135417675BF}">
      <dgm:prSet/>
      <dgm:spPr/>
      <dgm:t>
        <a:bodyPr/>
        <a:lstStyle/>
        <a:p>
          <a:endParaRPr lang="it-IT"/>
        </a:p>
      </dgm:t>
    </dgm:pt>
    <dgm:pt modelId="{6C8F21FE-5DE7-DD49-9961-6D85B42654CC}" type="sibTrans" cxnId="{AF89DDD5-86F2-4241-8478-9135417675BF}">
      <dgm:prSet/>
      <dgm:spPr/>
      <dgm:t>
        <a:bodyPr/>
        <a:lstStyle/>
        <a:p>
          <a:endParaRPr lang="it-IT"/>
        </a:p>
      </dgm:t>
    </dgm:pt>
    <dgm:pt modelId="{70267B4B-7B5B-2F44-A0C3-C3A4439EFF0A}">
      <dgm:prSet phldrT="[Testo]"/>
      <dgm:spPr/>
      <dgm:t>
        <a:bodyPr/>
        <a:lstStyle/>
        <a:p>
          <a:r>
            <a:rPr lang="it-IT" dirty="0" err="1" smtClean="0"/>
            <a:t>Adapters</a:t>
          </a:r>
          <a:endParaRPr lang="it-IT" dirty="0"/>
        </a:p>
      </dgm:t>
    </dgm:pt>
    <dgm:pt modelId="{5DA9AA6A-B20C-F243-A44E-16967D36DDE6}" type="parTrans" cxnId="{2C6E6900-E054-1F41-B320-9CA65174E151}">
      <dgm:prSet/>
      <dgm:spPr/>
      <dgm:t>
        <a:bodyPr/>
        <a:lstStyle/>
        <a:p>
          <a:endParaRPr lang="it-IT"/>
        </a:p>
      </dgm:t>
    </dgm:pt>
    <dgm:pt modelId="{EA96FEE2-A831-2544-8C6C-10161C5B3C94}" type="sibTrans" cxnId="{2C6E6900-E054-1F41-B320-9CA65174E151}">
      <dgm:prSet/>
      <dgm:spPr/>
      <dgm:t>
        <a:bodyPr/>
        <a:lstStyle/>
        <a:p>
          <a:endParaRPr lang="it-IT"/>
        </a:p>
      </dgm:t>
    </dgm:pt>
    <dgm:pt modelId="{E607180C-0146-434B-995D-9A6C2CB4BD51}">
      <dgm:prSet phldrT="[Testo]"/>
      <dgm:spPr/>
      <dgm:t>
        <a:bodyPr/>
        <a:lstStyle/>
        <a:p>
          <a:r>
            <a:rPr lang="it-IT" dirty="0" err="1" smtClean="0"/>
            <a:t>Patient</a:t>
          </a:r>
          <a:r>
            <a:rPr lang="it-IT" dirty="0" smtClean="0"/>
            <a:t> </a:t>
          </a:r>
          <a:r>
            <a:rPr lang="it-IT" dirty="0" err="1" smtClean="0"/>
            <a:t>Demographics</a:t>
          </a:r>
          <a:endParaRPr lang="it-IT" dirty="0"/>
        </a:p>
      </dgm:t>
    </dgm:pt>
    <dgm:pt modelId="{B54752CB-D913-5B42-ADF4-2777DB4F15C9}" type="parTrans" cxnId="{F046AE52-F3DD-A847-8FA4-789564355CC2}">
      <dgm:prSet/>
      <dgm:spPr/>
      <dgm:t>
        <a:bodyPr/>
        <a:lstStyle/>
        <a:p>
          <a:endParaRPr lang="it-IT"/>
        </a:p>
      </dgm:t>
    </dgm:pt>
    <dgm:pt modelId="{6D574DB7-1D24-4545-AAFE-1AB66531391D}" type="sibTrans" cxnId="{F046AE52-F3DD-A847-8FA4-789564355CC2}">
      <dgm:prSet/>
      <dgm:spPr/>
      <dgm:t>
        <a:bodyPr/>
        <a:lstStyle/>
        <a:p>
          <a:endParaRPr lang="it-IT"/>
        </a:p>
      </dgm:t>
    </dgm:pt>
    <dgm:pt modelId="{F0601674-8F79-304E-9464-985622D13FBE}">
      <dgm:prSet phldrT="[Testo]"/>
      <dgm:spPr/>
      <dgm:t>
        <a:bodyPr/>
        <a:lstStyle/>
        <a:p>
          <a:r>
            <a:rPr lang="it-IT" dirty="0" err="1" smtClean="0"/>
            <a:t>Coding</a:t>
          </a:r>
          <a:r>
            <a:rPr lang="it-IT" dirty="0" smtClean="0"/>
            <a:t> </a:t>
          </a:r>
          <a:endParaRPr lang="it-IT" dirty="0"/>
        </a:p>
      </dgm:t>
    </dgm:pt>
    <dgm:pt modelId="{2EAE8F3F-98C8-5C44-AD99-A5B9F139F211}" type="parTrans" cxnId="{295F956D-386F-1943-A80D-F97F5F2A5EC9}">
      <dgm:prSet/>
      <dgm:spPr/>
      <dgm:t>
        <a:bodyPr/>
        <a:lstStyle/>
        <a:p>
          <a:endParaRPr lang="it-IT"/>
        </a:p>
      </dgm:t>
    </dgm:pt>
    <dgm:pt modelId="{7A446B03-6807-5A4C-AE68-652710678EAD}" type="sibTrans" cxnId="{295F956D-386F-1943-A80D-F97F5F2A5EC9}">
      <dgm:prSet/>
      <dgm:spPr/>
      <dgm:t>
        <a:bodyPr/>
        <a:lstStyle/>
        <a:p>
          <a:endParaRPr lang="it-IT"/>
        </a:p>
      </dgm:t>
    </dgm:pt>
    <dgm:pt modelId="{0FFC5960-95D4-124F-9AF1-DFADB078A76E}" type="pres">
      <dgm:prSet presAssocID="{0C2C7685-BFD4-DB46-98EE-1DF60E8CC0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0DF197-30C6-DE4E-8A87-73E941086689}" type="pres">
      <dgm:prSet presAssocID="{0C2C7685-BFD4-DB46-98EE-1DF60E8CC0F5}" presName="matrix" presStyleCnt="0"/>
      <dgm:spPr/>
    </dgm:pt>
    <dgm:pt modelId="{342EFD23-545B-7D4C-A2B4-0A34CAA649ED}" type="pres">
      <dgm:prSet presAssocID="{0C2C7685-BFD4-DB46-98EE-1DF60E8CC0F5}" presName="tile1" presStyleLbl="node1" presStyleIdx="0" presStyleCnt="4"/>
      <dgm:spPr/>
      <dgm:t>
        <a:bodyPr/>
        <a:lstStyle/>
        <a:p>
          <a:endParaRPr lang="it-IT"/>
        </a:p>
      </dgm:t>
    </dgm:pt>
    <dgm:pt modelId="{88586B5C-1353-9A4E-9BF1-8E6C137F7E01}" type="pres">
      <dgm:prSet presAssocID="{0C2C7685-BFD4-DB46-98EE-1DF60E8CC0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708D60-D5EA-104F-A94A-BA3178EF19FB}" type="pres">
      <dgm:prSet presAssocID="{0C2C7685-BFD4-DB46-98EE-1DF60E8CC0F5}" presName="tile2" presStyleLbl="node1" presStyleIdx="1" presStyleCnt="4"/>
      <dgm:spPr/>
      <dgm:t>
        <a:bodyPr/>
        <a:lstStyle/>
        <a:p>
          <a:endParaRPr lang="it-IT"/>
        </a:p>
      </dgm:t>
    </dgm:pt>
    <dgm:pt modelId="{ACF8DC67-F1A8-FF44-A2EA-14452345331D}" type="pres">
      <dgm:prSet presAssocID="{0C2C7685-BFD4-DB46-98EE-1DF60E8CC0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A89D34-972D-B142-9137-AFF24F988B1C}" type="pres">
      <dgm:prSet presAssocID="{0C2C7685-BFD4-DB46-98EE-1DF60E8CC0F5}" presName="tile3" presStyleLbl="node1" presStyleIdx="2" presStyleCnt="4"/>
      <dgm:spPr/>
      <dgm:t>
        <a:bodyPr/>
        <a:lstStyle/>
        <a:p>
          <a:endParaRPr lang="it-IT"/>
        </a:p>
      </dgm:t>
    </dgm:pt>
    <dgm:pt modelId="{990AB745-4422-EE4B-9340-7F51BC7A0DC4}" type="pres">
      <dgm:prSet presAssocID="{0C2C7685-BFD4-DB46-98EE-1DF60E8CC0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B3337A-8679-314F-9747-0B847E437F7B}" type="pres">
      <dgm:prSet presAssocID="{0C2C7685-BFD4-DB46-98EE-1DF60E8CC0F5}" presName="tile4" presStyleLbl="node1" presStyleIdx="3" presStyleCnt="4"/>
      <dgm:spPr/>
      <dgm:t>
        <a:bodyPr/>
        <a:lstStyle/>
        <a:p>
          <a:endParaRPr lang="it-IT"/>
        </a:p>
      </dgm:t>
    </dgm:pt>
    <dgm:pt modelId="{085D414B-0881-FB42-B695-97A644E2A734}" type="pres">
      <dgm:prSet presAssocID="{0C2C7685-BFD4-DB46-98EE-1DF60E8CC0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90CA98-5EEA-CE46-8161-073B4A0AB024}" type="pres">
      <dgm:prSet presAssocID="{0C2C7685-BFD4-DB46-98EE-1DF60E8CC0F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BED4951D-BCCC-2D44-91CE-9AC6308F67C1}" srcId="{8827D20E-FCAB-2246-BBD6-E863975A3ECE}" destId="{7A7CFF18-628B-DE44-8FAE-951ECF93E0CB}" srcOrd="1" destOrd="0" parTransId="{0F01058D-2BB2-FB4D-AC9F-60DD325AAF47}" sibTransId="{46D5A9D8-08F6-8745-9BB2-CEE1D3355DA4}"/>
    <dgm:cxn modelId="{7507E0BD-6C9B-4E39-99FD-7E34D8958A03}" type="presOf" srcId="{70E2FFAC-3E84-AA44-8026-D6FD5FCDA1C5}" destId="{88586B5C-1353-9A4E-9BF1-8E6C137F7E01}" srcOrd="1" destOrd="3" presId="urn:microsoft.com/office/officeart/2005/8/layout/matrix1"/>
    <dgm:cxn modelId="{F85DB330-9F00-4B40-AB2D-06F1D288EF9A}" type="presOf" srcId="{461CCF1E-41CA-5D4F-91B2-4A99CDC7B8BE}" destId="{F1A89D34-972D-B142-9137-AFF24F988B1C}" srcOrd="0" destOrd="0" presId="urn:microsoft.com/office/officeart/2005/8/layout/matrix1"/>
    <dgm:cxn modelId="{C5469033-2AAB-4BB4-991C-8257964E28B3}" type="presOf" srcId="{461CCF1E-41CA-5D4F-91B2-4A99CDC7B8BE}" destId="{990AB745-4422-EE4B-9340-7F51BC7A0DC4}" srcOrd="1" destOrd="0" presId="urn:microsoft.com/office/officeart/2005/8/layout/matrix1"/>
    <dgm:cxn modelId="{BD8D93FB-32C9-47B9-8B37-7FA8F8D8F297}" type="presOf" srcId="{4E61A6CC-7C27-1444-89EC-FEBD61EFE63B}" destId="{990AB745-4422-EE4B-9340-7F51BC7A0DC4}" srcOrd="1" destOrd="1" presId="urn:microsoft.com/office/officeart/2005/8/layout/matrix1"/>
    <dgm:cxn modelId="{B8FDE841-0905-F04A-AAA7-7C17609D3D9F}" srcId="{461CCF1E-41CA-5D4F-91B2-4A99CDC7B8BE}" destId="{BD6ADB36-2AD3-2A4F-B2E9-1CCFBBBAF3A3}" srcOrd="1" destOrd="0" parTransId="{0B0AC03F-9465-5D46-9659-BE8A985131FB}" sibTransId="{56CBE08B-BB39-954C-81FC-FD0CC78851F8}"/>
    <dgm:cxn modelId="{AF89DDD5-86F2-4241-8478-9135417675BF}" srcId="{70D17627-A280-7747-96A0-898543E34436}" destId="{F4422B37-3F76-1441-B388-9269699BD7F5}" srcOrd="1" destOrd="0" parTransId="{F4F6E861-51C2-5A45-B8D8-BF2CA0FC151F}" sibTransId="{6C8F21FE-5DE7-DD49-9961-6D85B42654CC}"/>
    <dgm:cxn modelId="{036A00DC-50C1-4A16-84B3-C34E12902503}" type="presOf" srcId="{F4422B37-3F76-1441-B388-9269699BD7F5}" destId="{77B3337A-8679-314F-9747-0B847E437F7B}" srcOrd="0" destOrd="2" presId="urn:microsoft.com/office/officeart/2005/8/layout/matrix1"/>
    <dgm:cxn modelId="{2E992A51-C671-4682-B92E-30B4D2993E83}" type="presOf" srcId="{E607180C-0146-434B-995D-9A6C2CB4BD51}" destId="{ACF8DC67-F1A8-FF44-A2EA-14452345331D}" srcOrd="1" destOrd="1" presId="urn:microsoft.com/office/officeart/2005/8/layout/matrix1"/>
    <dgm:cxn modelId="{42985C8C-6A49-4B43-99F2-F2CBCE1EF6ED}" type="presOf" srcId="{7A7CFF18-628B-DE44-8FAE-951ECF93E0CB}" destId="{36708D60-D5EA-104F-A94A-BA3178EF19FB}" srcOrd="0" destOrd="0" presId="urn:microsoft.com/office/officeart/2005/8/layout/matrix1"/>
    <dgm:cxn modelId="{8979B289-C868-4A90-83A7-553A22BEB039}" type="presOf" srcId="{8827D20E-FCAB-2246-BBD6-E863975A3ECE}" destId="{1E90CA98-5EEA-CE46-8161-073B4A0AB024}" srcOrd="0" destOrd="0" presId="urn:microsoft.com/office/officeart/2005/8/layout/matrix1"/>
    <dgm:cxn modelId="{C3D9C64D-49A8-42E6-99FB-B99ABD54BBDE}" type="presOf" srcId="{F4422B37-3F76-1441-B388-9269699BD7F5}" destId="{085D414B-0881-FB42-B695-97A644E2A734}" srcOrd="1" destOrd="2" presId="urn:microsoft.com/office/officeart/2005/8/layout/matrix1"/>
    <dgm:cxn modelId="{86EC0841-23D1-4937-A410-00E7F1E7575A}" type="presOf" srcId="{88C45C67-587A-DF4C-8ED4-ACF236B63066}" destId="{342EFD23-545B-7D4C-A2B4-0A34CAA649ED}" srcOrd="0" destOrd="0" presId="urn:microsoft.com/office/officeart/2005/8/layout/matrix1"/>
    <dgm:cxn modelId="{725E474E-0D86-6B47-A9A3-484FAC41D779}" srcId="{461CCF1E-41CA-5D4F-91B2-4A99CDC7B8BE}" destId="{4E61A6CC-7C27-1444-89EC-FEBD61EFE63B}" srcOrd="0" destOrd="0" parTransId="{A5139E66-C8DF-754D-9706-75C1E2B334EC}" sibTransId="{7D3062F2-22D2-B744-8B1E-ECE148571FF6}"/>
    <dgm:cxn modelId="{F046AE52-F3DD-A847-8FA4-789564355CC2}" srcId="{7A7CFF18-628B-DE44-8FAE-951ECF93E0CB}" destId="{E607180C-0146-434B-995D-9A6C2CB4BD51}" srcOrd="0" destOrd="0" parTransId="{B54752CB-D913-5B42-ADF4-2777DB4F15C9}" sibTransId="{6D574DB7-1D24-4545-AAFE-1AB66531391D}"/>
    <dgm:cxn modelId="{6AB61E18-B229-4AAE-ADD7-F3AA75F833CF}" type="presOf" srcId="{BD6ADB36-2AD3-2A4F-B2E9-1CCFBBBAF3A3}" destId="{F1A89D34-972D-B142-9137-AFF24F988B1C}" srcOrd="0" destOrd="2" presId="urn:microsoft.com/office/officeart/2005/8/layout/matrix1"/>
    <dgm:cxn modelId="{897F48DB-6667-49D9-9001-8A5C30E7AB87}" type="presOf" srcId="{70267B4B-7B5B-2F44-A0C3-C3A4439EFF0A}" destId="{77B3337A-8679-314F-9747-0B847E437F7B}" srcOrd="0" destOrd="3" presId="urn:microsoft.com/office/officeart/2005/8/layout/matrix1"/>
    <dgm:cxn modelId="{C6B3879C-D076-4AFC-A57C-D83270C98E46}" type="presOf" srcId="{0C2C7685-BFD4-DB46-98EE-1DF60E8CC0F5}" destId="{0FFC5960-95D4-124F-9AF1-DFADB078A76E}" srcOrd="0" destOrd="0" presId="urn:microsoft.com/office/officeart/2005/8/layout/matrix1"/>
    <dgm:cxn modelId="{2C6E6900-E054-1F41-B320-9CA65174E151}" srcId="{70D17627-A280-7747-96A0-898543E34436}" destId="{70267B4B-7B5B-2F44-A0C3-C3A4439EFF0A}" srcOrd="2" destOrd="0" parTransId="{5DA9AA6A-B20C-F243-A44E-16967D36DDE6}" sibTransId="{EA96FEE2-A831-2544-8C6C-10161C5B3C94}"/>
    <dgm:cxn modelId="{A132ABB1-F51B-4F30-A2C2-E3F87EDE58F3}" type="presOf" srcId="{70267B4B-7B5B-2F44-A0C3-C3A4439EFF0A}" destId="{085D414B-0881-FB42-B695-97A644E2A734}" srcOrd="1" destOrd="3" presId="urn:microsoft.com/office/officeart/2005/8/layout/matrix1"/>
    <dgm:cxn modelId="{B287445C-6180-4DC3-A3D6-9E368FB83F47}" type="presOf" srcId="{F399600A-911F-6C4B-957C-0988430B428D}" destId="{342EFD23-545B-7D4C-A2B4-0A34CAA649ED}" srcOrd="0" destOrd="2" presId="urn:microsoft.com/office/officeart/2005/8/layout/matrix1"/>
    <dgm:cxn modelId="{52B25071-46D8-45EF-A266-9D3B62A65963}" type="presOf" srcId="{90C91587-1E4D-8C46-A5CE-B3633394B666}" destId="{77B3337A-8679-314F-9747-0B847E437F7B}" srcOrd="0" destOrd="1" presId="urn:microsoft.com/office/officeart/2005/8/layout/matrix1"/>
    <dgm:cxn modelId="{805FDA5F-3E52-B341-8137-C664AD280D64}" srcId="{88C45C67-587A-DF4C-8ED4-ACF236B63066}" destId="{BDA3065B-E823-4A4C-B599-4A49BB3339FA}" srcOrd="0" destOrd="0" parTransId="{7EAF3816-F613-C14E-9E64-0CEC66D51179}" sibTransId="{AF485B9A-269C-2540-B134-F0E41F001462}"/>
    <dgm:cxn modelId="{310E0782-1040-498B-9668-0A7877ABE5ED}" type="presOf" srcId="{BDA3065B-E823-4A4C-B599-4A49BB3339FA}" destId="{342EFD23-545B-7D4C-A2B4-0A34CAA649ED}" srcOrd="0" destOrd="1" presId="urn:microsoft.com/office/officeart/2005/8/layout/matrix1"/>
    <dgm:cxn modelId="{8D9696F3-3D2D-4711-A491-F797AC3C9D8F}" type="presOf" srcId="{90C91587-1E4D-8C46-A5CE-B3633394B666}" destId="{085D414B-0881-FB42-B695-97A644E2A734}" srcOrd="1" destOrd="1" presId="urn:microsoft.com/office/officeart/2005/8/layout/matrix1"/>
    <dgm:cxn modelId="{D57F2350-D4B2-9D44-9DD0-D1381BAB5EE4}" srcId="{70D17627-A280-7747-96A0-898543E34436}" destId="{90C91587-1E4D-8C46-A5CE-B3633394B666}" srcOrd="0" destOrd="0" parTransId="{50CD1B2D-CF29-0A41-BD27-40B34F9AF8DD}" sibTransId="{CDB38E8D-D5E9-E242-AD25-002BE33224CF}"/>
    <dgm:cxn modelId="{E270F2BB-0337-49F1-A5C5-6C2BA8C35AE2}" type="presOf" srcId="{BD6ADB36-2AD3-2A4F-B2E9-1CCFBBBAF3A3}" destId="{990AB745-4422-EE4B-9340-7F51BC7A0DC4}" srcOrd="1" destOrd="2" presId="urn:microsoft.com/office/officeart/2005/8/layout/matrix1"/>
    <dgm:cxn modelId="{1CB8283A-3B83-8F4C-A4C8-04A9703E7833}" srcId="{8827D20E-FCAB-2246-BBD6-E863975A3ECE}" destId="{88C45C67-587A-DF4C-8ED4-ACF236B63066}" srcOrd="0" destOrd="0" parTransId="{30FA7E6C-9B32-534D-A46F-593AAE419350}" sibTransId="{B96ABA30-A456-434A-9265-8C8CD13C1666}"/>
    <dgm:cxn modelId="{148A06B9-7FAB-4D23-A860-463C68B80369}" type="presOf" srcId="{F399600A-911F-6C4B-957C-0988430B428D}" destId="{88586B5C-1353-9A4E-9BF1-8E6C137F7E01}" srcOrd="1" destOrd="2" presId="urn:microsoft.com/office/officeart/2005/8/layout/matrix1"/>
    <dgm:cxn modelId="{3F88A0B0-B6E1-4BB3-82F1-35CC628FDF9B}" type="presOf" srcId="{A1828DF5-E3E7-934B-B794-09AA58C58C55}" destId="{990AB745-4422-EE4B-9340-7F51BC7A0DC4}" srcOrd="1" destOrd="3" presId="urn:microsoft.com/office/officeart/2005/8/layout/matrix1"/>
    <dgm:cxn modelId="{A133D581-AD48-46C9-B6E7-FF23414A514D}" type="presOf" srcId="{A1828DF5-E3E7-934B-B794-09AA58C58C55}" destId="{F1A89D34-972D-B142-9137-AFF24F988B1C}" srcOrd="0" destOrd="3" presId="urn:microsoft.com/office/officeart/2005/8/layout/matrix1"/>
    <dgm:cxn modelId="{B10700BD-74EA-4347-812C-813DB9A0252C}" type="presOf" srcId="{7A7CFF18-628B-DE44-8FAE-951ECF93E0CB}" destId="{ACF8DC67-F1A8-FF44-A2EA-14452345331D}" srcOrd="1" destOrd="0" presId="urn:microsoft.com/office/officeart/2005/8/layout/matrix1"/>
    <dgm:cxn modelId="{2737CBE2-23B9-469A-ABC9-921EC98A4740}" type="presOf" srcId="{88C45C67-587A-DF4C-8ED4-ACF236B63066}" destId="{88586B5C-1353-9A4E-9BF1-8E6C137F7E01}" srcOrd="1" destOrd="0" presId="urn:microsoft.com/office/officeart/2005/8/layout/matrix1"/>
    <dgm:cxn modelId="{FECDD69B-28BD-4D73-85C0-9D4D32F1E50B}" type="presOf" srcId="{70D17627-A280-7747-96A0-898543E34436}" destId="{77B3337A-8679-314F-9747-0B847E437F7B}" srcOrd="0" destOrd="0" presId="urn:microsoft.com/office/officeart/2005/8/layout/matrix1"/>
    <dgm:cxn modelId="{142443B3-5CFA-4ECF-953A-52E20CA00519}" type="presOf" srcId="{E607180C-0146-434B-995D-9A6C2CB4BD51}" destId="{36708D60-D5EA-104F-A94A-BA3178EF19FB}" srcOrd="0" destOrd="1" presId="urn:microsoft.com/office/officeart/2005/8/layout/matrix1"/>
    <dgm:cxn modelId="{F09B16ED-C2A9-47CA-B2CD-08B70E5E04A2}" type="presOf" srcId="{70D17627-A280-7747-96A0-898543E34436}" destId="{085D414B-0881-FB42-B695-97A644E2A734}" srcOrd="1" destOrd="0" presId="urn:microsoft.com/office/officeart/2005/8/layout/matrix1"/>
    <dgm:cxn modelId="{8575B670-ADAF-4C83-9FCF-17CAD075637D}" type="presOf" srcId="{BDA3065B-E823-4A4C-B599-4A49BB3339FA}" destId="{88586B5C-1353-9A4E-9BF1-8E6C137F7E01}" srcOrd="1" destOrd="1" presId="urn:microsoft.com/office/officeart/2005/8/layout/matrix1"/>
    <dgm:cxn modelId="{848D79CC-F1C7-FE4A-979D-B184C3C8CF99}" srcId="{461CCF1E-41CA-5D4F-91B2-4A99CDC7B8BE}" destId="{A1828DF5-E3E7-934B-B794-09AA58C58C55}" srcOrd="2" destOrd="0" parTransId="{A560DE01-2934-1941-B2C1-CFE101C0EDD1}" sibTransId="{EDBF82F1-8B47-3944-9DC4-5D3FD0CFAF64}"/>
    <dgm:cxn modelId="{C39E9CEC-ACDB-4369-AF86-131CEDAB5FE5}" type="presOf" srcId="{F0601674-8F79-304E-9464-985622D13FBE}" destId="{ACF8DC67-F1A8-FF44-A2EA-14452345331D}" srcOrd="1" destOrd="2" presId="urn:microsoft.com/office/officeart/2005/8/layout/matrix1"/>
    <dgm:cxn modelId="{295F956D-386F-1943-A80D-F97F5F2A5EC9}" srcId="{7A7CFF18-628B-DE44-8FAE-951ECF93E0CB}" destId="{F0601674-8F79-304E-9464-985622D13FBE}" srcOrd="1" destOrd="0" parTransId="{2EAE8F3F-98C8-5C44-AD99-A5B9F139F211}" sibTransId="{7A446B03-6807-5A4C-AE68-652710678EAD}"/>
    <dgm:cxn modelId="{6B5864E1-D16A-4CC3-AA4E-930A12D8BB52}" type="presOf" srcId="{70E2FFAC-3E84-AA44-8026-D6FD5FCDA1C5}" destId="{342EFD23-545B-7D4C-A2B4-0A34CAA649ED}" srcOrd="0" destOrd="3" presId="urn:microsoft.com/office/officeart/2005/8/layout/matrix1"/>
    <dgm:cxn modelId="{E2B12A95-5E75-6746-A087-CF7DD66ACD4F}" srcId="{88C45C67-587A-DF4C-8ED4-ACF236B63066}" destId="{F399600A-911F-6C4B-957C-0988430B428D}" srcOrd="1" destOrd="0" parTransId="{618C6182-2A62-524C-8B8B-0D1335A264FA}" sibTransId="{87A88566-4EDB-324E-A133-57680B52A2D1}"/>
    <dgm:cxn modelId="{97A98AA1-FF73-444C-A306-8BBD0A95D306}" srcId="{0C2C7685-BFD4-DB46-98EE-1DF60E8CC0F5}" destId="{8827D20E-FCAB-2246-BBD6-E863975A3ECE}" srcOrd="0" destOrd="0" parTransId="{BFF1AB06-768E-B34B-A865-3EB60978E2E6}" sibTransId="{026A8D3E-C31A-5A4D-981E-41C0C72C2432}"/>
    <dgm:cxn modelId="{5683C238-4D02-4E2D-B560-CF4431F4160F}" type="presOf" srcId="{4E61A6CC-7C27-1444-89EC-FEBD61EFE63B}" destId="{F1A89D34-972D-B142-9137-AFF24F988B1C}" srcOrd="0" destOrd="1" presId="urn:microsoft.com/office/officeart/2005/8/layout/matrix1"/>
    <dgm:cxn modelId="{2F2F7179-29C1-1A45-A16B-74B33680E666}" srcId="{8827D20E-FCAB-2246-BBD6-E863975A3ECE}" destId="{461CCF1E-41CA-5D4F-91B2-4A99CDC7B8BE}" srcOrd="2" destOrd="0" parTransId="{4C50AA8F-F4B9-6D4E-85D0-060375B722C8}" sibTransId="{973EBE7C-1F7F-D143-873D-D9780EB4EB0B}"/>
    <dgm:cxn modelId="{8886B640-3849-9A48-88F5-C99B5A493179}" srcId="{88C45C67-587A-DF4C-8ED4-ACF236B63066}" destId="{70E2FFAC-3E84-AA44-8026-D6FD5FCDA1C5}" srcOrd="2" destOrd="0" parTransId="{4DFC0744-BBF7-8D4A-A611-8ACD6057FDEA}" sibTransId="{7CA13E86-AFA8-A741-94A7-F67E040470F9}"/>
    <dgm:cxn modelId="{1C0A43A7-15F6-4AC3-8661-CA870568079C}" type="presOf" srcId="{F0601674-8F79-304E-9464-985622D13FBE}" destId="{36708D60-D5EA-104F-A94A-BA3178EF19FB}" srcOrd="0" destOrd="2" presId="urn:microsoft.com/office/officeart/2005/8/layout/matrix1"/>
    <dgm:cxn modelId="{6E1DCE0F-F326-7544-B376-1E812B8B6F82}" srcId="{8827D20E-FCAB-2246-BBD6-E863975A3ECE}" destId="{70D17627-A280-7747-96A0-898543E34436}" srcOrd="3" destOrd="0" parTransId="{E9838002-8802-0242-B700-0C4306A5C855}" sibTransId="{3E214CB3-5786-CE46-B628-E44CDF584BCE}"/>
    <dgm:cxn modelId="{27E01A9B-6913-4A6B-A8BE-60972668C965}" type="presParOf" srcId="{0FFC5960-95D4-124F-9AF1-DFADB078A76E}" destId="{580DF197-30C6-DE4E-8A87-73E941086689}" srcOrd="0" destOrd="0" presId="urn:microsoft.com/office/officeart/2005/8/layout/matrix1"/>
    <dgm:cxn modelId="{2FCC9C40-D715-4A58-9287-367A4EA5388C}" type="presParOf" srcId="{580DF197-30C6-DE4E-8A87-73E941086689}" destId="{342EFD23-545B-7D4C-A2B4-0A34CAA649ED}" srcOrd="0" destOrd="0" presId="urn:microsoft.com/office/officeart/2005/8/layout/matrix1"/>
    <dgm:cxn modelId="{71D5C6A0-83C0-4AC6-8414-83F3D25A6B07}" type="presParOf" srcId="{580DF197-30C6-DE4E-8A87-73E941086689}" destId="{88586B5C-1353-9A4E-9BF1-8E6C137F7E01}" srcOrd="1" destOrd="0" presId="urn:microsoft.com/office/officeart/2005/8/layout/matrix1"/>
    <dgm:cxn modelId="{9855C429-9829-4423-A0DE-0E862C7E5158}" type="presParOf" srcId="{580DF197-30C6-DE4E-8A87-73E941086689}" destId="{36708D60-D5EA-104F-A94A-BA3178EF19FB}" srcOrd="2" destOrd="0" presId="urn:microsoft.com/office/officeart/2005/8/layout/matrix1"/>
    <dgm:cxn modelId="{E89CFFB5-E715-4980-8C40-DF5B1F7AC5EA}" type="presParOf" srcId="{580DF197-30C6-DE4E-8A87-73E941086689}" destId="{ACF8DC67-F1A8-FF44-A2EA-14452345331D}" srcOrd="3" destOrd="0" presId="urn:microsoft.com/office/officeart/2005/8/layout/matrix1"/>
    <dgm:cxn modelId="{688A3B1E-0177-4A2D-A239-C626E8F12D72}" type="presParOf" srcId="{580DF197-30C6-DE4E-8A87-73E941086689}" destId="{F1A89D34-972D-B142-9137-AFF24F988B1C}" srcOrd="4" destOrd="0" presId="urn:microsoft.com/office/officeart/2005/8/layout/matrix1"/>
    <dgm:cxn modelId="{AC79B8F8-7C9E-4AB5-A471-99BF67097D3B}" type="presParOf" srcId="{580DF197-30C6-DE4E-8A87-73E941086689}" destId="{990AB745-4422-EE4B-9340-7F51BC7A0DC4}" srcOrd="5" destOrd="0" presId="urn:microsoft.com/office/officeart/2005/8/layout/matrix1"/>
    <dgm:cxn modelId="{455A49C9-BF3F-49E3-8D6F-6BB818DB5C36}" type="presParOf" srcId="{580DF197-30C6-DE4E-8A87-73E941086689}" destId="{77B3337A-8679-314F-9747-0B847E437F7B}" srcOrd="6" destOrd="0" presId="urn:microsoft.com/office/officeart/2005/8/layout/matrix1"/>
    <dgm:cxn modelId="{4E375BDB-AC48-4C25-A631-4FEEA8D5A318}" type="presParOf" srcId="{580DF197-30C6-DE4E-8A87-73E941086689}" destId="{085D414B-0881-FB42-B695-97A644E2A734}" srcOrd="7" destOrd="0" presId="urn:microsoft.com/office/officeart/2005/8/layout/matrix1"/>
    <dgm:cxn modelId="{D9768DAD-E770-4C65-9370-AFD799D54ACC}" type="presParOf" srcId="{0FFC5960-95D4-124F-9AF1-DFADB078A76E}" destId="{1E90CA98-5EEA-CE46-8161-073B4A0AB0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2EFD23-545B-7D4C-A2B4-0A34CAA649ED}">
      <dsp:nvSpPr>
        <dsp:cNvPr id="0" name=""/>
        <dsp:cNvSpPr/>
      </dsp:nvSpPr>
      <dsp:spPr>
        <a:xfrm rot="16200000">
          <a:off x="838199" y="-838199"/>
          <a:ext cx="2438400" cy="41148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Web Portal</a:t>
          </a:r>
          <a:endParaRPr lang="it-IT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Citizen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Health</a:t>
          </a:r>
          <a:r>
            <a:rPr lang="it-IT" sz="2100" kern="1200" dirty="0" smtClean="0"/>
            <a:t> Bureau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Physicians</a:t>
          </a:r>
          <a:r>
            <a:rPr lang="it-IT" sz="2100" kern="1200" dirty="0" smtClean="0"/>
            <a:t>, </a:t>
          </a:r>
          <a:r>
            <a:rPr lang="it-IT" sz="2100" kern="1200" dirty="0" err="1" smtClean="0"/>
            <a:t>nurses</a:t>
          </a:r>
          <a:endParaRPr lang="it-IT" sz="2100" kern="1200" dirty="0"/>
        </a:p>
      </dsp:txBody>
      <dsp:txXfrm rot="16200000">
        <a:off x="1142999" y="-1142999"/>
        <a:ext cx="1828800" cy="4114800"/>
      </dsp:txXfrm>
    </dsp:sp>
    <dsp:sp modelId="{36708D60-D5EA-104F-A94A-BA3178EF19FB}">
      <dsp:nvSpPr>
        <dsp:cNvPr id="0" name=""/>
        <dsp:cNvSpPr/>
      </dsp:nvSpPr>
      <dsp:spPr>
        <a:xfrm>
          <a:off x="4114800" y="0"/>
          <a:ext cx="4114800" cy="24384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33333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33333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MPI</a:t>
          </a:r>
          <a:endParaRPr lang="it-IT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Patient</a:t>
          </a:r>
          <a:r>
            <a:rPr lang="it-IT" sz="2100" kern="1200" dirty="0" smtClean="0"/>
            <a:t> </a:t>
          </a:r>
          <a:r>
            <a:rPr lang="it-IT" sz="2100" kern="1200" dirty="0" err="1" smtClean="0"/>
            <a:t>Demographics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Coding</a:t>
          </a:r>
          <a:r>
            <a:rPr lang="it-IT" sz="2100" kern="1200" dirty="0" smtClean="0"/>
            <a:t> </a:t>
          </a:r>
          <a:endParaRPr lang="it-IT" sz="2100" kern="1200" dirty="0"/>
        </a:p>
      </dsp:txBody>
      <dsp:txXfrm>
        <a:off x="4114800" y="0"/>
        <a:ext cx="4114800" cy="1828800"/>
      </dsp:txXfrm>
    </dsp:sp>
    <dsp:sp modelId="{F1A89D34-972D-B142-9137-AFF24F988B1C}">
      <dsp:nvSpPr>
        <dsp:cNvPr id="0" name=""/>
        <dsp:cNvSpPr/>
      </dsp:nvSpPr>
      <dsp:spPr>
        <a:xfrm rot="10800000">
          <a:off x="0" y="2438400"/>
          <a:ext cx="4114800" cy="24384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66667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66667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6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err="1" smtClean="0"/>
            <a:t>Apps</a:t>
          </a:r>
          <a:endParaRPr lang="it-IT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Two</a:t>
          </a:r>
          <a:r>
            <a:rPr lang="it-IT" sz="2100" kern="1200" dirty="0" smtClean="0"/>
            <a:t>-way </a:t>
          </a:r>
          <a:r>
            <a:rPr lang="it-IT" sz="2100" kern="1200" dirty="0" err="1" smtClean="0"/>
            <a:t>referrals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Business intelligence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KPI</a:t>
          </a:r>
          <a:endParaRPr lang="it-IT" sz="2100" kern="1200" dirty="0"/>
        </a:p>
      </dsp:txBody>
      <dsp:txXfrm rot="10800000">
        <a:off x="0" y="3047999"/>
        <a:ext cx="4114800" cy="1828800"/>
      </dsp:txXfrm>
    </dsp:sp>
    <dsp:sp modelId="{77B3337A-8679-314F-9747-0B847E437F7B}">
      <dsp:nvSpPr>
        <dsp:cNvPr id="0" name=""/>
        <dsp:cNvSpPr/>
      </dsp:nvSpPr>
      <dsp:spPr>
        <a:xfrm rot="5400000">
          <a:off x="4952999" y="1600200"/>
          <a:ext cx="2438400" cy="41148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10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10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0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err="1" smtClean="0"/>
            <a:t>Interfaces</a:t>
          </a:r>
          <a:endParaRPr lang="it-IT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IHE XDS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smtClean="0"/>
            <a:t>HL7/DICOM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 err="1" smtClean="0"/>
            <a:t>Adapters</a:t>
          </a:r>
          <a:endParaRPr lang="it-IT" sz="2100" kern="1200" dirty="0"/>
        </a:p>
      </dsp:txBody>
      <dsp:txXfrm rot="5400000">
        <a:off x="5257799" y="1905000"/>
        <a:ext cx="1828800" cy="4114800"/>
      </dsp:txXfrm>
    </dsp:sp>
    <dsp:sp modelId="{1E90CA98-5EEA-CE46-8161-073B4A0AB024}">
      <dsp:nvSpPr>
        <dsp:cNvPr id="0" name=""/>
        <dsp:cNvSpPr/>
      </dsp:nvSpPr>
      <dsp:spPr>
        <a:xfrm>
          <a:off x="2880359" y="1828800"/>
          <a:ext cx="2468880" cy="1219200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err="1" smtClean="0"/>
            <a:t>Interop</a:t>
          </a:r>
          <a:endParaRPr lang="it-IT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Platform</a:t>
          </a:r>
          <a:endParaRPr lang="it-IT" sz="3600" b="1" kern="1200" dirty="0"/>
        </a:p>
      </dsp:txBody>
      <dsp:txXfrm>
        <a:off x="2880359" y="1828800"/>
        <a:ext cx="2468880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D2E7C1D-32EC-4846-BBFC-C1A8BECAE804}" type="datetimeFigureOut">
              <a:rPr lang="it-IT"/>
              <a:pPr>
                <a:defRPr/>
              </a:pPr>
              <a:t>04/07/2013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0544DE-DE66-41A5-8B76-8013A8D3C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6115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868FEF-44E7-47BA-917A-4E5350B59ADC}" type="datetimeFigureOut">
              <a:rPr lang="it-IT"/>
              <a:pPr>
                <a:defRPr/>
              </a:pPr>
              <a:t>04/07/2013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E31CB6-A570-456A-A923-D7E00FF337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1656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861DBA-F013-420B-B661-2D175B8CA389}" type="slidenum">
              <a:rPr lang="it-IT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9088" y="512763"/>
            <a:ext cx="3430587" cy="257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-110" charset="0"/>
              <a:buNone/>
              <a:defRPr/>
            </a:pPr>
            <a:r>
              <a:rPr lang="de-DE" b="1" dirty="0" err="1"/>
              <a:t>Taormina</a:t>
            </a:r>
            <a:r>
              <a:rPr lang="de-DE" b="1" dirty="0"/>
              <a:t> Project </a:t>
            </a:r>
          </a:p>
          <a:p>
            <a:pPr>
              <a:buFont typeface="Times New Roman" pitchFamily="-110" charset="0"/>
              <a:buNone/>
              <a:defRPr/>
            </a:pPr>
            <a:r>
              <a:rPr lang="de-DE" dirty="0"/>
              <a:t>			</a:t>
            </a:r>
            <a:r>
              <a:rPr lang="de-DE" sz="1000" dirty="0" err="1"/>
              <a:t>Cardiology</a:t>
            </a:r>
            <a:r>
              <a:rPr lang="de-DE" sz="1000" dirty="0"/>
              <a:t> Exchange </a:t>
            </a:r>
            <a:r>
              <a:rPr lang="de-DE" sz="1000" dirty="0" err="1"/>
              <a:t>network</a:t>
            </a:r>
            <a:endParaRPr lang="de-DE" sz="1000" dirty="0"/>
          </a:p>
          <a:p>
            <a:pPr>
              <a:buFont typeface="Times New Roman" pitchFamily="-110" charset="0"/>
              <a:buNone/>
              <a:defRPr/>
            </a:pPr>
            <a:r>
              <a:rPr lang="de-DE" dirty="0"/>
              <a:t>	</a:t>
            </a:r>
            <a:r>
              <a:rPr lang="de-DE" b="1" dirty="0" err="1"/>
              <a:t>Azienda</a:t>
            </a:r>
            <a:r>
              <a:rPr lang="de-DE" b="1" dirty="0"/>
              <a:t> </a:t>
            </a:r>
            <a:r>
              <a:rPr lang="de-DE" b="1" dirty="0" err="1"/>
              <a:t>Sanitaria</a:t>
            </a:r>
            <a:r>
              <a:rPr lang="de-DE" b="1" dirty="0"/>
              <a:t> </a:t>
            </a:r>
            <a:r>
              <a:rPr lang="de-DE" b="1" dirty="0" err="1"/>
              <a:t>Locale</a:t>
            </a:r>
            <a:r>
              <a:rPr lang="de-DE" b="1" dirty="0"/>
              <a:t> n. 4 </a:t>
            </a:r>
            <a:r>
              <a:rPr lang="de-DE" b="1" dirty="0" err="1"/>
              <a:t>Chiavarese</a:t>
            </a:r>
            <a:endParaRPr lang="de-DE" b="1" dirty="0"/>
          </a:p>
          <a:p>
            <a:pPr>
              <a:buFont typeface="Times New Roman" pitchFamily="-110" charset="0"/>
              <a:buNone/>
              <a:defRPr/>
            </a:pPr>
            <a:r>
              <a:rPr lang="de-DE" dirty="0"/>
              <a:t>			</a:t>
            </a:r>
            <a:r>
              <a:rPr lang="de-DE" sz="1000" dirty="0"/>
              <a:t>4 Hospitals, 500 </a:t>
            </a:r>
            <a:r>
              <a:rPr lang="de-DE" sz="1000" dirty="0" err="1"/>
              <a:t>physician</a:t>
            </a:r>
            <a:r>
              <a:rPr lang="de-DE" sz="1000" dirty="0"/>
              <a:t> </a:t>
            </a:r>
            <a:r>
              <a:rPr lang="de-DE" sz="1000" dirty="0" err="1"/>
              <a:t>offices</a:t>
            </a:r>
            <a:endParaRPr lang="de-DE" sz="1000" dirty="0"/>
          </a:p>
          <a:p>
            <a:pPr>
              <a:buFont typeface="Times New Roman" pitchFamily="-110" charset="0"/>
              <a:buNone/>
              <a:defRPr/>
            </a:pPr>
            <a:r>
              <a:rPr lang="de-DE" dirty="0"/>
              <a:t>	</a:t>
            </a:r>
            <a:r>
              <a:rPr lang="de-DE" b="1" dirty="0" err="1"/>
              <a:t>Italy-Health</a:t>
            </a:r>
            <a:r>
              <a:rPr lang="de-DE" b="1" dirty="0"/>
              <a:t> Optimum</a:t>
            </a:r>
          </a:p>
          <a:p>
            <a:pPr>
              <a:buFont typeface="Times New Roman" pitchFamily="-110" charset="0"/>
              <a:buNone/>
              <a:defRPr/>
            </a:pPr>
            <a:r>
              <a:rPr lang="de-DE" dirty="0"/>
              <a:t>			</a:t>
            </a:r>
            <a:r>
              <a:rPr lang="de-DE" sz="1000" dirty="0"/>
              <a:t>CDA </a:t>
            </a:r>
            <a:r>
              <a:rPr lang="de-DE" sz="1000" dirty="0" err="1"/>
              <a:t>documents</a:t>
            </a:r>
            <a:r>
              <a:rPr lang="de-DE" sz="1000" dirty="0"/>
              <a:t>, XDS-I, 23 </a:t>
            </a:r>
            <a:r>
              <a:rPr lang="de-DE" sz="1000" dirty="0" err="1"/>
              <a:t>authorities</a:t>
            </a:r>
            <a:endParaRPr lang="de-DE" sz="1000" dirty="0"/>
          </a:p>
          <a:p>
            <a:pPr>
              <a:buFont typeface="Times New Roman" pitchFamily="-110" charset="0"/>
              <a:buNone/>
              <a:defRPr/>
            </a:pPr>
            <a:r>
              <a:rPr lang="de-DE" dirty="0"/>
              <a:t>	</a:t>
            </a:r>
            <a:r>
              <a:rPr lang="de-DE" b="1" dirty="0"/>
              <a:t>DOGE</a:t>
            </a:r>
          </a:p>
          <a:p>
            <a:pPr marL="509508" indent="22679">
              <a:defRPr/>
            </a:pPr>
            <a:r>
              <a:rPr lang="de-DE" dirty="0"/>
              <a:t>	</a:t>
            </a:r>
            <a:r>
              <a:rPr lang="de-DE" sz="1000" dirty="0"/>
              <a:t>regional </a:t>
            </a:r>
            <a:r>
              <a:rPr lang="de-DE" sz="1000" dirty="0" err="1"/>
              <a:t>project</a:t>
            </a:r>
            <a:r>
              <a:rPr lang="de-DE" sz="1000" dirty="0"/>
              <a:t>, CDA-</a:t>
            </a:r>
            <a:r>
              <a:rPr lang="de-DE" sz="1000" dirty="0" err="1"/>
              <a:t>documents</a:t>
            </a:r>
            <a:r>
              <a:rPr lang="de-DE" sz="1000" dirty="0"/>
              <a:t>, </a:t>
            </a:r>
            <a:r>
              <a:rPr lang="de-DE" sz="1000" dirty="0" err="1"/>
              <a:t>clinical</a:t>
            </a:r>
            <a:r>
              <a:rPr lang="de-DE" sz="1000" dirty="0"/>
              <a:t> </a:t>
            </a:r>
            <a:r>
              <a:rPr lang="de-DE" sz="1000" dirty="0" err="1"/>
              <a:t>data</a:t>
            </a:r>
            <a:r>
              <a:rPr lang="de-DE" sz="1000" dirty="0"/>
              <a:t>, 		</a:t>
            </a:r>
            <a:r>
              <a:rPr lang="de-DE" sz="1000" dirty="0" err="1"/>
              <a:t>ePrescription</a:t>
            </a:r>
            <a:r>
              <a:rPr lang="de-DE" sz="1000" dirty="0"/>
              <a:t>, </a:t>
            </a:r>
            <a:r>
              <a:rPr lang="de-DE" sz="1000" dirty="0" err="1"/>
              <a:t>reports</a:t>
            </a:r>
            <a:r>
              <a:rPr lang="de-DE" sz="1000" dirty="0"/>
              <a:t>. </a:t>
            </a:r>
            <a:r>
              <a:rPr lang="de-DE" sz="1000" dirty="0" err="1"/>
              <a:t>Practioners</a:t>
            </a:r>
            <a:r>
              <a:rPr lang="de-DE" sz="1000" dirty="0"/>
              <a:t> – </a:t>
            </a:r>
            <a:r>
              <a:rPr lang="de-DE" sz="1000" dirty="0" err="1"/>
              <a:t>related</a:t>
            </a:r>
            <a:r>
              <a:rPr lang="de-DE" sz="1000"/>
              <a:t> Hospitals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AF49705-C226-48AF-87C3-9B8A98792B45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9311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C68454CD-BF59-46E1-A875-925DC5018E53}" type="slidenum">
              <a:rPr lang="en-US" altLang="zh-CN" smtClean="0"/>
              <a:pPr eaLnBrk="1" hangingPunct="1"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02994-B16B-4FE9-8F90-771A3355E55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9837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31CB6-A570-456A-A923-D7E00FF33787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07C3-B972-8848-AFD0-CCCBA49BDC8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1902" y="2403381"/>
            <a:ext cx="6288206" cy="1226924"/>
          </a:xfrm>
        </p:spPr>
        <p:txBody>
          <a:bodyPr/>
          <a:lstStyle>
            <a:lvl1pPr algn="r">
              <a:defRPr sz="3600">
                <a:solidFill>
                  <a:schemeClr val="bg2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626888"/>
            <a:ext cx="6243851" cy="1752600"/>
          </a:xfrm>
        </p:spPr>
        <p:txBody>
          <a:bodyPr/>
          <a:lstStyle>
            <a:lvl1pPr marL="0" indent="0" algn="r">
              <a:buNone/>
              <a:defRPr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AB00-CDDD-4616-8F01-FC3DCE1804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>
            <a:spLocks noChangeArrowheads="1"/>
          </p:cNvSpPr>
          <p:nvPr userDrawn="1"/>
        </p:nvSpPr>
        <p:spPr bwMode="auto">
          <a:xfrm>
            <a:off x="0" y="682625"/>
            <a:ext cx="9144000" cy="617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5" name="Immagine 9" descr="logo_dedalu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56338"/>
            <a:ext cx="1447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>
                <a:latin typeface="Arial" pitchFamily="34" charset="0"/>
              </a:defRPr>
            </a:lvl1pPr>
            <a:lvl2pPr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 sz="2200">
                <a:latin typeface="Arial" pitchFamily="34" charset="0"/>
              </a:defRPr>
            </a:lvl2pPr>
            <a:lvl3pPr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2000"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7788"/>
            <a:ext cx="2895600" cy="293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73813" y="6442075"/>
            <a:ext cx="1473200" cy="246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38CE-DCDE-42EE-BA8C-1164F94A88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none" baseline="0">
                <a:solidFill>
                  <a:schemeClr val="bg2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111502" cy="1500187"/>
          </a:xfrm>
        </p:spPr>
        <p:txBody>
          <a:bodyPr anchor="ctr"/>
          <a:lstStyle>
            <a:lvl1pPr marL="0" indent="0" algn="r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A494-F05C-4706-9E01-F6E3E37E89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905A-B1EB-4A74-BB08-15F616331F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D59C-173C-43CF-A6E1-0F5DE140AC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C440E-3186-4173-833D-6818EF505B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logo_dedalus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1775" y="6369050"/>
            <a:ext cx="11572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B495813-E718-4332-933E-C7481907DE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rgbClr val="707F8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25" y="144463"/>
            <a:ext cx="822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5" r:id="rId2"/>
    <p:sldLayoutId id="2147484341" r:id="rId3"/>
    <p:sldLayoutId id="2147484342" r:id="rId4"/>
    <p:sldLayoutId id="2147484343" r:id="rId5"/>
    <p:sldLayoutId id="2147484344" r:id="rId6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2400" b="1" kern="1200" dirty="0">
          <a:solidFill>
            <a:schemeClr val="bg1"/>
          </a:solidFill>
          <a:latin typeface="Arial" pitchFamily="34" charset="0"/>
          <a:ea typeface="ＭＳ Ｐゴシック" charset="0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lang="it-IT" sz="2400" b="1" kern="1200" dirty="0">
          <a:solidFill>
            <a:srgbClr val="707F87"/>
          </a:solidFill>
          <a:latin typeface="Arial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lang="it-IT" sz="2400" b="1" kern="1200" dirty="0">
          <a:solidFill>
            <a:srgbClr val="707F87"/>
          </a:solidFill>
          <a:latin typeface="Arial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lang="it-IT" sz="2400" b="1" kern="1200" dirty="0">
          <a:solidFill>
            <a:srgbClr val="707F87"/>
          </a:solidFill>
          <a:latin typeface="Arial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lang="it-IT" sz="2400" b="1" kern="1200" dirty="0">
          <a:solidFill>
            <a:srgbClr val="707F87"/>
          </a:solidFill>
          <a:latin typeface="Arial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lang="it-IT" sz="2400" b="1" kern="1200" dirty="0">
          <a:solidFill>
            <a:srgbClr val="707F87"/>
          </a:solidFill>
          <a:latin typeface="Arial" pitchFamily="34" charset="0"/>
          <a:ea typeface="ＭＳ Ｐゴシック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lippo.dimarco@dedalus.e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t&amp;rct=j&amp;q=xca%20ihe&amp;source=web&amp;cd=4&amp;sqi=2&amp;ved=0CEEQFjAD&amp;url=http://www.ihe.net/Technical_Framework/upload/IHE_ITI_TF_Supplement_Cross_Community_Access_XCA_TI_2009-08-10.pdf&amp;ei=UYDUUaWbI4KIhQfD-YGQAg&amp;usg=AFQjCNGhhddJKozNeIlWfxFwRBhaAmN3k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ihe.net/index.php?title=Cross-enterprise_Document_Reliable_Interchange_Implementat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peech_FdM_3g04\8625316-profilo-3d-della-cina-con-bandi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184" y="663233"/>
            <a:ext cx="4738816" cy="3352713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33" y="1718366"/>
            <a:ext cx="2547741" cy="289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6585" y="4045257"/>
            <a:ext cx="3444993" cy="281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9"/>
          <p:cNvSpPr>
            <a:spLocks noGrp="1"/>
          </p:cNvSpPr>
          <p:nvPr>
            <p:ph type="ctrTitle"/>
          </p:nvPr>
        </p:nvSpPr>
        <p:spPr>
          <a:xfrm>
            <a:off x="1236371" y="1743679"/>
            <a:ext cx="6606862" cy="2677656"/>
          </a:xfrm>
        </p:spPr>
        <p:txBody>
          <a:bodyPr/>
          <a:lstStyle/>
          <a:p>
            <a:pPr algn="ctr" eaLnBrk="1" hangingPunct="1">
              <a:defRPr/>
            </a:pPr>
            <a:r>
              <a:rPr lang="en-ZA" dirty="0" smtClean="0">
                <a:solidFill>
                  <a:schemeClr val="tx1"/>
                </a:solidFill>
              </a:rPr>
              <a:t>Interoperability and </a:t>
            </a:r>
            <a:r>
              <a:rPr lang="en-ZA" dirty="0" err="1" smtClean="0">
                <a:solidFill>
                  <a:schemeClr val="tx1"/>
                </a:solidFill>
              </a:rPr>
              <a:t>eHealth</a:t>
            </a:r>
            <a:r>
              <a:rPr lang="en-ZA" dirty="0" smtClean="0">
                <a:solidFill>
                  <a:schemeClr val="tx1"/>
                </a:solidFill>
              </a:rPr>
              <a:t/>
            </a:r>
            <a:br>
              <a:rPr lang="en-ZA" dirty="0" smtClean="0">
                <a:solidFill>
                  <a:schemeClr val="tx1"/>
                </a:solidFill>
              </a:rPr>
            </a:br>
            <a:r>
              <a:rPr lang="en-ZA" dirty="0" smtClean="0">
                <a:solidFill>
                  <a:schemeClr val="tx1"/>
                </a:solidFill>
              </a:rPr>
              <a:t>Italian &amp; Chinese experiences</a:t>
            </a:r>
            <a:r>
              <a:rPr lang="en-ZA" sz="6000" dirty="0" smtClean="0"/>
              <a:t> </a:t>
            </a:r>
            <a:r>
              <a:rPr sz="5400" dirty="0"/>
              <a:t/>
            </a:r>
            <a:br>
              <a:rPr sz="5400" dirty="0"/>
            </a:br>
            <a:r>
              <a:rPr dirty="0" smtClean="0">
                <a:solidFill>
                  <a:srgbClr val="262626"/>
                </a:solidFill>
              </a:rPr>
              <a:t> </a:t>
            </a:r>
            <a:r>
              <a:rPr i="1" dirty="0" smtClean="0">
                <a:solidFill>
                  <a:srgbClr val="262626"/>
                </a:solidFill>
              </a:rPr>
              <a:t>"sharing experience"</a:t>
            </a:r>
            <a:endParaRPr sz="1400" i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90298" y="4821399"/>
            <a:ext cx="3953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Filippo Di Marco</a:t>
            </a:r>
          </a:p>
          <a:p>
            <a:r>
              <a:rPr lang="it-IT" sz="4000" dirty="0" smtClean="0"/>
              <a:t>Lapo Bertini</a:t>
            </a:r>
            <a:endParaRPr lang="it-IT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2338053" y="1433011"/>
            <a:ext cx="1558344" cy="463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EHR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0245" name="Connettore 7 22"/>
          <p:cNvCxnSpPr>
            <a:cxnSpLocks noChangeShapeType="1"/>
          </p:cNvCxnSpPr>
          <p:nvPr/>
        </p:nvCxnSpPr>
        <p:spPr bwMode="auto">
          <a:xfrm rot="5400000" flipH="1" flipV="1">
            <a:off x="2030235" y="4418549"/>
            <a:ext cx="598488" cy="214313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46" name="CasellaDiTesto 45"/>
          <p:cNvSpPr txBox="1">
            <a:spLocks noChangeArrowheads="1"/>
          </p:cNvSpPr>
          <p:nvPr/>
        </p:nvSpPr>
        <p:spPr bwMode="auto">
          <a:xfrm>
            <a:off x="4743450" y="674688"/>
            <a:ext cx="4400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rgbClr val="707F87"/>
                </a:solidFill>
                <a:cs typeface="Arial" charset="0"/>
              </a:rPr>
              <a:t>Easy and standard way to reports </a:t>
            </a:r>
            <a:r>
              <a:rPr lang="en-US" sz="1600" b="1" dirty="0" smtClean="0">
                <a:solidFill>
                  <a:srgbClr val="707F87"/>
                </a:solidFill>
                <a:cs typeface="Arial" charset="0"/>
              </a:rPr>
              <a:t>to EHR</a:t>
            </a:r>
            <a:endParaRPr lang="en-US" sz="1600" b="1" dirty="0">
              <a:solidFill>
                <a:srgbClr val="707F87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rgbClr val="707F87"/>
                </a:solidFill>
                <a:cs typeface="Arial" charset="0"/>
              </a:rPr>
              <a:t>Easy and standard data and images sharing GPs exchange information process supported automatically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rgbClr val="707F87"/>
                </a:solidFill>
                <a:cs typeface="Arial" charset="0"/>
              </a:rPr>
              <a:t>Easy Integration with non-homogeneous applications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rgbClr val="707F87"/>
                </a:solidFill>
                <a:cs typeface="Arial" charset="0"/>
              </a:rPr>
              <a:t>Federated sharing information with other hospitals and other healthcare organization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solidFill>
                  <a:srgbClr val="707F87"/>
                </a:solidFill>
                <a:cs typeface="Arial" charset="0"/>
              </a:rPr>
              <a:t>Demographics data shared in </a:t>
            </a:r>
            <a:r>
              <a:rPr lang="en-US" sz="1600" b="1" dirty="0" smtClean="0">
                <a:solidFill>
                  <a:srgbClr val="707F87"/>
                </a:solidFill>
                <a:cs typeface="Arial" charset="0"/>
              </a:rPr>
              <a:t>a safe and secure path</a:t>
            </a:r>
            <a:endParaRPr lang="it-IT" sz="1600" b="1" dirty="0">
              <a:solidFill>
                <a:srgbClr val="707F87"/>
              </a:solidFill>
              <a:cs typeface="Arial" charset="0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241910" y="3520072"/>
            <a:ext cx="1095375" cy="561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GP</a:t>
            </a:r>
          </a:p>
        </p:txBody>
      </p:sp>
      <p:cxnSp>
        <p:nvCxnSpPr>
          <p:cNvPr id="10250" name="Connettore 7 22"/>
          <p:cNvCxnSpPr>
            <a:cxnSpLocks noChangeShapeType="1"/>
            <a:endCxn id="37" idx="1"/>
          </p:cNvCxnSpPr>
          <p:nvPr/>
        </p:nvCxnSpPr>
        <p:spPr bwMode="auto">
          <a:xfrm>
            <a:off x="1336675" y="3800475"/>
            <a:ext cx="1112389" cy="387804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triangle" w="med" len="sm"/>
            <a:tailEnd type="triangle" w="med" len="sm"/>
          </a:ln>
        </p:spPr>
      </p:cxnSp>
      <p:sp>
        <p:nvSpPr>
          <p:cNvPr id="10251" name="Rectangle 2"/>
          <p:cNvSpPr>
            <a:spLocks noGrp="1"/>
          </p:cNvSpPr>
          <p:nvPr>
            <p:ph type="title"/>
          </p:nvPr>
        </p:nvSpPr>
        <p:spPr>
          <a:xfrm>
            <a:off x="174625" y="144463"/>
            <a:ext cx="8229600" cy="523220"/>
          </a:xfrm>
        </p:spPr>
        <p:txBody>
          <a:bodyPr/>
          <a:lstStyle/>
          <a:p>
            <a:pPr defTabSz="457200"/>
            <a:r>
              <a:rPr lang="en-US" sz="2800" dirty="0" smtClean="0">
                <a:latin typeface="Gill Sans MT" pitchFamily="34" charset="0"/>
                <a:ea typeface="ＭＳ Ｐゴシック" pitchFamily="34" charset="-128"/>
              </a:rPr>
              <a:t>State of the art </a:t>
            </a:r>
            <a:r>
              <a:rPr lang="en-US" sz="2800" dirty="0" smtClean="0">
                <a:latin typeface="Gill Sans MT" pitchFamily="34" charset="0"/>
                <a:ea typeface="ＭＳ Ｐゴシック" pitchFamily="34" charset="-128"/>
              </a:rPr>
              <a:t>s</a:t>
            </a:r>
            <a:r>
              <a:rPr lang="en-US" sz="2800" dirty="0" smtClean="0">
                <a:latin typeface="Gill Sans MT" pitchFamily="34" charset="0"/>
                <a:ea typeface="ＭＳ Ｐゴシック" pitchFamily="34" charset="-128"/>
              </a:rPr>
              <a:t>cenario</a:t>
            </a:r>
            <a:r>
              <a:rPr lang="en-US" sz="2800" dirty="0" smtClean="0">
                <a:latin typeface="Gill Sans MT" pitchFamily="34" charset="0"/>
                <a:ea typeface="ＭＳ Ｐゴシック" pitchFamily="34" charset="-128"/>
              </a:rPr>
              <a:t>: hospitals network</a:t>
            </a:r>
          </a:p>
        </p:txBody>
      </p:sp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4786313"/>
            <a:ext cx="3987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4786313"/>
            <a:ext cx="39878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254" name="Connettore 7 22"/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 flipV="1">
            <a:off x="5461000" y="3810000"/>
            <a:ext cx="598488" cy="135413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Rettangolo 36"/>
          <p:cNvSpPr/>
          <p:nvPr/>
        </p:nvSpPr>
        <p:spPr bwMode="auto">
          <a:xfrm>
            <a:off x="2449064" y="4008810"/>
            <a:ext cx="2634097" cy="358937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50" dirty="0" err="1">
                <a:solidFill>
                  <a:schemeClr val="tx1"/>
                </a:solidFill>
              </a:rPr>
              <a:t>Federation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 err="1">
                <a:solidFill>
                  <a:schemeClr val="tx1"/>
                </a:solidFill>
              </a:rPr>
              <a:t>Sharing</a:t>
            </a:r>
            <a:endParaRPr lang="it-IT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050" dirty="0">
                <a:solidFill>
                  <a:schemeClr val="tx1"/>
                </a:solidFill>
              </a:rPr>
              <a:t>(</a:t>
            </a:r>
            <a:r>
              <a:rPr lang="it-IT" sz="1050" dirty="0" err="1">
                <a:solidFill>
                  <a:schemeClr val="tx1"/>
                </a:solidFill>
              </a:rPr>
              <a:t>Registry</a:t>
            </a:r>
            <a:r>
              <a:rPr lang="it-IT" sz="105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258" name="Connettore 7 22"/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2386012" y="2628901"/>
            <a:ext cx="2111375" cy="6477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triangle" w="med" len="sm"/>
            <a:tailEnd type="triangle" w="med" len="sm"/>
          </a:ln>
        </p:spPr>
      </p:cxn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42863" y="1555750"/>
            <a:ext cx="24066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rgbClr val="707F87"/>
                </a:solidFill>
              </a:rPr>
              <a:t>Supported: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 err="1" smtClean="0">
                <a:solidFill>
                  <a:srgbClr val="707F87"/>
                </a:solidFill>
              </a:rPr>
              <a:t>ePrescription</a:t>
            </a:r>
            <a:r>
              <a:rPr lang="en-US" sz="1400" b="1" dirty="0" smtClean="0">
                <a:solidFill>
                  <a:srgbClr val="707F87"/>
                </a:solidFill>
              </a:rPr>
              <a:t> process,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707F87"/>
                </a:solidFill>
              </a:rPr>
              <a:t>MPI safety sharing,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707F87"/>
                </a:solidFill>
              </a:rPr>
              <a:t>EHR supply,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707F87"/>
                </a:solidFill>
              </a:rPr>
              <a:t>PTDA,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707F87"/>
                </a:solidFill>
              </a:rPr>
              <a:t>Accounting,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707F87"/>
                </a:solidFill>
              </a:rPr>
              <a:t>Pathology network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707F87"/>
                </a:solidFill>
              </a:rPr>
              <a:t>Telemedicine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Projects on IHE XDS (</a:t>
            </a:r>
            <a:r>
              <a:rPr lang="de-DE" dirty="0" err="1" smtClean="0"/>
              <a:t>registry</a:t>
            </a:r>
            <a:r>
              <a:rPr lang="de-DE" dirty="0" smtClean="0"/>
              <a:t>) in Europe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254211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87" b="5226"/>
          <a:stretch/>
        </p:blipFill>
        <p:spPr bwMode="auto">
          <a:xfrm>
            <a:off x="925794" y="1124465"/>
            <a:ext cx="7538584" cy="52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741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Italy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457199" y="1143000"/>
            <a:ext cx="8439665" cy="4525963"/>
          </a:xfrm>
        </p:spPr>
        <p:txBody>
          <a:bodyPr/>
          <a:lstStyle/>
          <a:p>
            <a:r>
              <a:rPr lang="de-DE" dirty="0" err="1" smtClean="0"/>
              <a:t>Lombardia</a:t>
            </a:r>
            <a:r>
              <a:rPr lang="de-DE" dirty="0" smtClean="0"/>
              <a:t> Region – SISS Project</a:t>
            </a:r>
          </a:p>
          <a:p>
            <a:r>
              <a:rPr lang="de-DE" dirty="0" smtClean="0"/>
              <a:t>Emilia Romagna Region – SOLE Project</a:t>
            </a:r>
          </a:p>
          <a:p>
            <a:r>
              <a:rPr lang="de-DE" dirty="0" smtClean="0"/>
              <a:t>Veneto Region – DOGE Project</a:t>
            </a:r>
          </a:p>
          <a:p>
            <a:r>
              <a:rPr lang="de-DE" dirty="0" err="1" smtClean="0"/>
              <a:t>Abruzzo</a:t>
            </a:r>
            <a:r>
              <a:rPr lang="de-DE" dirty="0" smtClean="0"/>
              <a:t> Region – ARIT Project </a:t>
            </a:r>
            <a:br>
              <a:rPr lang="de-DE" dirty="0" smtClean="0"/>
            </a:br>
            <a:r>
              <a:rPr lang="de-DE" dirty="0" smtClean="0"/>
              <a:t>All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Region-</a:t>
            </a:r>
            <a:r>
              <a:rPr lang="de-DE" dirty="0" err="1" smtClean="0"/>
              <a:t>wide</a:t>
            </a:r>
            <a:r>
              <a:rPr lang="de-DE" dirty="0" smtClean="0"/>
              <a:t>  </a:t>
            </a:r>
            <a:r>
              <a:rPr lang="de-DE" dirty="0" err="1" smtClean="0"/>
              <a:t>eHR</a:t>
            </a:r>
            <a:r>
              <a:rPr lang="de-DE" dirty="0" smtClean="0"/>
              <a:t> &amp; </a:t>
            </a:r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Hospitals, LHAs &amp; GPs</a:t>
            </a:r>
          </a:p>
          <a:p>
            <a:r>
              <a:rPr lang="de-DE" dirty="0" err="1" smtClean="0"/>
              <a:t>Friuli</a:t>
            </a:r>
            <a:r>
              <a:rPr lang="de-DE" dirty="0" smtClean="0"/>
              <a:t> Venezia Giulia - Region-</a:t>
            </a:r>
            <a:r>
              <a:rPr lang="de-DE" dirty="0" err="1" smtClean="0"/>
              <a:t>wide</a:t>
            </a:r>
            <a:r>
              <a:rPr lang="de-DE" dirty="0" smtClean="0"/>
              <a:t> PACS (XDS-I)</a:t>
            </a:r>
          </a:p>
          <a:p>
            <a:r>
              <a:rPr lang="de-DE" dirty="0" err="1" smtClean="0"/>
              <a:t>Agrigento</a:t>
            </a:r>
            <a:r>
              <a:rPr lang="de-DE" dirty="0" smtClean="0"/>
              <a:t> </a:t>
            </a:r>
            <a:r>
              <a:rPr lang="de-DE" dirty="0" err="1" smtClean="0"/>
              <a:t>Province</a:t>
            </a:r>
            <a:r>
              <a:rPr lang="de-DE" dirty="0" smtClean="0"/>
              <a:t> - </a:t>
            </a:r>
            <a:r>
              <a:rPr lang="de-DE" dirty="0" err="1" smtClean="0"/>
              <a:t>District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r>
              <a:rPr lang="de-DE" dirty="0" smtClean="0"/>
              <a:t> Sharing (XDS) </a:t>
            </a:r>
          </a:p>
          <a:p>
            <a:r>
              <a:rPr lang="de-DE" dirty="0" err="1" smtClean="0"/>
              <a:t>Sudtirol</a:t>
            </a:r>
            <a:r>
              <a:rPr lang="de-DE" dirty="0" smtClean="0"/>
              <a:t> - GP Network (XDS/XDS-I) </a:t>
            </a:r>
          </a:p>
          <a:p>
            <a:r>
              <a:rPr lang="de-DE" dirty="0" err="1" smtClean="0"/>
              <a:t>Abruzzo</a:t>
            </a:r>
            <a:r>
              <a:rPr lang="de-DE" dirty="0" smtClean="0"/>
              <a:t> - Region-</a:t>
            </a:r>
            <a:r>
              <a:rPr lang="de-DE" dirty="0" err="1" smtClean="0"/>
              <a:t>wide</a:t>
            </a:r>
            <a:r>
              <a:rPr lang="de-DE" dirty="0" smtClean="0"/>
              <a:t> GP Network (XDS) </a:t>
            </a:r>
          </a:p>
          <a:p>
            <a:r>
              <a:rPr lang="de-DE" dirty="0" err="1" smtClean="0"/>
              <a:t>Umbria</a:t>
            </a:r>
            <a:r>
              <a:rPr lang="de-DE" dirty="0" smtClean="0"/>
              <a:t> - Region-</a:t>
            </a:r>
            <a:r>
              <a:rPr lang="de-DE" dirty="0" err="1" smtClean="0"/>
              <a:t>wide</a:t>
            </a:r>
            <a:r>
              <a:rPr lang="de-DE" dirty="0" smtClean="0"/>
              <a:t> GP Network (XDS) </a:t>
            </a:r>
          </a:p>
          <a:p>
            <a:r>
              <a:rPr lang="de-DE" dirty="0" smtClean="0"/>
              <a:t>Veneto - </a:t>
            </a:r>
            <a:r>
              <a:rPr lang="de-DE" dirty="0" err="1" smtClean="0"/>
              <a:t>Federated</a:t>
            </a:r>
            <a:r>
              <a:rPr lang="de-DE" dirty="0" smtClean="0"/>
              <a:t> GP Network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ePrescription</a:t>
            </a:r>
            <a:r>
              <a:rPr lang="de-DE" dirty="0" smtClean="0"/>
              <a:t> (XDS/XDS-I/XCA/XDW) - Region-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75313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Italy</a:t>
            </a:r>
            <a:r>
              <a:rPr lang="it-IT" dirty="0" smtClean="0"/>
              <a:t>: a case </a:t>
            </a:r>
            <a:r>
              <a:rPr lang="it-IT" dirty="0" err="1" smtClean="0"/>
              <a:t>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2427"/>
            <a:ext cx="8229600" cy="5168900"/>
          </a:xfrm>
        </p:spPr>
        <p:txBody>
          <a:bodyPr>
            <a:normAutofit/>
          </a:bodyPr>
          <a:lstStyle/>
          <a:p>
            <a:r>
              <a:rPr lang="en-GB" dirty="0"/>
              <a:t>ULSS21 </a:t>
            </a:r>
            <a:r>
              <a:rPr lang="en-GB" dirty="0" err="1"/>
              <a:t>Legnago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L</a:t>
            </a:r>
            <a:r>
              <a:rPr lang="en-GB" dirty="0" smtClean="0"/>
              <a:t>ocal </a:t>
            </a:r>
            <a:r>
              <a:rPr lang="en-GB" dirty="0"/>
              <a:t>health (and social) authority located in the </a:t>
            </a:r>
            <a:r>
              <a:rPr lang="en-GB" dirty="0" err="1"/>
              <a:t>Regione</a:t>
            </a:r>
            <a:r>
              <a:rPr lang="en-GB" dirty="0"/>
              <a:t> Veneto's province of Verona. </a:t>
            </a:r>
            <a:r>
              <a:rPr lang="en-GB" dirty="0" err="1"/>
              <a:t>Regione</a:t>
            </a:r>
            <a:r>
              <a:rPr lang="en-GB" dirty="0"/>
              <a:t> Veneto </a:t>
            </a:r>
            <a:endParaRPr lang="en-GB" dirty="0" smtClean="0"/>
          </a:p>
          <a:p>
            <a:r>
              <a:rPr lang="en-GB" dirty="0" smtClean="0"/>
              <a:t>Population: 151.531</a:t>
            </a:r>
            <a:endParaRPr lang="it-IT" dirty="0" smtClean="0"/>
          </a:p>
          <a:p>
            <a:r>
              <a:rPr lang="en-GB" dirty="0"/>
              <a:t>4 area-</a:t>
            </a:r>
            <a:r>
              <a:rPr lang="en-GB" dirty="0" smtClean="0"/>
              <a:t>hospitals</a:t>
            </a:r>
          </a:p>
          <a:p>
            <a:pPr lvl="1"/>
            <a:r>
              <a:rPr lang="en-GB" dirty="0" err="1" smtClean="0"/>
              <a:t>Ospedale</a:t>
            </a:r>
            <a:r>
              <a:rPr lang="en-GB" dirty="0" smtClean="0"/>
              <a:t> </a:t>
            </a:r>
            <a:r>
              <a:rPr lang="en-GB" dirty="0" err="1"/>
              <a:t>Generale</a:t>
            </a:r>
            <a:r>
              <a:rPr lang="en-GB" dirty="0"/>
              <a:t> "Mater </a:t>
            </a:r>
            <a:r>
              <a:rPr lang="en-GB" dirty="0" err="1"/>
              <a:t>Salutis</a:t>
            </a:r>
            <a:r>
              <a:rPr lang="en-GB" dirty="0"/>
              <a:t>" in </a:t>
            </a:r>
            <a:r>
              <a:rPr lang="en-GB" dirty="0" err="1" smtClean="0"/>
              <a:t>Legnago</a:t>
            </a:r>
            <a:endParaRPr lang="en-GB" dirty="0" smtClean="0"/>
          </a:p>
          <a:p>
            <a:pPr lvl="1"/>
            <a:r>
              <a:rPr lang="en-GB" dirty="0" err="1" smtClean="0"/>
              <a:t>Ospedale</a:t>
            </a:r>
            <a:r>
              <a:rPr lang="en-GB" dirty="0" smtClean="0"/>
              <a:t> </a:t>
            </a:r>
            <a:r>
              <a:rPr lang="en-GB" dirty="0"/>
              <a:t>"San </a:t>
            </a:r>
            <a:r>
              <a:rPr lang="en-GB" dirty="0" err="1"/>
              <a:t>Biagio</a:t>
            </a:r>
            <a:r>
              <a:rPr lang="en-GB" dirty="0"/>
              <a:t>" in </a:t>
            </a:r>
            <a:r>
              <a:rPr lang="en-GB" dirty="0" err="1" smtClean="0"/>
              <a:t>Bovolone</a:t>
            </a:r>
            <a:endParaRPr lang="en-GB" dirty="0"/>
          </a:p>
          <a:p>
            <a:pPr lvl="1"/>
            <a:r>
              <a:rPr lang="en-GB" dirty="0" err="1" smtClean="0"/>
              <a:t>Ospedale</a:t>
            </a:r>
            <a:r>
              <a:rPr lang="en-GB" dirty="0" smtClean="0"/>
              <a:t> </a:t>
            </a:r>
            <a:r>
              <a:rPr lang="en-GB" dirty="0"/>
              <a:t>"</a:t>
            </a:r>
            <a:r>
              <a:rPr lang="en-GB" dirty="0" err="1"/>
              <a:t>Chiarenzi</a:t>
            </a:r>
            <a:r>
              <a:rPr lang="en-GB" dirty="0"/>
              <a:t>" in </a:t>
            </a:r>
            <a:r>
              <a:rPr lang="en-GB" dirty="0" err="1" smtClean="0"/>
              <a:t>Zevio</a:t>
            </a:r>
            <a:endParaRPr lang="en-GB" dirty="0"/>
          </a:p>
          <a:p>
            <a:pPr lvl="1"/>
            <a:r>
              <a:rPr lang="en-GB" dirty="0" smtClean="0"/>
              <a:t>Centro </a:t>
            </a:r>
            <a:r>
              <a:rPr lang="en-GB" dirty="0" err="1"/>
              <a:t>Sanitario</a:t>
            </a:r>
            <a:r>
              <a:rPr lang="en-GB" dirty="0"/>
              <a:t> </a:t>
            </a:r>
            <a:r>
              <a:rPr lang="en-GB" dirty="0" err="1"/>
              <a:t>Funzionale</a:t>
            </a:r>
            <a:r>
              <a:rPr lang="en-GB" dirty="0"/>
              <a:t> in </a:t>
            </a:r>
            <a:r>
              <a:rPr lang="en-GB" dirty="0" err="1" smtClean="0"/>
              <a:t>Nogara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rimary </a:t>
            </a:r>
            <a:r>
              <a:rPr lang="en-GB" dirty="0"/>
              <a:t>care physicians (GPs) are </a:t>
            </a:r>
            <a:r>
              <a:rPr lang="en-GB" dirty="0" smtClean="0"/>
              <a:t>125</a:t>
            </a:r>
          </a:p>
          <a:p>
            <a:r>
              <a:rPr lang="en-GB" dirty="0" smtClean="0"/>
              <a:t>Adopts </a:t>
            </a:r>
            <a:r>
              <a:rPr lang="en-GB" b="1" dirty="0"/>
              <a:t>Doge</a:t>
            </a:r>
            <a:r>
              <a:rPr lang="en-GB" dirty="0"/>
              <a:t> </a:t>
            </a:r>
            <a:r>
              <a:rPr lang="en-GB" dirty="0" smtClean="0"/>
              <a:t>objectives and technical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450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Italy: Doge </a:t>
            </a:r>
            <a:r>
              <a:rPr lang="it-IT" dirty="0" err="1" smtClean="0"/>
              <a:t>Regional</a:t>
            </a:r>
            <a:r>
              <a:rPr lang="it-IT" dirty="0" smtClean="0"/>
              <a:t> Project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631" y="772297"/>
            <a:ext cx="8526163" cy="4525963"/>
          </a:xfrm>
        </p:spPr>
        <p:txBody>
          <a:bodyPr/>
          <a:lstStyle/>
          <a:p>
            <a:r>
              <a:rPr lang="en-GB" sz="2000" dirty="0" err="1"/>
              <a:t>Regione</a:t>
            </a:r>
            <a:r>
              <a:rPr lang="en-GB" sz="2000" dirty="0"/>
              <a:t> Veneto adopted a long-term </a:t>
            </a:r>
            <a:r>
              <a:rPr lang="en-GB" sz="2000" dirty="0" err="1"/>
              <a:t>eHealth</a:t>
            </a:r>
            <a:r>
              <a:rPr lang="en-GB" sz="2000" dirty="0"/>
              <a:t> strategic plan that is being implemented through the project </a:t>
            </a:r>
            <a:r>
              <a:rPr lang="en-GB" sz="2000" b="1" dirty="0" smtClean="0"/>
              <a:t>Doge</a:t>
            </a:r>
            <a:r>
              <a:rPr lang="en-GB" sz="2000" dirty="0"/>
              <a:t> </a:t>
            </a:r>
            <a:r>
              <a:rPr lang="en-GB" sz="2000" dirty="0" smtClean="0"/>
              <a:t>implemented through a federated cooperation between system at a district level</a:t>
            </a:r>
          </a:p>
          <a:p>
            <a:r>
              <a:rPr lang="en-GB" sz="2000" dirty="0" smtClean="0"/>
              <a:t>Objectives</a:t>
            </a:r>
          </a:p>
          <a:p>
            <a:pPr lvl="1"/>
            <a:r>
              <a:rPr lang="en-GB" sz="2000" b="1" dirty="0"/>
              <a:t>General </a:t>
            </a:r>
            <a:r>
              <a:rPr lang="en-GB" sz="2000" b="1" dirty="0" err="1"/>
              <a:t>Practioners</a:t>
            </a:r>
            <a:r>
              <a:rPr lang="en-GB" sz="2000" b="1" dirty="0"/>
              <a:t> (GP) network</a:t>
            </a:r>
            <a:r>
              <a:rPr lang="en-GB" sz="2000" dirty="0"/>
              <a:t> Federated model to provide </a:t>
            </a:r>
            <a:r>
              <a:rPr lang="en-GB" sz="2000" dirty="0" err="1"/>
              <a:t>continous</a:t>
            </a:r>
            <a:r>
              <a:rPr lang="en-GB" sz="2000" dirty="0"/>
              <a:t> interaction between GPs and local health authorities, allowing clinical-administrative information of patients readily available to all the actors involved while guaranteeing the security and confidentiality of the managed information. </a:t>
            </a:r>
          </a:p>
          <a:p>
            <a:pPr lvl="1"/>
            <a:r>
              <a:rPr lang="en-GB" sz="2000" b="1" dirty="0"/>
              <a:t>Prescription cycle</a:t>
            </a:r>
            <a:r>
              <a:rPr lang="en-GB" sz="2000" dirty="0"/>
              <a:t> Definition and development of a model allowing the full adoption of </a:t>
            </a:r>
            <a:r>
              <a:rPr lang="en-GB" sz="2000" dirty="0" err="1"/>
              <a:t>ePrescription</a:t>
            </a:r>
            <a:r>
              <a:rPr lang="en-GB" sz="2000" dirty="0"/>
              <a:t> region-wide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Technical Requirements</a:t>
            </a:r>
          </a:p>
          <a:p>
            <a:pPr lvl="1"/>
            <a:r>
              <a:rPr lang="en-GB" sz="2000" dirty="0" smtClean="0"/>
              <a:t>Largely based on IHE ITI eco-system (</a:t>
            </a:r>
            <a:r>
              <a:rPr lang="en-GB" sz="2000" dirty="0" err="1" smtClean="0"/>
              <a:t>XDS.b</a:t>
            </a:r>
            <a:r>
              <a:rPr lang="en-GB" sz="2000" dirty="0" smtClean="0"/>
              <a:t>, XCA, PIX/PDQ, NAV, DSUB, XDS-I)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9954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Italy</a:t>
            </a:r>
            <a:r>
              <a:rPr lang="it-IT" dirty="0" smtClean="0"/>
              <a:t>: ULSS21 </a:t>
            </a:r>
            <a:r>
              <a:rPr lang="it-IT" dirty="0" err="1" smtClean="0"/>
              <a:t>diagram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11247" y="3049815"/>
            <a:ext cx="1608667" cy="653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GP</a:t>
            </a:r>
          </a:p>
          <a:p>
            <a:pPr algn="ctr"/>
            <a:r>
              <a:rPr lang="it-IT" dirty="0" smtClean="0"/>
              <a:t>EMR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252695" y="1557262"/>
            <a:ext cx="1608667" cy="653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Booking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52695" y="3049815"/>
            <a:ext cx="1608667" cy="65314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Interop</a:t>
            </a:r>
            <a:endParaRPr lang="it-IT" dirty="0" smtClean="0"/>
          </a:p>
          <a:p>
            <a:pPr algn="ctr"/>
            <a:r>
              <a:rPr lang="it-IT" dirty="0" smtClean="0"/>
              <a:t>Platform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252695" y="4648806"/>
            <a:ext cx="1608667" cy="6531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Third Party</a:t>
            </a:r>
          </a:p>
          <a:p>
            <a:pPr algn="ctr"/>
            <a:r>
              <a:rPr lang="it-IT" dirty="0" err="1" smtClean="0"/>
              <a:t>Repository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529946" y="6051853"/>
            <a:ext cx="1608667" cy="6531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Lab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876263" y="6051853"/>
            <a:ext cx="1608667" cy="6531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Departments</a:t>
            </a:r>
            <a:endParaRPr lang="it-IT" dirty="0"/>
          </a:p>
        </p:txBody>
      </p:sp>
      <p:cxnSp>
        <p:nvCxnSpPr>
          <p:cNvPr id="10" name="Connettore 2 9"/>
          <p:cNvCxnSpPr>
            <a:stCxn id="6" idx="2"/>
            <a:endCxn id="7" idx="0"/>
          </p:cNvCxnSpPr>
          <p:nvPr/>
        </p:nvCxnSpPr>
        <p:spPr>
          <a:xfrm>
            <a:off x="5057029" y="3702958"/>
            <a:ext cx="0" cy="9458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4" idx="3"/>
            <a:endCxn id="6" idx="1"/>
          </p:cNvCxnSpPr>
          <p:nvPr/>
        </p:nvCxnSpPr>
        <p:spPr>
          <a:xfrm>
            <a:off x="2019914" y="3376387"/>
            <a:ext cx="2232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5" idx="2"/>
            <a:endCxn id="6" idx="0"/>
          </p:cNvCxnSpPr>
          <p:nvPr/>
        </p:nvCxnSpPr>
        <p:spPr>
          <a:xfrm>
            <a:off x="5057029" y="2210405"/>
            <a:ext cx="0" cy="839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9" idx="0"/>
            <a:endCxn id="7" idx="1"/>
          </p:cNvCxnSpPr>
          <p:nvPr/>
        </p:nvCxnSpPr>
        <p:spPr>
          <a:xfrm rot="5400000" flipH="1" flipV="1">
            <a:off x="3428409" y="5227567"/>
            <a:ext cx="1076475" cy="5720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stCxn id="8" idx="0"/>
            <a:endCxn id="7" idx="3"/>
          </p:cNvCxnSpPr>
          <p:nvPr/>
        </p:nvCxnSpPr>
        <p:spPr>
          <a:xfrm rot="16200000" flipV="1">
            <a:off x="5559584" y="5277157"/>
            <a:ext cx="1076475" cy="47291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612576" y="3401770"/>
            <a:ext cx="143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ePrescription</a:t>
            </a:r>
            <a:endParaRPr lang="it-IT" sz="1200" dirty="0" smtClean="0"/>
          </a:p>
          <a:p>
            <a:r>
              <a:rPr lang="it-IT" sz="1200" dirty="0" err="1" smtClean="0"/>
              <a:t>Patient</a:t>
            </a:r>
            <a:r>
              <a:rPr lang="it-IT" sz="1200" dirty="0" smtClean="0"/>
              <a:t> </a:t>
            </a:r>
            <a:r>
              <a:rPr lang="it-IT" sz="1200" dirty="0" err="1" smtClean="0"/>
              <a:t>Summary</a:t>
            </a:r>
            <a:endParaRPr lang="it-IT" sz="1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418946" y="5301949"/>
            <a:ext cx="143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Report (CDA2)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576291" y="5301949"/>
            <a:ext cx="143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Report (CDA2)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624671" y="2850840"/>
            <a:ext cx="143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Notification</a:t>
            </a:r>
            <a:endParaRPr lang="it-IT" sz="1200" dirty="0"/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2019914" y="3127839"/>
            <a:ext cx="22327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4484930" y="3702958"/>
            <a:ext cx="0" cy="945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545118" y="4031335"/>
            <a:ext cx="143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Notification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245709" y="3946670"/>
            <a:ext cx="143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Query and </a:t>
            </a:r>
            <a:r>
              <a:rPr lang="it-IT" sz="1200" dirty="0" err="1" smtClean="0"/>
              <a:t>Retrieve</a:t>
            </a:r>
            <a:r>
              <a:rPr lang="it-IT" sz="1200" dirty="0" smtClean="0"/>
              <a:t> </a:t>
            </a:r>
          </a:p>
          <a:p>
            <a:r>
              <a:rPr lang="it-IT" sz="1200" dirty="0" smtClean="0"/>
              <a:t>Reports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165885" y="2413365"/>
            <a:ext cx="143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Query and </a:t>
            </a:r>
            <a:r>
              <a:rPr lang="it-IT" sz="1200" dirty="0" err="1" smtClean="0"/>
              <a:t>Retrieve</a:t>
            </a:r>
            <a:r>
              <a:rPr lang="it-IT" sz="1200" dirty="0" smtClean="0"/>
              <a:t> </a:t>
            </a:r>
          </a:p>
          <a:p>
            <a:r>
              <a:rPr lang="it-IT" sz="1200" dirty="0" err="1" smtClean="0"/>
              <a:t>ePrescriptions</a:t>
            </a:r>
            <a:endParaRPr lang="it-IT" sz="1200" dirty="0"/>
          </a:p>
        </p:txBody>
      </p:sp>
      <p:sp>
        <p:nvSpPr>
          <p:cNvPr id="24" name="Ovale 23"/>
          <p:cNvSpPr/>
          <p:nvPr/>
        </p:nvSpPr>
        <p:spPr>
          <a:xfrm>
            <a:off x="7051532" y="2778270"/>
            <a:ext cx="1889268" cy="11804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Veneto</a:t>
            </a:r>
          </a:p>
          <a:p>
            <a:pPr algn="ctr"/>
            <a:r>
              <a:rPr lang="it-IT" sz="1400" dirty="0" err="1" smtClean="0"/>
              <a:t>Demographics</a:t>
            </a:r>
            <a:endParaRPr lang="it-IT" sz="1400" dirty="0" smtClean="0"/>
          </a:p>
          <a:p>
            <a:pPr algn="ctr"/>
            <a:r>
              <a:rPr lang="it-IT" sz="1400" dirty="0" smtClean="0"/>
              <a:t>Services</a:t>
            </a:r>
            <a:endParaRPr lang="it-IT" sz="1400" dirty="0"/>
          </a:p>
        </p:txBody>
      </p:sp>
      <p:cxnSp>
        <p:nvCxnSpPr>
          <p:cNvPr id="25" name="Connettore 2 24"/>
          <p:cNvCxnSpPr>
            <a:stCxn id="24" idx="2"/>
            <a:endCxn id="6" idx="3"/>
          </p:cNvCxnSpPr>
          <p:nvPr/>
        </p:nvCxnSpPr>
        <p:spPr>
          <a:xfrm flipH="1">
            <a:off x="5861362" y="3368518"/>
            <a:ext cx="1190170" cy="7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958122" y="3392708"/>
            <a:ext cx="143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Patient</a:t>
            </a:r>
            <a:r>
              <a:rPr lang="it-IT" sz="1200" dirty="0" smtClean="0"/>
              <a:t> </a:t>
            </a:r>
            <a:r>
              <a:rPr lang="it-IT" sz="1200" dirty="0" err="1" smtClean="0"/>
              <a:t>Feed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281713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Italy: ULSS21 </a:t>
            </a:r>
            <a:r>
              <a:rPr lang="it-IT" dirty="0" err="1" smtClean="0"/>
              <a:t>interoperability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Publication and update of the Patient Summary directly from the GP's </a:t>
            </a:r>
            <a:r>
              <a:rPr lang="en-GB" dirty="0" smtClean="0"/>
              <a:t>EMR</a:t>
            </a:r>
            <a:endParaRPr lang="en-GB" dirty="0"/>
          </a:p>
          <a:p>
            <a:pPr lvl="0"/>
            <a:r>
              <a:rPr lang="en-GB" dirty="0"/>
              <a:t>Publication of </a:t>
            </a:r>
            <a:r>
              <a:rPr lang="en-GB" dirty="0" err="1"/>
              <a:t>ePrescriptions</a:t>
            </a:r>
            <a:r>
              <a:rPr lang="en-GB" dirty="0"/>
              <a:t> (medication and services) directly from the GP's </a:t>
            </a:r>
            <a:r>
              <a:rPr lang="en-GB" dirty="0" smtClean="0"/>
              <a:t>EMR</a:t>
            </a:r>
            <a:endParaRPr lang="en-GB" dirty="0"/>
          </a:p>
          <a:p>
            <a:pPr lvl="0"/>
            <a:r>
              <a:rPr lang="en-GB" dirty="0"/>
              <a:t>Storage of reports coming from hospital departments and/or service providers (e.g. laboratory</a:t>
            </a:r>
            <a:r>
              <a:rPr lang="en-GB" dirty="0" smtClean="0"/>
              <a:t>)</a:t>
            </a:r>
            <a:endParaRPr lang="en-GB" dirty="0"/>
          </a:p>
          <a:p>
            <a:pPr lvl="0"/>
            <a:r>
              <a:rPr lang="en-GB" dirty="0"/>
              <a:t>Notification of the availability of documents to and from concerned </a:t>
            </a:r>
            <a:r>
              <a:rPr lang="en-GB" dirty="0" smtClean="0"/>
              <a:t>actors</a:t>
            </a:r>
            <a:endParaRPr lang="en-GB" dirty="0"/>
          </a:p>
          <a:p>
            <a:pPr lvl="0"/>
            <a:r>
              <a:rPr lang="en-GB" dirty="0"/>
              <a:t>Booking of services matching an </a:t>
            </a:r>
            <a:r>
              <a:rPr lang="en-GB" dirty="0" err="1" smtClean="0"/>
              <a:t>ePrescription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934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Interoperability</a:t>
            </a:r>
            <a:r>
              <a:rPr lang="it-IT" dirty="0" smtClean="0"/>
              <a:t> in China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adoption of </a:t>
            </a:r>
            <a:r>
              <a:rPr lang="en-US" dirty="0"/>
              <a:t>RHIS (Regional Healthcare Information System) and (CRCHS) Cross-Regional Collaborative Health </a:t>
            </a:r>
            <a:r>
              <a:rPr lang="en-US" dirty="0" smtClean="0"/>
              <a:t>is </a:t>
            </a:r>
            <a:r>
              <a:rPr lang="en-US" dirty="0"/>
              <a:t>defined as the backbone of </a:t>
            </a:r>
            <a:r>
              <a:rPr lang="en-US" dirty="0" smtClean="0"/>
              <a:t>new (Chinese) </a:t>
            </a:r>
            <a:r>
              <a:rPr lang="en-US" dirty="0"/>
              <a:t>healthcare reform as well as the future China Healthcare infrastructure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Since </a:t>
            </a:r>
            <a:r>
              <a:rPr lang="en-US" dirty="0"/>
              <a:t>2009, </a:t>
            </a:r>
            <a:r>
              <a:rPr lang="en-US" dirty="0" smtClean="0"/>
              <a:t>the </a:t>
            </a:r>
            <a:r>
              <a:rPr lang="en-US" dirty="0"/>
              <a:t>government </a:t>
            </a:r>
            <a:r>
              <a:rPr lang="en-US" dirty="0" smtClean="0"/>
              <a:t>of PRC decided </a:t>
            </a:r>
            <a:r>
              <a:rPr lang="en-US" dirty="0"/>
              <a:t>the strategy and published many policies to </a:t>
            </a:r>
            <a:r>
              <a:rPr lang="en-US" dirty="0" smtClean="0"/>
              <a:t>encourage, to develop and to deploy </a:t>
            </a:r>
            <a:r>
              <a:rPr lang="en-US" dirty="0"/>
              <a:t>RHIS and </a:t>
            </a:r>
            <a:r>
              <a:rPr lang="en-US" dirty="0" smtClean="0"/>
              <a:t>CRCHS</a:t>
            </a:r>
          </a:p>
          <a:p>
            <a:r>
              <a:rPr lang="en-US" dirty="0" err="1" smtClean="0"/>
              <a:t>eHealth</a:t>
            </a:r>
            <a:r>
              <a:rPr lang="en-US" dirty="0" smtClean="0"/>
              <a:t> adoption has </a:t>
            </a:r>
            <a:r>
              <a:rPr lang="en-US" dirty="0"/>
              <a:t>become a hot topic for officers, healthcare providers, healthcare professionals, vendors, and related </a:t>
            </a:r>
            <a:r>
              <a:rPr lang="en-US" dirty="0" smtClean="0"/>
              <a:t>organizations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2542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1854"/>
            <a:ext cx="8229600" cy="48129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Barriers to wide-spread adoption come from the variety and disparity of existing systems in hospitals, clinics and health bureau</a:t>
            </a:r>
            <a:endParaRPr lang="en-US" dirty="0"/>
          </a:p>
          <a:p>
            <a:pPr lvl="1"/>
            <a:r>
              <a:rPr lang="en-US" dirty="0" smtClean="0"/>
              <a:t>International and national standards are being considered to address interoperability</a:t>
            </a:r>
          </a:p>
          <a:p>
            <a:pPr lvl="1"/>
            <a:r>
              <a:rPr lang="en-US" dirty="0"/>
              <a:t>IHE is well developed by so many vendors and developed such a workable system and, especially</a:t>
            </a:r>
            <a:r>
              <a:rPr lang="en-US" dirty="0" smtClean="0"/>
              <a:t>, provides </a:t>
            </a:r>
            <a:r>
              <a:rPr lang="en-US" dirty="0" err="1"/>
              <a:t>Connectathon</a:t>
            </a:r>
            <a:r>
              <a:rPr lang="en-US" dirty="0"/>
              <a:t> </a:t>
            </a:r>
            <a:r>
              <a:rPr lang="en-US" dirty="0" smtClean="0"/>
              <a:t>testing. </a:t>
            </a:r>
            <a:endParaRPr lang="en-GB" dirty="0"/>
          </a:p>
          <a:p>
            <a:r>
              <a:rPr lang="en-US" dirty="0" smtClean="0"/>
              <a:t>PRC government </a:t>
            </a:r>
            <a:r>
              <a:rPr lang="en-US" dirty="0"/>
              <a:t>is investing a lot, and involving many functions, including MOH, MIIT (Ministry of Industry and Information Technology), SFDA, Standard Committee, National Standard Research Academy, </a:t>
            </a:r>
            <a:r>
              <a:rPr lang="en-US" dirty="0" smtClean="0"/>
              <a:t>etc.</a:t>
            </a:r>
            <a:endParaRPr lang="en-GB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2293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China: a case </a:t>
            </a:r>
            <a:r>
              <a:rPr lang="it-IT" dirty="0" err="1" smtClean="0"/>
              <a:t>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557" y="1093573"/>
            <a:ext cx="8229600" cy="4525963"/>
          </a:xfrm>
        </p:spPr>
        <p:txBody>
          <a:bodyPr/>
          <a:lstStyle/>
          <a:p>
            <a:r>
              <a:rPr lang="en-US" dirty="0" err="1" smtClean="0"/>
              <a:t>Daqing</a:t>
            </a:r>
            <a:r>
              <a:rPr lang="en-US" dirty="0" smtClean="0"/>
              <a:t> Municipality HIE Project</a:t>
            </a:r>
          </a:p>
          <a:p>
            <a:r>
              <a:rPr lang="en-US" dirty="0" smtClean="0"/>
              <a:t>Initially conceived in October 2010</a:t>
            </a:r>
          </a:p>
          <a:p>
            <a:r>
              <a:rPr lang="en-US" dirty="0" smtClean="0"/>
              <a:t>Awarded in 2012</a:t>
            </a:r>
          </a:p>
          <a:p>
            <a:r>
              <a:rPr lang="en-US" dirty="0" smtClean="0"/>
              <a:t>Timing: 3 years project – Cost: 5 Mio $</a:t>
            </a:r>
          </a:p>
          <a:p>
            <a:r>
              <a:rPr lang="en-US" dirty="0" smtClean="0"/>
              <a:t>Target: construction of municipal-level health information platform to strengthen the public health, medical services, new rural cooperative information exchange, and integrated application management </a:t>
            </a:r>
          </a:p>
          <a:p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: </a:t>
            </a:r>
            <a:r>
              <a:rPr lang="en-US" dirty="0" smtClean="0"/>
              <a:t>use of harmonized technical standards in order to facilitate interoperability between each part of the city's medical and health information system</a:t>
            </a:r>
            <a:r>
              <a:rPr lang="en-GB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7359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Last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…..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2485" y="880934"/>
            <a:ext cx="8538519" cy="4876800"/>
          </a:xfrm>
        </p:spPr>
        <p:txBody>
          <a:bodyPr/>
          <a:lstStyle/>
          <a:p>
            <a:r>
              <a:rPr lang="it-IT" sz="2000" dirty="0" smtClean="0"/>
              <a:t>IT </a:t>
            </a:r>
            <a:r>
              <a:rPr lang="it-IT" sz="2000" dirty="0" err="1" smtClean="0"/>
              <a:t>importance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seldom</a:t>
            </a:r>
            <a:r>
              <a:rPr lang="it-IT" sz="2000" dirty="0" smtClean="0"/>
              <a:t> </a:t>
            </a:r>
            <a:r>
              <a:rPr lang="it-IT" sz="2000" dirty="0" err="1" smtClean="0"/>
              <a:t>understood</a:t>
            </a:r>
            <a:r>
              <a:rPr lang="it-IT" sz="2000" dirty="0" smtClean="0"/>
              <a:t> by </a:t>
            </a:r>
            <a:r>
              <a:rPr lang="it-IT" sz="2000" dirty="0" err="1" smtClean="0"/>
              <a:t>decision</a:t>
            </a:r>
            <a:r>
              <a:rPr lang="it-IT" sz="2000" dirty="0" smtClean="0"/>
              <a:t> </a:t>
            </a:r>
            <a:r>
              <a:rPr lang="it-IT" sz="2000" dirty="0" err="1" smtClean="0"/>
              <a:t>makers</a:t>
            </a:r>
            <a:r>
              <a:rPr lang="it-IT" sz="2000" dirty="0" smtClean="0"/>
              <a:t> in Healthcare </a:t>
            </a:r>
            <a:r>
              <a:rPr lang="it-IT" sz="2000" dirty="0" err="1" smtClean="0"/>
              <a:t>sector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smtClean="0"/>
              <a:t>As a </a:t>
            </a:r>
            <a:r>
              <a:rPr lang="it-IT" sz="2000" dirty="0" err="1" smtClean="0"/>
              <a:t>result</a:t>
            </a:r>
            <a:r>
              <a:rPr lang="it-IT" sz="2000" dirty="0" smtClean="0"/>
              <a:t> IT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Healthcare</a:t>
            </a:r>
            <a:r>
              <a:rPr lang="it-IT" sz="2000" dirty="0" smtClean="0"/>
              <a:t> market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undervalued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need</a:t>
            </a:r>
            <a:r>
              <a:rPr lang="it-IT" sz="2000" dirty="0" smtClean="0"/>
              <a:t> to </a:t>
            </a:r>
            <a:r>
              <a:rPr lang="it-IT" sz="2000" dirty="0" err="1" smtClean="0"/>
              <a:t>provide</a:t>
            </a:r>
            <a:r>
              <a:rPr lang="it-IT" sz="2000" dirty="0" smtClean="0"/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efficient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solutions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: </a:t>
            </a:r>
            <a:r>
              <a:rPr lang="it-IT" sz="2000" dirty="0" err="1" smtClean="0"/>
              <a:t>Interoperability</a:t>
            </a:r>
            <a:r>
              <a:rPr lang="it-IT" sz="2000" dirty="0" smtClean="0"/>
              <a:t> </a:t>
            </a:r>
            <a:r>
              <a:rPr lang="it-IT" sz="2000" dirty="0" err="1" smtClean="0"/>
              <a:t>permits</a:t>
            </a:r>
            <a:r>
              <a:rPr lang="it-IT" sz="2000" dirty="0" smtClean="0"/>
              <a:t> </a:t>
            </a:r>
            <a:r>
              <a:rPr lang="it-IT" sz="2000" u="sng" dirty="0" err="1" smtClean="0"/>
              <a:t>several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projects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collaboration</a:t>
            </a:r>
            <a:r>
              <a:rPr lang="it-IT" sz="2000" u="sng" dirty="0" smtClean="0"/>
              <a:t> </a:t>
            </a:r>
            <a:r>
              <a:rPr lang="it-IT" sz="2000" dirty="0" smtClean="0"/>
              <a:t>to </a:t>
            </a:r>
            <a:r>
              <a:rPr lang="it-IT" sz="2000" dirty="0" err="1" smtClean="0"/>
              <a:t>achieve</a:t>
            </a:r>
            <a:r>
              <a:rPr lang="it-IT" sz="2000" dirty="0" smtClean="0"/>
              <a:t> the </a:t>
            </a:r>
            <a:r>
              <a:rPr lang="it-IT" sz="2000" dirty="0" err="1" smtClean="0"/>
              <a:t>result</a:t>
            </a: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r>
              <a:rPr lang="it-IT" sz="2000" dirty="0" err="1" smtClean="0"/>
              <a:t>Providers</a:t>
            </a:r>
            <a:r>
              <a:rPr lang="it-IT" sz="2000" dirty="0" smtClean="0"/>
              <a:t> and </a:t>
            </a:r>
            <a:r>
              <a:rPr lang="it-IT" sz="2000" dirty="0" err="1" smtClean="0"/>
              <a:t>Users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collaborate. </a:t>
            </a:r>
            <a:br>
              <a:rPr lang="it-IT" sz="2000" dirty="0" smtClean="0"/>
            </a:br>
            <a:r>
              <a:rPr lang="it-IT" sz="2000" dirty="0" smtClean="0"/>
              <a:t>(And </a:t>
            </a:r>
            <a:r>
              <a:rPr lang="it-IT" sz="2000" dirty="0" err="1" smtClean="0"/>
              <a:t>academics</a:t>
            </a:r>
            <a:r>
              <a:rPr lang="it-IT" sz="2000" dirty="0" smtClean="0"/>
              <a:t> </a:t>
            </a:r>
            <a:r>
              <a:rPr lang="it-IT" sz="2000" dirty="0" err="1" smtClean="0"/>
              <a:t>too</a:t>
            </a:r>
            <a:r>
              <a:rPr lang="it-IT" sz="2000" dirty="0" smtClean="0"/>
              <a:t>!)</a:t>
            </a:r>
          </a:p>
          <a:p>
            <a:pPr>
              <a:buNone/>
            </a:pPr>
            <a:r>
              <a:rPr lang="it-IT" sz="2000" dirty="0" smtClean="0"/>
              <a:t>  </a:t>
            </a:r>
          </a:p>
          <a:p>
            <a:r>
              <a:rPr lang="it-IT" sz="2000" dirty="0" err="1" smtClean="0"/>
              <a:t>Succesfull</a:t>
            </a:r>
            <a:r>
              <a:rPr lang="it-IT" sz="2000" dirty="0" smtClean="0"/>
              <a:t> </a:t>
            </a:r>
            <a:r>
              <a:rPr lang="it-IT" sz="2000" dirty="0" err="1" smtClean="0"/>
              <a:t>projects</a:t>
            </a:r>
            <a:r>
              <a:rPr lang="it-IT" sz="2000" dirty="0" smtClean="0"/>
              <a:t> </a:t>
            </a:r>
            <a:r>
              <a:rPr lang="it-IT" sz="2000" dirty="0" err="1" smtClean="0"/>
              <a:t>allow</a:t>
            </a:r>
            <a:r>
              <a:rPr lang="it-IT" sz="2000" dirty="0" smtClean="0"/>
              <a:t> the market to </a:t>
            </a:r>
            <a:r>
              <a:rPr lang="it-IT" sz="2000" dirty="0" err="1" smtClean="0"/>
              <a:t>grow</a:t>
            </a:r>
            <a:r>
              <a:rPr lang="it-IT" sz="2000" dirty="0" smtClean="0"/>
              <a:t>. </a:t>
            </a:r>
            <a:br>
              <a:rPr lang="it-IT" sz="2000" dirty="0" smtClean="0"/>
            </a:br>
            <a:r>
              <a:rPr lang="it-IT" sz="2000" dirty="0" err="1" smtClean="0">
                <a:solidFill>
                  <a:srgbClr val="FF0000"/>
                </a:solidFill>
              </a:rPr>
              <a:t>Good</a:t>
            </a:r>
            <a:r>
              <a:rPr lang="it-IT" sz="2000" dirty="0" smtClean="0">
                <a:solidFill>
                  <a:srgbClr val="FF0000"/>
                </a:solidFill>
              </a:rPr>
              <a:t> IT </a:t>
            </a:r>
            <a:r>
              <a:rPr lang="it-IT" sz="2000" dirty="0" err="1" smtClean="0">
                <a:solidFill>
                  <a:srgbClr val="FF0000"/>
                </a:solidFill>
              </a:rPr>
              <a:t>means</a:t>
            </a:r>
            <a:r>
              <a:rPr lang="it-IT" sz="2000" dirty="0" smtClean="0">
                <a:solidFill>
                  <a:srgbClr val="FF0000"/>
                </a:solidFill>
              </a:rPr>
              <a:t> more </a:t>
            </a:r>
            <a:r>
              <a:rPr lang="it-IT" sz="2000" dirty="0" err="1" smtClean="0">
                <a:solidFill>
                  <a:srgbClr val="FF0000"/>
                </a:solidFill>
              </a:rPr>
              <a:t>efficiency</a:t>
            </a:r>
            <a:r>
              <a:rPr lang="it-IT" sz="2000" dirty="0" smtClean="0">
                <a:solidFill>
                  <a:srgbClr val="FF0000"/>
                </a:solidFill>
              </a:rPr>
              <a:t> and more </a:t>
            </a:r>
            <a:r>
              <a:rPr lang="it-IT" sz="2000" dirty="0" err="1" smtClean="0">
                <a:solidFill>
                  <a:srgbClr val="FF0000"/>
                </a:solidFill>
              </a:rPr>
              <a:t>quality</a:t>
            </a:r>
            <a:r>
              <a:rPr lang="it-IT" sz="2000" dirty="0" smtClean="0">
                <a:solidFill>
                  <a:srgbClr val="FF0000"/>
                </a:solidFill>
              </a:rPr>
              <a:t> in </a:t>
            </a:r>
            <a:r>
              <a:rPr lang="it-IT" sz="2000" dirty="0" err="1" smtClean="0">
                <a:solidFill>
                  <a:srgbClr val="FF0000"/>
                </a:solidFill>
              </a:rPr>
              <a:t>healthcare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which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is</a:t>
            </a:r>
            <a:r>
              <a:rPr lang="it-IT" sz="2000" dirty="0" smtClean="0">
                <a:solidFill>
                  <a:srgbClr val="FF0000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real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objective</a:t>
            </a:r>
            <a:r>
              <a:rPr lang="it-IT" sz="2000" dirty="0" smtClean="0">
                <a:solidFill>
                  <a:srgbClr val="FF0000"/>
                </a:solidFill>
              </a:rPr>
              <a:t> for </a:t>
            </a:r>
            <a:r>
              <a:rPr lang="it-IT" sz="2000" dirty="0" err="1" smtClean="0">
                <a:solidFill>
                  <a:srgbClr val="FF0000"/>
                </a:solidFill>
              </a:rPr>
              <a:t>everyone</a:t>
            </a:r>
            <a:r>
              <a:rPr lang="it-IT" sz="2000" dirty="0" smtClean="0">
                <a:solidFill>
                  <a:srgbClr val="FF0000"/>
                </a:solidFill>
              </a:rPr>
              <a:t> !</a:t>
            </a:r>
          </a:p>
          <a:p>
            <a:endParaRPr lang="it-IT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Daqing Project: fact sheet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57649"/>
            <a:ext cx="8229600" cy="4525963"/>
          </a:xfrm>
        </p:spPr>
        <p:txBody>
          <a:bodyPr>
            <a:noAutofit/>
          </a:bodyPr>
          <a:lstStyle/>
          <a:p>
            <a:r>
              <a:rPr lang="it-IT" sz="1800" dirty="0" err="1" smtClean="0"/>
              <a:t>Daqing</a:t>
            </a:r>
            <a:r>
              <a:rPr lang="it-IT" sz="1800" dirty="0" smtClean="0"/>
              <a:t>: </a:t>
            </a:r>
            <a:r>
              <a:rPr lang="it-IT" sz="1800" dirty="0" err="1" smtClean="0"/>
              <a:t>prefecture-level</a:t>
            </a:r>
            <a:r>
              <a:rPr lang="it-IT" sz="1800" dirty="0" smtClean="0"/>
              <a:t> city in </a:t>
            </a:r>
            <a:r>
              <a:rPr lang="it-IT" sz="1800" dirty="0" err="1" smtClean="0"/>
              <a:t>Heliojiang</a:t>
            </a:r>
            <a:r>
              <a:rPr lang="it-IT" sz="1800" dirty="0" smtClean="0"/>
              <a:t> Province</a:t>
            </a:r>
          </a:p>
          <a:p>
            <a:pPr lvl="1"/>
            <a:r>
              <a:rPr lang="it-IT" sz="1800" dirty="0" err="1" smtClean="0"/>
              <a:t>Population</a:t>
            </a:r>
            <a:r>
              <a:rPr lang="it-IT" sz="1800" dirty="0" smtClean="0"/>
              <a:t>: 2.200.000</a:t>
            </a:r>
          </a:p>
          <a:p>
            <a:r>
              <a:rPr lang="it-IT" sz="1800" dirty="0" smtClean="0"/>
              <a:t>10 </a:t>
            </a:r>
            <a:r>
              <a:rPr lang="it-IT" sz="1800" dirty="0" err="1" smtClean="0"/>
              <a:t>Health</a:t>
            </a:r>
            <a:r>
              <a:rPr lang="it-IT" sz="1800" dirty="0" smtClean="0"/>
              <a:t> Bureau, 6 </a:t>
            </a:r>
            <a:r>
              <a:rPr lang="it-IT" sz="1800" dirty="0" err="1" smtClean="0"/>
              <a:t>Municipal</a:t>
            </a:r>
            <a:r>
              <a:rPr lang="it-IT" sz="1800" dirty="0" smtClean="0"/>
              <a:t> </a:t>
            </a:r>
            <a:r>
              <a:rPr lang="it-IT" sz="1800" dirty="0" err="1" smtClean="0"/>
              <a:t>Hospitals</a:t>
            </a:r>
            <a:r>
              <a:rPr lang="it-IT" sz="1800" dirty="0" smtClean="0"/>
              <a:t>, 1 </a:t>
            </a:r>
            <a:r>
              <a:rPr lang="it-IT" sz="1800" dirty="0" err="1" smtClean="0"/>
              <a:t>District</a:t>
            </a:r>
            <a:r>
              <a:rPr lang="it-IT" sz="1800" dirty="0" smtClean="0"/>
              <a:t> Hospital, More </a:t>
            </a:r>
            <a:r>
              <a:rPr lang="it-IT" sz="1800" dirty="0" err="1" smtClean="0"/>
              <a:t>than</a:t>
            </a:r>
            <a:r>
              <a:rPr lang="it-IT" sz="1800" dirty="0" smtClean="0"/>
              <a:t> </a:t>
            </a:r>
            <a:r>
              <a:rPr lang="en-US" sz="1800" dirty="0" smtClean="0"/>
              <a:t>800 </a:t>
            </a:r>
            <a:r>
              <a:rPr lang="it-IT" sz="1800" dirty="0" err="1" smtClean="0"/>
              <a:t>communities</a:t>
            </a:r>
            <a:endParaRPr lang="en-US" sz="1800" dirty="0" smtClean="0"/>
          </a:p>
          <a:p>
            <a:r>
              <a:rPr lang="en-US" sz="1800" dirty="0" smtClean="0"/>
              <a:t>Documents managed for each year</a:t>
            </a:r>
          </a:p>
          <a:p>
            <a:pPr lvl="1"/>
            <a:r>
              <a:rPr lang="en-US" sz="1800" dirty="0" smtClean="0"/>
              <a:t>1.200.000 for inpatients</a:t>
            </a:r>
          </a:p>
          <a:p>
            <a:pPr lvl="1"/>
            <a:r>
              <a:rPr lang="en-US" sz="1800" dirty="0" smtClean="0"/>
              <a:t>3.500.000 for outpatients</a:t>
            </a:r>
          </a:p>
          <a:p>
            <a:r>
              <a:rPr lang="en-US" sz="1800" dirty="0" smtClean="0"/>
              <a:t>Type of documents managed</a:t>
            </a:r>
          </a:p>
          <a:p>
            <a:pPr lvl="1"/>
            <a:r>
              <a:rPr lang="en-US" sz="1800" dirty="0" smtClean="0"/>
              <a:t>prescriptions for cure </a:t>
            </a:r>
          </a:p>
          <a:p>
            <a:pPr lvl="1"/>
            <a:r>
              <a:rPr lang="en-US" sz="1800" dirty="0" smtClean="0"/>
              <a:t>prescription for drugs </a:t>
            </a:r>
          </a:p>
          <a:p>
            <a:pPr lvl="1"/>
            <a:r>
              <a:rPr lang="en-US" sz="1800" dirty="0" smtClean="0"/>
              <a:t>reports with lab results </a:t>
            </a:r>
          </a:p>
          <a:p>
            <a:pPr lvl="1"/>
            <a:r>
              <a:rPr lang="en-US" sz="1800" dirty="0" smtClean="0"/>
              <a:t>CT and ultrasound reports and images </a:t>
            </a:r>
          </a:p>
          <a:p>
            <a:pPr lvl="1"/>
            <a:r>
              <a:rPr lang="en-US" sz="1800" dirty="0" smtClean="0"/>
              <a:t>all generic reports by HIS </a:t>
            </a:r>
          </a:p>
        </p:txBody>
      </p:sp>
    </p:spTree>
    <p:extLst>
      <p:ext uri="{BB962C8B-B14F-4D97-AF65-F5344CB8AC3E}">
        <p14:creationId xmlns:p14="http://schemas.microsoft.com/office/powerpoint/2010/main" xmlns="" val="61727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Daqing</a:t>
            </a:r>
            <a:r>
              <a:rPr lang="it-IT" dirty="0" smtClean="0"/>
              <a:t> Project: </a:t>
            </a:r>
            <a:r>
              <a:rPr lang="it-IT" dirty="0" err="1" smtClean="0"/>
              <a:t>Actors</a:t>
            </a:r>
            <a:endParaRPr lang="it-IT" dirty="0"/>
          </a:p>
        </p:txBody>
      </p:sp>
      <p:pic>
        <p:nvPicPr>
          <p:cNvPr id="4" name="图片 199" descr="Comp_8028141109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946" y="3416176"/>
            <a:ext cx="1914602" cy="16753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Line 5"/>
          <p:cNvSpPr>
            <a:spLocks noChangeShapeType="1"/>
          </p:cNvSpPr>
          <p:nvPr/>
        </p:nvSpPr>
        <p:spPr bwMode="gray">
          <a:xfrm>
            <a:off x="4258444" y="3226047"/>
            <a:ext cx="7232" cy="457445"/>
          </a:xfrm>
          <a:prstGeom prst="line">
            <a:avLst/>
          </a:prstGeom>
          <a:noFill/>
          <a:ln w="127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gray">
          <a:xfrm flipH="1">
            <a:off x="3581759" y="4784328"/>
            <a:ext cx="418762" cy="562555"/>
          </a:xfrm>
          <a:prstGeom prst="line">
            <a:avLst/>
          </a:prstGeom>
          <a:noFill/>
          <a:ln w="127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gray">
          <a:xfrm>
            <a:off x="4480421" y="4784328"/>
            <a:ext cx="304784" cy="438119"/>
          </a:xfrm>
          <a:prstGeom prst="line">
            <a:avLst/>
          </a:prstGeom>
          <a:noFill/>
          <a:ln w="127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gray">
          <a:xfrm flipV="1">
            <a:off x="4809093" y="2713780"/>
            <a:ext cx="862954" cy="0"/>
          </a:xfrm>
          <a:prstGeom prst="line">
            <a:avLst/>
          </a:prstGeom>
          <a:noFill/>
          <a:ln w="127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702759" y="2115890"/>
            <a:ext cx="1146175" cy="1384300"/>
            <a:chOff x="2064" y="1008"/>
            <a:chExt cx="722" cy="872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4" name="Picture 1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C00000">
                  <a:lumMod val="40000"/>
                  <a:lumOff val="60000"/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6" name="Picture 16" descr="light_shadow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4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0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3" name="Rectangle 39"/>
            <p:cNvSpPr>
              <a:spLocks noChangeArrowheads="1"/>
            </p:cNvSpPr>
            <p:nvPr/>
          </p:nvSpPr>
          <p:spPr bwMode="gray">
            <a:xfrm>
              <a:off x="2174" y="1181"/>
              <a:ext cx="5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Health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noProof="0" dirty="0" smtClean="0">
                  <a:solidFill>
                    <a:srgbClr val="000000"/>
                  </a:solidFill>
                </a:rPr>
                <a:t>Bureau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1910137" y="2115890"/>
            <a:ext cx="1146175" cy="1384300"/>
            <a:chOff x="2064" y="1008"/>
            <a:chExt cx="722" cy="872"/>
          </a:xfrm>
        </p:grpSpPr>
        <p:sp>
          <p:nvSpPr>
            <p:cNvPr id="3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3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8F038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5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41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3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5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9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44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9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5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2" name="Rectangle 68"/>
            <p:cNvSpPr>
              <a:spLocks noChangeArrowheads="1"/>
            </p:cNvSpPr>
            <p:nvPr/>
          </p:nvSpPr>
          <p:spPr bwMode="gray">
            <a:xfrm>
              <a:off x="2151" y="1248"/>
              <a:ext cx="6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supplier</a:t>
              </a:r>
            </a:p>
          </p:txBody>
        </p:sp>
      </p:grpSp>
      <p:grpSp>
        <p:nvGrpSpPr>
          <p:cNvPr id="58" name="Group 69"/>
          <p:cNvGrpSpPr>
            <a:grpSpLocks/>
          </p:cNvGrpSpPr>
          <p:nvPr/>
        </p:nvGrpSpPr>
        <p:grpSpPr bwMode="auto">
          <a:xfrm>
            <a:off x="2894188" y="5058679"/>
            <a:ext cx="1146175" cy="1384300"/>
            <a:chOff x="2064" y="1008"/>
            <a:chExt cx="722" cy="872"/>
          </a:xfrm>
        </p:grpSpPr>
        <p:sp>
          <p:nvSpPr>
            <p:cNvPr id="6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endParaRPr>
            </a:p>
          </p:txBody>
        </p:sp>
        <p:grpSp>
          <p:nvGrpSpPr>
            <p:cNvPr id="67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2" name="Picture 72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4AB1E4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4" name="Picture 74" descr="light_shadow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2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4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88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7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8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4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1" name="Rectangle 97"/>
            <p:cNvSpPr>
              <a:spLocks noChangeArrowheads="1"/>
            </p:cNvSpPr>
            <p:nvPr/>
          </p:nvSpPr>
          <p:spPr bwMode="gray">
            <a:xfrm>
              <a:off x="2107" y="1243"/>
              <a:ext cx="6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altLang="zh-CN" sz="1600" b="1" kern="0" dirty="0" err="1" smtClean="0">
                  <a:solidFill>
                    <a:srgbClr val="000000"/>
                  </a:solidFill>
                </a:rPr>
                <a:t>Patients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98"/>
          <p:cNvGrpSpPr>
            <a:grpSpLocks/>
          </p:cNvGrpSpPr>
          <p:nvPr/>
        </p:nvGrpSpPr>
        <p:grpSpPr bwMode="auto">
          <a:xfrm>
            <a:off x="4480421" y="5057258"/>
            <a:ext cx="1146175" cy="1384300"/>
            <a:chOff x="2064" y="1008"/>
            <a:chExt cx="722" cy="872"/>
          </a:xfrm>
        </p:grpSpPr>
        <p:sp>
          <p:nvSpPr>
            <p:cNvPr id="9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endParaRPr>
            </a:p>
          </p:txBody>
        </p:sp>
        <p:grpSp>
          <p:nvGrpSpPr>
            <p:cNvPr id="96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1" name="Picture 101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3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1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2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01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7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9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02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7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0" name="Rectangle 126"/>
            <p:cNvSpPr>
              <a:spLocks noChangeArrowheads="1"/>
            </p:cNvSpPr>
            <p:nvPr/>
          </p:nvSpPr>
          <p:spPr bwMode="gray">
            <a:xfrm>
              <a:off x="2151" y="1244"/>
              <a:ext cx="6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altLang="zh-CN" sz="1600" b="1" kern="0" dirty="0" err="1" smtClean="0">
                  <a:solidFill>
                    <a:srgbClr val="000000"/>
                  </a:solidFill>
                </a:rPr>
                <a:t>Doctors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6" name="Group 127"/>
          <p:cNvGrpSpPr>
            <a:grpSpLocks/>
          </p:cNvGrpSpPr>
          <p:nvPr/>
        </p:nvGrpSpPr>
        <p:grpSpPr bwMode="auto">
          <a:xfrm>
            <a:off x="5735735" y="3731638"/>
            <a:ext cx="1212851" cy="1384300"/>
            <a:chOff x="2064" y="1008"/>
            <a:chExt cx="764" cy="872"/>
          </a:xfrm>
        </p:grpSpPr>
        <p:sp>
          <p:nvSpPr>
            <p:cNvPr id="12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endParaRPr>
            </a:p>
          </p:txBody>
        </p:sp>
        <p:grpSp>
          <p:nvGrpSpPr>
            <p:cNvPr id="125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0" name="Picture 130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5BBE4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0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1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2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3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6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9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31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4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6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29" name="Rectangle 155"/>
            <p:cNvSpPr>
              <a:spLocks noChangeArrowheads="1"/>
            </p:cNvSpPr>
            <p:nvPr/>
          </p:nvSpPr>
          <p:spPr bwMode="gray">
            <a:xfrm>
              <a:off x="2101" y="1127"/>
              <a:ext cx="72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Health</a:t>
              </a:r>
              <a:r>
                <a:rPr kumimoji="0" lang="en-US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endParaRPr lang="en-US" altLang="zh-CN" sz="1600" b="1" kern="0" dirty="0" smtClean="0">
                <a:solidFill>
                  <a:srgbClr val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Insurance</a:t>
              </a:r>
              <a:r>
                <a:rPr kumimoji="0" lang="en-US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 smtClean="0">
                  <a:solidFill>
                    <a:srgbClr val="000000"/>
                  </a:solidFill>
                </a:rPr>
                <a:t>E</a:t>
              </a:r>
              <a:r>
                <a:rPr lang="en-US" altLang="zh-CN" sz="1600" b="1" kern="0" baseline="0" dirty="0" smtClean="0">
                  <a:solidFill>
                    <a:srgbClr val="000000"/>
                  </a:solidFill>
                </a:rPr>
                <a:t>ntities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" name="AutoShape 176"/>
          <p:cNvSpPr>
            <a:spLocks/>
          </p:cNvSpPr>
          <p:nvPr/>
        </p:nvSpPr>
        <p:spPr bwMode="auto">
          <a:xfrm>
            <a:off x="190500" y="4856747"/>
            <a:ext cx="2627786" cy="1943805"/>
          </a:xfrm>
          <a:prstGeom prst="accentCallout2">
            <a:avLst>
              <a:gd name="adj1" fmla="val 46661"/>
              <a:gd name="adj2" fmla="val 99640"/>
              <a:gd name="adj3" fmla="val 48471"/>
              <a:gd name="adj4" fmla="val 104541"/>
              <a:gd name="adj5" fmla="val 48369"/>
              <a:gd name="adj6" fmla="val 110201"/>
            </a:avLst>
          </a:prstGeom>
          <a:noFill/>
          <a:ln w="9525">
            <a:solidFill>
              <a:srgbClr val="8064A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zh-CN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Reduce </a:t>
            </a:r>
            <a:r>
              <a:rPr lang="it-IT" altLang="zh-CN" sz="1050" kern="0" dirty="0" smtClean="0">
                <a:solidFill>
                  <a:srgbClr val="000000"/>
                </a:solidFill>
                <a:latin typeface="+mj-lt"/>
              </a:rPr>
              <a:t>repeated examination and  patients’ expenses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Reduce </a:t>
            </a:r>
            <a:r>
              <a:rPr kumimoji="0" lang="it-IT" altLang="zh-CN" sz="105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drug expense</a:t>
            </a:r>
            <a:endParaRPr kumimoji="0" lang="en-US" altLang="zh-CN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050" kern="0" dirty="0" smtClean="0">
                <a:solidFill>
                  <a:srgbClr val="000000"/>
                </a:solidFill>
                <a:latin typeface="+mj-lt"/>
              </a:rPr>
              <a:t>Enforce the supervision  measurements, </a:t>
            </a: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050" kern="0" dirty="0" smtClean="0">
                <a:solidFill>
                  <a:srgbClr val="000000"/>
                </a:solidFill>
                <a:latin typeface="+mj-lt"/>
              </a:rPr>
              <a:t>Reduce phenomenon  of one card used by whole family</a:t>
            </a:r>
            <a:endParaRPr kumimoji="0" lang="en-US" altLang="zh-CN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050" kern="0" dirty="0" smtClean="0">
                <a:solidFill>
                  <a:srgbClr val="000000"/>
                </a:solidFill>
                <a:latin typeface="+mj-lt"/>
              </a:rPr>
              <a:t>Improve the community service quality</a:t>
            </a:r>
            <a:endParaRPr lang="en-US" altLang="zh-CN" sz="1050" kern="0" dirty="0" smtClean="0">
              <a:solidFill>
                <a:srgbClr val="000000"/>
              </a:solidFill>
              <a:latin typeface="+mj-lt"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050" kern="0" dirty="0" smtClean="0">
                <a:solidFill>
                  <a:srgbClr val="000000"/>
                </a:solidFill>
                <a:latin typeface="+mj-lt"/>
              </a:rPr>
              <a:t>I</a:t>
            </a:r>
            <a:r>
              <a:rPr lang="it-IT" altLang="zh-CN" sz="1050" kern="0" dirty="0" smtClean="0">
                <a:solidFill>
                  <a:srgbClr val="000000"/>
                </a:solidFill>
                <a:latin typeface="+mj-lt"/>
              </a:rPr>
              <a:t>mprove the customers satisfaction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5" name="AutoShape 172"/>
          <p:cNvSpPr>
            <a:spLocks/>
          </p:cNvSpPr>
          <p:nvPr/>
        </p:nvSpPr>
        <p:spPr bwMode="auto">
          <a:xfrm>
            <a:off x="5986164" y="5144368"/>
            <a:ext cx="2592760" cy="1512168"/>
          </a:xfrm>
          <a:prstGeom prst="accentCallout2">
            <a:avLst>
              <a:gd name="adj1" fmla="val 37128"/>
              <a:gd name="adj2" fmla="val -871"/>
              <a:gd name="adj3" fmla="val 37465"/>
              <a:gd name="adj4" fmla="val -15922"/>
              <a:gd name="adj5" fmla="val 45384"/>
              <a:gd name="adj6" fmla="val -23996"/>
            </a:avLst>
          </a:prstGeom>
          <a:noFill/>
          <a:ln w="9525">
            <a:solidFill>
              <a:srgbClr val="FFC000"/>
            </a:solidFill>
            <a:miter lim="800000"/>
            <a:headEnd/>
            <a:tailEnd type="diamond" w="med" len="med"/>
          </a:ln>
          <a:extLst/>
        </p:spPr>
        <p:txBody>
          <a:bodyPr anchor="ctr"/>
          <a:lstStyle/>
          <a:p>
            <a:pPr marL="174625" marR="0" lvl="0" indent="-174625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performance </a:t>
            </a:r>
            <a:r>
              <a:rPr lang="it-IT" altLang="zh-CN" sz="1100" kern="0" dirty="0" smtClean="0">
                <a:solidFill>
                  <a:srgbClr val="000000"/>
                </a:solidFill>
              </a:rPr>
              <a:t>assessment set</a:t>
            </a:r>
            <a:r>
              <a:rPr kumimoji="0" lang="it-IT" altLang="zh-CN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customer satisfaction as the main criteria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4625" marR="0" lvl="0" indent="-174625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1100" kern="0" dirty="0" smtClean="0">
                <a:solidFill>
                  <a:srgbClr val="000000"/>
                </a:solidFill>
              </a:rPr>
              <a:t>Through the implementation of clinical pathways  reduce the repeated examination  and unnecessary prescription </a:t>
            </a:r>
            <a:endParaRPr kumimoji="0" lang="en-US" altLang="zh-CN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4625" marR="0" lvl="0" indent="-174625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Performance </a:t>
            </a:r>
            <a:r>
              <a:rPr lang="it-IT" altLang="zh-CN" sz="1100" kern="0" dirty="0" smtClean="0">
                <a:solidFill>
                  <a:srgbClr val="000000"/>
                </a:solidFill>
              </a:rPr>
              <a:t>assessment to </a:t>
            </a:r>
            <a:r>
              <a:rPr kumimoji="0" lang="it-IT" altLang="zh-CN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improve </a:t>
            </a:r>
            <a:r>
              <a:rPr lang="it-IT" altLang="zh-CN" sz="1100" kern="0" dirty="0" smtClean="0">
                <a:solidFill>
                  <a:srgbClr val="000000"/>
                </a:solidFill>
              </a:rPr>
              <a:t> </a:t>
            </a:r>
            <a:r>
              <a:rPr kumimoji="0" lang="it-IT" altLang="zh-CN" sz="11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doctors’ motivation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矩形 351"/>
          <p:cNvSpPr/>
          <p:nvPr/>
        </p:nvSpPr>
        <p:spPr>
          <a:xfrm>
            <a:off x="4313432" y="3974297"/>
            <a:ext cx="953124" cy="338554"/>
          </a:xfrm>
          <a:prstGeom prst="rect">
            <a:avLst/>
          </a:prstGeom>
          <a:scene3d>
            <a:camera prst="orthographicFront">
              <a:rot lat="600000" lon="3000000" rev="6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sz="1600" kern="0" dirty="0" smtClean="0">
                <a:solidFill>
                  <a:sysClr val="windowText" lastClr="000000"/>
                </a:solidFill>
              </a:rPr>
              <a:t>Hospital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Line 7"/>
          <p:cNvSpPr>
            <a:spLocks noChangeShapeType="1"/>
          </p:cNvSpPr>
          <p:nvPr/>
        </p:nvSpPr>
        <p:spPr bwMode="gray">
          <a:xfrm>
            <a:off x="4834243" y="4156171"/>
            <a:ext cx="926982" cy="0"/>
          </a:xfrm>
          <a:prstGeom prst="line">
            <a:avLst/>
          </a:prstGeom>
          <a:noFill/>
          <a:ln w="127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5" name="Group 98"/>
          <p:cNvGrpSpPr>
            <a:grpSpLocks/>
          </p:cNvGrpSpPr>
          <p:nvPr/>
        </p:nvGrpSpPr>
        <p:grpSpPr bwMode="auto">
          <a:xfrm>
            <a:off x="5660686" y="2115890"/>
            <a:ext cx="1146175" cy="1384300"/>
            <a:chOff x="2064" y="1008"/>
            <a:chExt cx="722" cy="872"/>
          </a:xfrm>
        </p:grpSpPr>
        <p:sp>
          <p:nvSpPr>
            <p:cNvPr id="159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endParaRPr>
            </a:p>
          </p:txBody>
        </p:sp>
        <p:grpSp>
          <p:nvGrpSpPr>
            <p:cNvPr id="158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73" name="Picture 101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DDDDD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75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0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61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3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4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5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6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3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7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64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76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9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7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5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62" name="Rectangle 126"/>
            <p:cNvSpPr>
              <a:spLocks noChangeArrowheads="1"/>
            </p:cNvSpPr>
            <p:nvPr/>
          </p:nvSpPr>
          <p:spPr bwMode="gray">
            <a:xfrm>
              <a:off x="2088" y="1101"/>
              <a:ext cx="69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Medical</a:t>
              </a:r>
              <a:r>
                <a:rPr kumimoji="0" lang="en-US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baseline="0" dirty="0" smtClean="0">
                  <a:solidFill>
                    <a:srgbClr val="000000"/>
                  </a:solidFill>
                </a:rPr>
                <a:t>Research</a:t>
              </a:r>
              <a:r>
                <a:rPr lang="en-US" altLang="zh-CN" sz="1600" b="1" kern="0" dirty="0" smtClean="0">
                  <a:solidFill>
                    <a:srgbClr val="000000"/>
                  </a:solidFill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 smtClean="0">
                  <a:solidFill>
                    <a:srgbClr val="000000"/>
                  </a:solidFill>
                </a:rPr>
                <a:t>E</a:t>
              </a:r>
              <a:r>
                <a:rPr kumimoji="0" lang="en-US" altLang="zh-CN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ntities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7" name="Line 8"/>
          <p:cNvSpPr>
            <a:spLocks noChangeShapeType="1"/>
          </p:cNvSpPr>
          <p:nvPr/>
        </p:nvSpPr>
        <p:spPr bwMode="gray">
          <a:xfrm>
            <a:off x="3041620" y="2692180"/>
            <a:ext cx="661139" cy="4903"/>
          </a:xfrm>
          <a:prstGeom prst="line">
            <a:avLst/>
          </a:prstGeom>
          <a:noFill/>
          <a:ln w="127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8" name="Line 7"/>
          <p:cNvSpPr>
            <a:spLocks noChangeShapeType="1"/>
          </p:cNvSpPr>
          <p:nvPr/>
        </p:nvSpPr>
        <p:spPr bwMode="gray">
          <a:xfrm>
            <a:off x="4668494" y="3087830"/>
            <a:ext cx="1112599" cy="943846"/>
          </a:xfrm>
          <a:prstGeom prst="line">
            <a:avLst/>
          </a:prstGeom>
          <a:noFill/>
          <a:ln w="12700">
            <a:solidFill>
              <a:srgbClr val="08080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9" name="Line 7"/>
          <p:cNvSpPr>
            <a:spLocks noChangeShapeType="1"/>
          </p:cNvSpPr>
          <p:nvPr/>
        </p:nvSpPr>
        <p:spPr bwMode="gray">
          <a:xfrm>
            <a:off x="2839973" y="3111602"/>
            <a:ext cx="846959" cy="862695"/>
          </a:xfrm>
          <a:prstGeom prst="line">
            <a:avLst/>
          </a:prstGeom>
          <a:noFill/>
          <a:ln w="12700">
            <a:solidFill>
              <a:srgbClr val="08080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0" name="AutoShape 175"/>
          <p:cNvSpPr>
            <a:spLocks/>
          </p:cNvSpPr>
          <p:nvPr/>
        </p:nvSpPr>
        <p:spPr bwMode="auto">
          <a:xfrm>
            <a:off x="370012" y="1484644"/>
            <a:ext cx="1845710" cy="748250"/>
          </a:xfrm>
          <a:prstGeom prst="accentCallout2">
            <a:avLst>
              <a:gd name="adj1" fmla="val 42411"/>
              <a:gd name="adj2" fmla="val 98696"/>
              <a:gd name="adj3" fmla="val 41258"/>
              <a:gd name="adj4" fmla="val 111865"/>
              <a:gd name="adj5" fmla="val 87937"/>
              <a:gd name="adj6" fmla="val 115833"/>
            </a:avLst>
          </a:prstGeom>
          <a:noFill/>
          <a:ln w="9525">
            <a:solidFill>
              <a:srgbClr val="A59A55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Unified</a:t>
            </a:r>
            <a:r>
              <a:rPr kumimoji="0" lang="it-IT" altLang="zh-CN" sz="1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procurment and prices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Unified  distribution 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1" name="AutoShape 174"/>
          <p:cNvSpPr>
            <a:spLocks/>
          </p:cNvSpPr>
          <p:nvPr/>
        </p:nvSpPr>
        <p:spPr bwMode="auto">
          <a:xfrm>
            <a:off x="314324" y="3356744"/>
            <a:ext cx="2688423" cy="1418456"/>
          </a:xfrm>
          <a:prstGeom prst="accentCallout2">
            <a:avLst>
              <a:gd name="adj1" fmla="val 45128"/>
              <a:gd name="adj2" fmla="val 99582"/>
              <a:gd name="adj3" fmla="val 44550"/>
              <a:gd name="adj4" fmla="val 111382"/>
              <a:gd name="adj5" fmla="val 49172"/>
              <a:gd name="adj6" fmla="val 134131"/>
            </a:avLst>
          </a:prstGeom>
          <a:noFill/>
          <a:ln w="9525">
            <a:solidFill>
              <a:srgbClr val="A59A55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Essential drug</a:t>
            </a:r>
            <a:r>
              <a:rPr lang="it-IT" altLang="zh-CN" sz="1100" kern="0" dirty="0" smtClean="0">
                <a:solidFill>
                  <a:srgbClr val="000000"/>
                </a:solidFill>
              </a:rPr>
              <a:t>s </a:t>
            </a:r>
            <a:r>
              <a:rPr kumimoji="0" lang="it-IT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wit</a:t>
            </a:r>
            <a:r>
              <a:rPr lang="it-IT" altLang="zh-CN" sz="1100" kern="0" dirty="0" smtClean="0">
                <a:solidFill>
                  <a:srgbClr val="000000"/>
                </a:solidFill>
              </a:rPr>
              <a:t>h zero price difference </a:t>
            </a:r>
            <a:endParaRPr kumimoji="0" lang="en-US" altLang="zh-CN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indent="-171450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Drug </a:t>
            </a:r>
            <a:r>
              <a:rPr lang="en-US" altLang="zh-CN" sz="1100" kern="0" dirty="0" smtClean="0">
                <a:solidFill>
                  <a:srgbClr val="000000"/>
                </a:solidFill>
              </a:rPr>
              <a:t>storehouse management</a:t>
            </a:r>
          </a:p>
          <a:p>
            <a:pPr marL="171450" indent="-171450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altLang="zh-CN" sz="1100" kern="0" dirty="0" smtClean="0">
                <a:solidFill>
                  <a:srgbClr val="000000"/>
                </a:solidFill>
              </a:rPr>
              <a:t>Clinical pathway to regulate action</a:t>
            </a:r>
            <a:endParaRPr lang="en-US" altLang="zh-CN" sz="1100" kern="0" dirty="0" smtClean="0">
              <a:solidFill>
                <a:srgbClr val="000000"/>
              </a:solidFill>
            </a:endParaRPr>
          </a:p>
          <a:p>
            <a:pPr marL="171450" indent="-171450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altLang="zh-CN" sz="1100" kern="0" dirty="0" smtClean="0">
                <a:solidFill>
                  <a:srgbClr val="000000"/>
                </a:solidFill>
              </a:rPr>
              <a:t>Build up performance assessment system</a:t>
            </a:r>
            <a:endParaRPr lang="en-US" altLang="zh-CN" sz="1100" kern="0" dirty="0">
              <a:solidFill>
                <a:srgbClr val="000000"/>
              </a:solidFill>
            </a:endParaRP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2" name="AutoShape 174"/>
          <p:cNvSpPr>
            <a:spLocks/>
          </p:cNvSpPr>
          <p:nvPr/>
        </p:nvSpPr>
        <p:spPr bwMode="auto">
          <a:xfrm flipH="1">
            <a:off x="3898404" y="1327944"/>
            <a:ext cx="2423651" cy="864096"/>
          </a:xfrm>
          <a:prstGeom prst="accentCallout2">
            <a:avLst>
              <a:gd name="adj1" fmla="val 45128"/>
              <a:gd name="adj2" fmla="val 99582"/>
              <a:gd name="adj3" fmla="val 44228"/>
              <a:gd name="adj4" fmla="val 112863"/>
              <a:gd name="adj5" fmla="val 122044"/>
              <a:gd name="adj6" fmla="val 101190"/>
            </a:avLst>
          </a:prstGeom>
          <a:noFill/>
          <a:ln w="9525">
            <a:solidFill>
              <a:srgbClr val="A59A55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Set standards,</a:t>
            </a:r>
            <a:r>
              <a:rPr kumimoji="0" lang="it-IT" altLang="zh-CN" sz="105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unify data</a:t>
            </a:r>
            <a:endParaRPr kumimoji="0" lang="en-US" altLang="zh-CN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Hospital performance </a:t>
            </a:r>
            <a:r>
              <a:rPr lang="it-IT" altLang="zh-CN" sz="1050" kern="0" dirty="0" smtClean="0">
                <a:solidFill>
                  <a:srgbClr val="000000"/>
                </a:solidFill>
              </a:rPr>
              <a:t>assessment </a:t>
            </a:r>
            <a:endParaRPr kumimoji="0" lang="en-US" altLang="zh-CN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050" kern="0" dirty="0" smtClean="0">
                <a:solidFill>
                  <a:srgbClr val="000000"/>
                </a:solidFill>
              </a:rPr>
              <a:t>Hospital management and medical practice supervision</a:t>
            </a:r>
            <a:endParaRPr kumimoji="0" lang="en-US" altLang="zh-CN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3" name="AutoShape 172"/>
          <p:cNvSpPr>
            <a:spLocks/>
          </p:cNvSpPr>
          <p:nvPr/>
        </p:nvSpPr>
        <p:spPr bwMode="auto">
          <a:xfrm>
            <a:off x="6994748" y="1543968"/>
            <a:ext cx="1656184" cy="1166541"/>
          </a:xfrm>
          <a:prstGeom prst="accentCallout2">
            <a:avLst>
              <a:gd name="adj1" fmla="val 39997"/>
              <a:gd name="adj2" fmla="val 808"/>
              <a:gd name="adj3" fmla="val 40263"/>
              <a:gd name="adj4" fmla="val -14501"/>
              <a:gd name="adj5" fmla="val 65049"/>
              <a:gd name="adj6" fmla="val -28791"/>
            </a:avLst>
          </a:prstGeom>
          <a:noFill/>
          <a:ln w="9525">
            <a:solidFill>
              <a:srgbClr val="EEECE1">
                <a:lumMod val="50000"/>
              </a:srgbClr>
            </a:solidFill>
            <a:miter lim="800000"/>
            <a:headEnd/>
            <a:tailEnd type="diamond" w="med" len="med"/>
          </a:ln>
          <a:extLst/>
        </p:spPr>
        <p:txBody>
          <a:bodyPr anchor="ctr"/>
          <a:lstStyle/>
          <a:p>
            <a:pPr marL="174625" marR="0" lvl="0" indent="-174625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100" kern="0" dirty="0" smtClean="0">
                <a:solidFill>
                  <a:srgbClr val="000000"/>
                </a:solidFill>
              </a:rPr>
              <a:t>EMR data for analysis and research</a:t>
            </a:r>
            <a:endParaRPr kumimoji="0" lang="en-US" altLang="zh-CN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4625" marR="0" lvl="0" indent="-174625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100" kern="0" noProof="0" dirty="0" smtClean="0">
                <a:solidFill>
                  <a:srgbClr val="000000"/>
                </a:solidFill>
              </a:rPr>
              <a:t>Remote consulting with </a:t>
            </a:r>
            <a:r>
              <a:rPr lang="it-IT" altLang="zh-CN" sz="1100" kern="0" dirty="0" smtClean="0">
                <a:solidFill>
                  <a:srgbClr val="000000"/>
                </a:solidFill>
              </a:rPr>
              <a:t>telemedicine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4" name="AutoShape 172"/>
          <p:cNvSpPr>
            <a:spLocks/>
          </p:cNvSpPr>
          <p:nvPr/>
        </p:nvSpPr>
        <p:spPr bwMode="auto">
          <a:xfrm>
            <a:off x="6975698" y="3146425"/>
            <a:ext cx="2094607" cy="1330821"/>
          </a:xfrm>
          <a:prstGeom prst="accentCallout2">
            <a:avLst>
              <a:gd name="adj1" fmla="val 33119"/>
              <a:gd name="adj2" fmla="val 150"/>
              <a:gd name="adj3" fmla="val 32943"/>
              <a:gd name="adj4" fmla="val -10324"/>
              <a:gd name="adj5" fmla="val 54354"/>
              <a:gd name="adj6" fmla="val -20382"/>
            </a:avLst>
          </a:prstGeom>
          <a:noFill/>
          <a:ln w="9525">
            <a:solidFill>
              <a:srgbClr val="5BBE4E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174625" marR="0" lvl="0" indent="-174625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050" kern="0" dirty="0" smtClean="0">
                <a:solidFill>
                  <a:srgbClr val="000000"/>
                </a:solidFill>
              </a:rPr>
              <a:t>Health insurance policies and performance assessment criteria set with health bureau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4625" marR="0" lvl="0" indent="-174625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altLang="zh-CN" sz="1050" kern="0" noProof="0" dirty="0" smtClean="0">
                <a:solidFill>
                  <a:srgbClr val="000000"/>
                </a:solidFill>
              </a:rPr>
              <a:t>Find</a:t>
            </a:r>
            <a:r>
              <a:rPr lang="it-IT" altLang="zh-CN" sz="1050" kern="0" dirty="0" smtClean="0">
                <a:solidFill>
                  <a:srgbClr val="000000"/>
                </a:solidFill>
              </a:rPr>
              <a:t> </a:t>
            </a:r>
            <a:r>
              <a:rPr lang="it-IT" altLang="zh-CN" sz="1050" kern="0" noProof="0" smtClean="0">
                <a:solidFill>
                  <a:srgbClr val="000000"/>
                </a:solidFill>
              </a:rPr>
              <a:t>out illegal healthcare insurance program </a:t>
            </a:r>
            <a:endParaRPr kumimoji="0" lang="en-US" altLang="zh-CN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35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4" grpId="0" animBg="1"/>
      <p:bldP spid="155" grpId="0" animBg="1"/>
      <p:bldP spid="157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mtClean="0"/>
              <a:t>Daqing Project in a glance</a:t>
            </a:r>
            <a:endParaRPr lang="it-IT" dirty="0"/>
          </a:p>
        </p:txBody>
      </p:sp>
      <p:sp>
        <p:nvSpPr>
          <p:cNvPr id="29700" name="内容占位符 5"/>
          <p:cNvSpPr>
            <a:spLocks noGrp="1"/>
          </p:cNvSpPr>
          <p:nvPr>
            <p:ph idx="1"/>
          </p:nvPr>
        </p:nvSpPr>
        <p:spPr>
          <a:xfrm>
            <a:off x="457200" y="932935"/>
            <a:ext cx="8229600" cy="4525963"/>
          </a:xfrm>
        </p:spPr>
        <p:txBody>
          <a:bodyPr>
            <a:noAutofit/>
          </a:bodyPr>
          <a:lstStyle/>
          <a:p>
            <a:r>
              <a:rPr lang="it-IT" altLang="zh-CN" sz="2000" dirty="0" err="1" smtClean="0">
                <a:latin typeface="+mn-lt"/>
              </a:rPr>
              <a:t>One</a:t>
            </a:r>
            <a:r>
              <a:rPr lang="it-IT" altLang="zh-CN" sz="2000" dirty="0" smtClean="0">
                <a:latin typeface="+mn-lt"/>
              </a:rPr>
              <a:t> card:  </a:t>
            </a:r>
            <a:r>
              <a:rPr lang="it-IT" altLang="zh-CN" sz="2000" dirty="0" err="1" smtClean="0">
                <a:latin typeface="+mn-lt"/>
              </a:rPr>
              <a:t>for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Id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through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whole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region</a:t>
            </a:r>
            <a:endParaRPr lang="zh-CN" altLang="en-US" sz="2000" dirty="0" smtClean="0">
              <a:latin typeface="+mn-lt"/>
            </a:endParaRPr>
          </a:p>
          <a:p>
            <a:r>
              <a:rPr lang="it-IT" altLang="zh-CN" sz="2000" dirty="0" err="1" smtClean="0">
                <a:latin typeface="+mn-lt"/>
              </a:rPr>
              <a:t>One</a:t>
            </a:r>
            <a:r>
              <a:rPr lang="it-IT" altLang="zh-CN" sz="2000" dirty="0" smtClean="0">
                <a:latin typeface="+mn-lt"/>
              </a:rPr>
              <a:t> network: </a:t>
            </a:r>
            <a:r>
              <a:rPr lang="it-IT" altLang="zh-CN" sz="2000" dirty="0" err="1" smtClean="0">
                <a:latin typeface="+mn-lt"/>
              </a:rPr>
              <a:t>dedicated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health</a:t>
            </a:r>
            <a:r>
              <a:rPr lang="it-IT" altLang="zh-CN" sz="2000" dirty="0" smtClean="0">
                <a:latin typeface="+mn-lt"/>
              </a:rPr>
              <a:t> information network</a:t>
            </a:r>
            <a:endParaRPr lang="zh-CN" altLang="en-US" sz="2000" dirty="0" smtClean="0">
              <a:latin typeface="+mn-lt"/>
            </a:endParaRPr>
          </a:p>
          <a:p>
            <a:r>
              <a:rPr lang="it-IT" altLang="zh-CN" sz="2000" dirty="0" err="1" smtClean="0">
                <a:latin typeface="+mn-lt"/>
              </a:rPr>
              <a:t>One</a:t>
            </a:r>
            <a:r>
              <a:rPr lang="it-IT" altLang="zh-CN" sz="2000" dirty="0" smtClean="0">
                <a:latin typeface="+mn-lt"/>
              </a:rPr>
              <a:t> center: </a:t>
            </a:r>
            <a:r>
              <a:rPr lang="it-IT" altLang="zh-CN" sz="2000" dirty="0" err="1" smtClean="0">
                <a:latin typeface="+mn-lt"/>
              </a:rPr>
              <a:t>municipal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health</a:t>
            </a:r>
            <a:r>
              <a:rPr lang="it-IT" altLang="zh-CN" sz="2000" dirty="0" smtClean="0">
                <a:latin typeface="+mn-lt"/>
              </a:rPr>
              <a:t> data center</a:t>
            </a:r>
            <a:endParaRPr lang="zh-CN" altLang="en-US" sz="2000" dirty="0" smtClean="0">
              <a:latin typeface="+mn-lt"/>
            </a:endParaRPr>
          </a:p>
          <a:p>
            <a:r>
              <a:rPr lang="it-IT" altLang="zh-CN" sz="2000" dirty="0" err="1" smtClean="0">
                <a:latin typeface="+mn-lt"/>
              </a:rPr>
              <a:t>One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platform</a:t>
            </a:r>
            <a:r>
              <a:rPr lang="it-IT" altLang="zh-CN" sz="2000" dirty="0" smtClean="0">
                <a:latin typeface="+mn-lt"/>
              </a:rPr>
              <a:t>: data </a:t>
            </a:r>
            <a:r>
              <a:rPr lang="it-IT" altLang="zh-CN" sz="2000" dirty="0" err="1" smtClean="0">
                <a:latin typeface="+mn-lt"/>
              </a:rPr>
              <a:t>sharing</a:t>
            </a:r>
            <a:r>
              <a:rPr lang="it-IT" altLang="zh-CN" sz="2000" dirty="0" smtClean="0">
                <a:latin typeface="+mn-lt"/>
              </a:rPr>
              <a:t> and </a:t>
            </a:r>
            <a:r>
              <a:rPr lang="it-IT" altLang="zh-CN" sz="2000" dirty="0" err="1" smtClean="0">
                <a:latin typeface="+mn-lt"/>
              </a:rPr>
              <a:t>exchanging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platform</a:t>
            </a:r>
            <a:endParaRPr lang="zh-CN" altLang="en-US" sz="2000" dirty="0" smtClean="0">
              <a:latin typeface="+mn-lt"/>
            </a:endParaRPr>
          </a:p>
          <a:p>
            <a:r>
              <a:rPr lang="it-IT" altLang="zh-CN" sz="2000" dirty="0" err="1" smtClean="0">
                <a:latin typeface="+mn-lt"/>
              </a:rPr>
              <a:t>Five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services</a:t>
            </a:r>
            <a:r>
              <a:rPr lang="it-IT" altLang="zh-CN" sz="2000" dirty="0" smtClean="0">
                <a:latin typeface="+mn-lt"/>
              </a:rPr>
              <a:t>: </a:t>
            </a:r>
            <a:r>
              <a:rPr lang="it-IT" altLang="zh-CN" sz="2000" dirty="0" err="1" smtClean="0">
                <a:latin typeface="+mn-lt"/>
              </a:rPr>
              <a:t>primary</a:t>
            </a:r>
            <a:r>
              <a:rPr lang="it-IT" altLang="zh-CN" sz="2000" dirty="0" smtClean="0">
                <a:latin typeface="+mn-lt"/>
              </a:rPr>
              <a:t> care, citizen care, </a:t>
            </a:r>
            <a:r>
              <a:rPr lang="it-IT" altLang="zh-CN" sz="2000" dirty="0" err="1" smtClean="0">
                <a:latin typeface="+mn-lt"/>
              </a:rPr>
              <a:t>healthcare</a:t>
            </a:r>
            <a:r>
              <a:rPr lang="it-IT" altLang="zh-CN" sz="2000" dirty="0" smtClean="0">
                <a:latin typeface="+mn-lt"/>
              </a:rPr>
              <a:t> management, </a:t>
            </a:r>
            <a:r>
              <a:rPr lang="it-IT" altLang="zh-CN" sz="2000" dirty="0" err="1" smtClean="0">
                <a:latin typeface="+mn-lt"/>
              </a:rPr>
              <a:t>healthcare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collaboration</a:t>
            </a:r>
            <a:endParaRPr lang="zh-CN" altLang="zh-CN" sz="2000" dirty="0" smtClean="0">
              <a:latin typeface="+mn-lt"/>
            </a:endParaRPr>
          </a:p>
          <a:p>
            <a:r>
              <a:rPr lang="it-IT" altLang="zh-CN" sz="2000" dirty="0" smtClean="0">
                <a:latin typeface="+mn-lt"/>
              </a:rPr>
              <a:t>12 </a:t>
            </a:r>
            <a:r>
              <a:rPr lang="it-IT" altLang="zh-CN" sz="2000" dirty="0" err="1" smtClean="0">
                <a:latin typeface="+mn-lt"/>
              </a:rPr>
              <a:t>application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systems</a:t>
            </a:r>
            <a:endParaRPr lang="it-IT" altLang="zh-CN" sz="2000" dirty="0" smtClean="0">
              <a:latin typeface="+mn-lt"/>
            </a:endParaRPr>
          </a:p>
          <a:p>
            <a:pPr lvl="1"/>
            <a:r>
              <a:rPr lang="it-IT" altLang="zh-CN" sz="2000" dirty="0" smtClean="0">
                <a:latin typeface="+mn-lt"/>
              </a:rPr>
              <a:t>community </a:t>
            </a:r>
            <a:r>
              <a:rPr lang="it-IT" altLang="zh-CN" sz="2000" dirty="0" err="1" smtClean="0">
                <a:latin typeface="+mn-lt"/>
              </a:rPr>
              <a:t>healthcare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system</a:t>
            </a:r>
            <a:r>
              <a:rPr lang="it-IT" altLang="zh-CN" sz="2000" dirty="0" smtClean="0">
                <a:latin typeface="+mn-lt"/>
              </a:rPr>
              <a:t>, EMR-</a:t>
            </a:r>
            <a:r>
              <a:rPr lang="it-IT" altLang="zh-CN" sz="2000" dirty="0" err="1" smtClean="0">
                <a:latin typeface="+mn-lt"/>
              </a:rPr>
              <a:t>based</a:t>
            </a:r>
            <a:r>
              <a:rPr lang="it-IT" altLang="zh-CN" sz="2000" dirty="0" smtClean="0">
                <a:latin typeface="+mn-lt"/>
              </a:rPr>
              <a:t> HIS, citizen’s </a:t>
            </a:r>
            <a:r>
              <a:rPr lang="it-IT" altLang="zh-CN" sz="2000" dirty="0" err="1" smtClean="0">
                <a:latin typeface="+mn-lt"/>
              </a:rPr>
              <a:t>health</a:t>
            </a:r>
            <a:r>
              <a:rPr lang="it-IT" altLang="zh-CN" sz="2000" dirty="0" smtClean="0">
                <a:latin typeface="+mn-lt"/>
              </a:rPr>
              <a:t> card </a:t>
            </a:r>
            <a:r>
              <a:rPr lang="it-IT" altLang="zh-CN" sz="2000" dirty="0" err="1" smtClean="0">
                <a:latin typeface="+mn-lt"/>
              </a:rPr>
              <a:t>system</a:t>
            </a:r>
            <a:r>
              <a:rPr lang="it-IT" altLang="zh-CN" sz="2000" dirty="0" smtClean="0">
                <a:latin typeface="+mn-lt"/>
              </a:rPr>
              <a:t>, </a:t>
            </a:r>
            <a:r>
              <a:rPr lang="it-IT" altLang="zh-CN" sz="2000" dirty="0" err="1" smtClean="0">
                <a:latin typeface="+mn-lt"/>
              </a:rPr>
              <a:t>two</a:t>
            </a:r>
            <a:r>
              <a:rPr lang="it-IT" altLang="zh-CN" sz="2000" dirty="0" smtClean="0">
                <a:latin typeface="+mn-lt"/>
              </a:rPr>
              <a:t>-way </a:t>
            </a:r>
            <a:r>
              <a:rPr lang="it-IT" altLang="zh-CN" sz="2000" dirty="0" err="1" smtClean="0">
                <a:latin typeface="+mn-lt"/>
              </a:rPr>
              <a:t>referral</a:t>
            </a:r>
            <a:r>
              <a:rPr lang="it-IT" altLang="zh-CN" sz="2000" dirty="0" smtClean="0">
                <a:latin typeface="+mn-lt"/>
              </a:rPr>
              <a:t>, telemedicine, </a:t>
            </a:r>
            <a:r>
              <a:rPr lang="it-IT" altLang="zh-CN" sz="2000" dirty="0" err="1" smtClean="0">
                <a:latin typeface="+mn-lt"/>
              </a:rPr>
              <a:t>citizen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healthcare</a:t>
            </a:r>
            <a:r>
              <a:rPr lang="it-IT" altLang="zh-CN" sz="2000" dirty="0" smtClean="0">
                <a:latin typeface="+mn-lt"/>
              </a:rPr>
              <a:t> web </a:t>
            </a:r>
            <a:r>
              <a:rPr lang="it-IT" altLang="zh-CN" sz="2000" dirty="0" err="1" smtClean="0">
                <a:latin typeface="+mn-lt"/>
              </a:rPr>
              <a:t>portal</a:t>
            </a:r>
            <a:r>
              <a:rPr lang="it-IT" altLang="zh-CN" sz="2000" dirty="0" smtClean="0">
                <a:latin typeface="+mn-lt"/>
              </a:rPr>
              <a:t>, </a:t>
            </a:r>
            <a:r>
              <a:rPr lang="it-IT" altLang="zh-CN" sz="2000" dirty="0" err="1" smtClean="0">
                <a:latin typeface="+mn-lt"/>
              </a:rPr>
              <a:t>administrative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decision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analysis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system</a:t>
            </a:r>
            <a:r>
              <a:rPr lang="it-IT" altLang="zh-CN" sz="2000" dirty="0" smtClean="0">
                <a:latin typeface="+mn-lt"/>
              </a:rPr>
              <a:t>, KPI </a:t>
            </a:r>
            <a:r>
              <a:rPr lang="it-IT" altLang="zh-CN" sz="2000" dirty="0" err="1" smtClean="0">
                <a:latin typeface="+mn-lt"/>
              </a:rPr>
              <a:t>system</a:t>
            </a:r>
            <a:r>
              <a:rPr lang="it-IT" altLang="zh-CN" sz="2000" dirty="0" smtClean="0">
                <a:latin typeface="+mn-lt"/>
              </a:rPr>
              <a:t>, </a:t>
            </a:r>
            <a:r>
              <a:rPr lang="it-IT" altLang="zh-CN" sz="2000" dirty="0" err="1" smtClean="0">
                <a:latin typeface="+mn-lt"/>
              </a:rPr>
              <a:t>healthcare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administrative</a:t>
            </a:r>
            <a:r>
              <a:rPr lang="it-IT" altLang="zh-CN" sz="2000" dirty="0" smtClean="0">
                <a:latin typeface="+mn-lt"/>
              </a:rPr>
              <a:t> management </a:t>
            </a:r>
            <a:r>
              <a:rPr lang="it-IT" altLang="zh-CN" sz="2000" dirty="0" err="1" smtClean="0">
                <a:latin typeface="+mn-lt"/>
              </a:rPr>
              <a:t>system</a:t>
            </a:r>
            <a:r>
              <a:rPr lang="it-IT" altLang="zh-CN" sz="2000" dirty="0" smtClean="0">
                <a:latin typeface="+mn-lt"/>
              </a:rPr>
              <a:t>, OA </a:t>
            </a:r>
            <a:r>
              <a:rPr lang="it-IT" altLang="zh-CN" sz="2000" dirty="0" err="1" smtClean="0">
                <a:latin typeface="+mn-lt"/>
              </a:rPr>
              <a:t>system</a:t>
            </a:r>
            <a:r>
              <a:rPr lang="it-IT" altLang="zh-CN" sz="2000" dirty="0" smtClean="0">
                <a:latin typeface="+mn-lt"/>
              </a:rPr>
              <a:t>, </a:t>
            </a:r>
            <a:r>
              <a:rPr lang="it-IT" altLang="zh-CN" sz="2000" dirty="0" err="1" smtClean="0">
                <a:latin typeface="+mn-lt"/>
              </a:rPr>
              <a:t>health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insurance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interface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system</a:t>
            </a:r>
            <a:r>
              <a:rPr lang="it-IT" altLang="zh-CN" sz="2000" dirty="0" smtClean="0">
                <a:latin typeface="+mn-lt"/>
              </a:rPr>
              <a:t>, </a:t>
            </a:r>
            <a:r>
              <a:rPr lang="it-IT" altLang="zh-CN" sz="2000" dirty="0" err="1" smtClean="0">
                <a:latin typeface="+mn-lt"/>
              </a:rPr>
              <a:t>intergrated</a:t>
            </a:r>
            <a:r>
              <a:rPr lang="it-IT" altLang="zh-CN" sz="2000" dirty="0" smtClean="0">
                <a:latin typeface="+mn-lt"/>
              </a:rPr>
              <a:t> public </a:t>
            </a:r>
            <a:r>
              <a:rPr lang="it-IT" altLang="zh-CN" sz="2000" dirty="0" err="1" smtClean="0">
                <a:latin typeface="+mn-lt"/>
              </a:rPr>
              <a:t>health</a:t>
            </a:r>
            <a:r>
              <a:rPr lang="it-IT" altLang="zh-CN" sz="2000" dirty="0" smtClean="0">
                <a:latin typeface="+mn-lt"/>
              </a:rPr>
              <a:t> </a:t>
            </a:r>
            <a:r>
              <a:rPr lang="it-IT" altLang="zh-CN" sz="2000" dirty="0" err="1" smtClean="0">
                <a:latin typeface="+mn-lt"/>
              </a:rPr>
              <a:t>system</a:t>
            </a:r>
            <a:endParaRPr lang="zh-CN" alt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1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architecture: overview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319460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8177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Health</a:t>
            </a:r>
            <a:r>
              <a:rPr lang="it-IT" dirty="0" smtClean="0"/>
              <a:t> data center and data </a:t>
            </a:r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platform</a:t>
            </a:r>
            <a:endParaRPr lang="zh-CN" altLang="en-US" dirty="0" smtClean="0"/>
          </a:p>
          <a:p>
            <a:r>
              <a:rPr lang="it-IT" dirty="0" err="1" smtClean="0"/>
              <a:t>Unified</a:t>
            </a:r>
            <a:r>
              <a:rPr lang="it-IT" dirty="0" smtClean="0"/>
              <a:t> </a:t>
            </a:r>
            <a:r>
              <a:rPr lang="it-IT" dirty="0" err="1" smtClean="0"/>
              <a:t>Patient</a:t>
            </a:r>
            <a:r>
              <a:rPr lang="it-IT" dirty="0" smtClean="0"/>
              <a:t> / Citizen ID </a:t>
            </a:r>
            <a:r>
              <a:rPr lang="it-IT" dirty="0" err="1" smtClean="0"/>
              <a:t>identification</a:t>
            </a:r>
            <a:r>
              <a:rPr lang="it-IT" dirty="0" smtClean="0"/>
              <a:t> </a:t>
            </a:r>
            <a:endParaRPr lang="zh-CN" altLang="en-US" dirty="0" smtClean="0"/>
          </a:p>
          <a:p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archive</a:t>
            </a:r>
            <a:r>
              <a:rPr lang="it-IT" dirty="0" smtClean="0"/>
              <a:t> </a:t>
            </a:r>
            <a:r>
              <a:rPr lang="it-IT" dirty="0" err="1" smtClean="0"/>
              <a:t>query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for </a:t>
            </a:r>
            <a:r>
              <a:rPr lang="it-IT" dirty="0" err="1" smtClean="0"/>
              <a:t>healthcare</a:t>
            </a:r>
            <a:r>
              <a:rPr lang="it-IT" dirty="0" smtClean="0"/>
              <a:t> provider</a:t>
            </a:r>
          </a:p>
          <a:p>
            <a:pPr lvl="1"/>
            <a:r>
              <a:rPr lang="en-US" dirty="0" smtClean="0"/>
              <a:t>EHR  Viewer</a:t>
            </a:r>
          </a:p>
          <a:p>
            <a:r>
              <a:rPr lang="it-IT" dirty="0" smtClean="0"/>
              <a:t>Citizen’s </a:t>
            </a:r>
            <a:r>
              <a:rPr lang="it-IT" dirty="0" err="1" smtClean="0"/>
              <a:t>health</a:t>
            </a:r>
            <a:r>
              <a:rPr lang="it-IT" dirty="0" smtClean="0"/>
              <a:t> web </a:t>
            </a:r>
            <a:r>
              <a:rPr lang="it-IT" dirty="0" err="1" smtClean="0"/>
              <a:t>portal</a:t>
            </a:r>
            <a:endParaRPr lang="zh-CN" altLang="en-US" dirty="0" smtClean="0"/>
          </a:p>
          <a:p>
            <a:r>
              <a:rPr lang="it-IT" dirty="0" err="1" smtClean="0"/>
              <a:t>Two-way</a:t>
            </a:r>
            <a:r>
              <a:rPr lang="it-IT" dirty="0" smtClean="0"/>
              <a:t> </a:t>
            </a:r>
            <a:r>
              <a:rPr lang="it-IT" dirty="0" err="1" smtClean="0"/>
              <a:t>referral</a:t>
            </a:r>
            <a:r>
              <a:rPr lang="it-IT" dirty="0" smtClean="0"/>
              <a:t> system (</a:t>
            </a:r>
            <a:r>
              <a:rPr lang="en-US" b="0" dirty="0" smtClean="0"/>
              <a:t>a two-way relationship between a primary health care provider or facility and a higher-level hospital or facility during the transfer and discharge of a patient.)</a:t>
            </a:r>
            <a:endParaRPr lang="it-IT" dirty="0" smtClean="0"/>
          </a:p>
          <a:p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, KPI, </a:t>
            </a:r>
            <a:r>
              <a:rPr lang="it-IT" dirty="0" err="1" smtClean="0"/>
              <a:t>Adminstrative</a:t>
            </a:r>
            <a:r>
              <a:rPr lang="it-IT" dirty="0" smtClean="0"/>
              <a:t> auditing </a:t>
            </a:r>
            <a:endParaRPr lang="zh-CN" altLang="en-US" dirty="0" smtClean="0"/>
          </a:p>
          <a:p>
            <a:r>
              <a:rPr lang="it-IT" dirty="0" smtClean="0"/>
              <a:t>Virtual sub-</a:t>
            </a:r>
            <a:r>
              <a:rPr lang="it-IT" dirty="0" err="1" smtClean="0"/>
              <a:t>healthcare</a:t>
            </a:r>
            <a:r>
              <a:rPr lang="it-IT" dirty="0" smtClean="0"/>
              <a:t> </a:t>
            </a:r>
            <a:r>
              <a:rPr lang="it-IT" dirty="0" err="1" smtClean="0"/>
              <a:t>authorities</a:t>
            </a:r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47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72297"/>
            <a:ext cx="8229600" cy="51435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Interoperability is today the chosen “tool” to promote and support cooperation between the diverse caregivers </a:t>
            </a:r>
          </a:p>
          <a:p>
            <a:pPr lvl="1"/>
            <a:r>
              <a:rPr lang="en-US" sz="1800" dirty="0" smtClean="0"/>
              <a:t>W</a:t>
            </a:r>
            <a:r>
              <a:rPr lang="en-US" sz="1800" b="0" dirty="0" smtClean="0"/>
              <a:t>ithin the hospital, </a:t>
            </a:r>
            <a:r>
              <a:rPr lang="en-US" sz="1800" dirty="0" smtClean="0"/>
              <a:t>among hospitals and </a:t>
            </a:r>
            <a:r>
              <a:rPr lang="en-US" sz="1800" b="0" dirty="0" smtClean="0"/>
              <a:t>between hospitals networks</a:t>
            </a:r>
            <a:endParaRPr lang="en-US" sz="1800" dirty="0" smtClean="0"/>
          </a:p>
          <a:p>
            <a:pPr lvl="1"/>
            <a:r>
              <a:rPr lang="en-US" sz="1800" dirty="0" smtClean="0"/>
              <a:t>B</a:t>
            </a:r>
            <a:r>
              <a:rPr lang="en-US" sz="1800" b="0" dirty="0" smtClean="0"/>
              <a:t>etween hospital and primary care (GPs)</a:t>
            </a:r>
            <a:endParaRPr lang="en-US" sz="1800" dirty="0" smtClean="0"/>
          </a:p>
          <a:p>
            <a:pPr lvl="1"/>
            <a:r>
              <a:rPr lang="en-US" sz="1800" dirty="0" smtClean="0"/>
              <a:t>B</a:t>
            </a:r>
            <a:r>
              <a:rPr lang="en-US" sz="1800" b="0" dirty="0" smtClean="0"/>
              <a:t>etween institutions and </a:t>
            </a:r>
            <a:r>
              <a:rPr lang="en-US" sz="1800" dirty="0" smtClean="0"/>
              <a:t>other</a:t>
            </a:r>
            <a:r>
              <a:rPr lang="en-US" sz="1800" b="0" dirty="0" smtClean="0"/>
              <a:t> healthcare providers</a:t>
            </a:r>
          </a:p>
          <a:p>
            <a:pPr lvl="1"/>
            <a:r>
              <a:rPr lang="en-US" sz="1800" dirty="0" smtClean="0"/>
              <a:t>At regional or national level as a building block of a federated PHR</a:t>
            </a:r>
          </a:p>
          <a:p>
            <a:r>
              <a:rPr lang="it-IT" sz="1800" dirty="0" err="1"/>
              <a:t>Interoperability</a:t>
            </a:r>
            <a:r>
              <a:rPr lang="it-IT" sz="1800" dirty="0"/>
              <a:t> can</a:t>
            </a:r>
          </a:p>
          <a:p>
            <a:pPr lvl="1"/>
            <a:r>
              <a:rPr lang="it-IT" sz="1800" dirty="0"/>
              <a:t>…</a:t>
            </a:r>
            <a:r>
              <a:rPr lang="it-IT" sz="1800" dirty="0" err="1"/>
              <a:t>support</a:t>
            </a:r>
            <a:r>
              <a:rPr lang="it-IT" sz="1800" dirty="0"/>
              <a:t> the </a:t>
            </a:r>
            <a:r>
              <a:rPr lang="it-IT" sz="1800" dirty="0" err="1"/>
              <a:t>current</a:t>
            </a:r>
            <a:r>
              <a:rPr lang="it-IT" sz="1800" dirty="0"/>
              <a:t> and future stage of </a:t>
            </a:r>
            <a:r>
              <a:rPr lang="it-IT" sz="1800" dirty="0" err="1"/>
              <a:t>healthcare</a:t>
            </a:r>
            <a:r>
              <a:rPr lang="it-IT" sz="1800" dirty="0"/>
              <a:t> </a:t>
            </a:r>
            <a:r>
              <a:rPr lang="it-IT" sz="1800" dirty="0" err="1"/>
              <a:t>systems</a:t>
            </a:r>
            <a:r>
              <a:rPr lang="it-IT" sz="1800" dirty="0"/>
              <a:t> </a:t>
            </a:r>
            <a:r>
              <a:rPr lang="it-IT" sz="1800" dirty="0" err="1"/>
              <a:t>consolidation</a:t>
            </a:r>
            <a:r>
              <a:rPr lang="it-IT" sz="1800" dirty="0"/>
              <a:t> and </a:t>
            </a:r>
            <a:r>
              <a:rPr lang="it-IT" sz="1800" dirty="0" err="1"/>
              <a:t>development</a:t>
            </a:r>
            <a:endParaRPr lang="it-IT" sz="1800" dirty="0"/>
          </a:p>
          <a:p>
            <a:pPr lvl="1"/>
            <a:r>
              <a:rPr lang="it-IT" sz="1800" dirty="0"/>
              <a:t>…</a:t>
            </a:r>
            <a:r>
              <a:rPr lang="it-IT" sz="1800" dirty="0" err="1"/>
              <a:t>provide</a:t>
            </a:r>
            <a:r>
              <a:rPr lang="it-IT" sz="1800" dirty="0"/>
              <a:t> a </a:t>
            </a:r>
            <a:r>
              <a:rPr lang="it-IT" sz="1800" dirty="0" err="1"/>
              <a:t>flexible</a:t>
            </a:r>
            <a:r>
              <a:rPr lang="it-IT" sz="1800" dirty="0"/>
              <a:t> </a:t>
            </a:r>
            <a:r>
              <a:rPr lang="it-IT" sz="1800" dirty="0" err="1"/>
              <a:t>cooperation</a:t>
            </a:r>
            <a:r>
              <a:rPr lang="it-IT" sz="1800" dirty="0"/>
              <a:t> </a:t>
            </a:r>
            <a:r>
              <a:rPr lang="it-IT" sz="1800" dirty="0" err="1"/>
              <a:t>system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can be </a:t>
            </a:r>
            <a:r>
              <a:rPr lang="it-IT" sz="1800" dirty="0" err="1"/>
              <a:t>adapted</a:t>
            </a:r>
            <a:r>
              <a:rPr lang="it-IT" sz="1800" dirty="0"/>
              <a:t> to </a:t>
            </a:r>
            <a:r>
              <a:rPr lang="it-IT" sz="1800" dirty="0" err="1"/>
              <a:t>each</a:t>
            </a:r>
            <a:r>
              <a:rPr lang="it-IT" sz="1800" dirty="0"/>
              <a:t> single </a:t>
            </a:r>
            <a:r>
              <a:rPr lang="it-IT" sz="1800" dirty="0" err="1"/>
              <a:t>healthcare</a:t>
            </a:r>
            <a:r>
              <a:rPr lang="it-IT" sz="1800" dirty="0"/>
              <a:t> </a:t>
            </a:r>
            <a:r>
              <a:rPr lang="it-IT" sz="1800" dirty="0" err="1"/>
              <a:t>setting</a:t>
            </a:r>
            <a:endParaRPr lang="it-IT" sz="1800" dirty="0"/>
          </a:p>
          <a:p>
            <a:pPr lvl="1"/>
            <a:r>
              <a:rPr lang="it-IT" sz="1800" dirty="0"/>
              <a:t>…introduce a </a:t>
            </a:r>
            <a:r>
              <a:rPr lang="it-IT" sz="1800" dirty="0" err="1"/>
              <a:t>method</a:t>
            </a:r>
            <a:r>
              <a:rPr lang="it-IT" sz="1800" dirty="0"/>
              <a:t> for </a:t>
            </a:r>
            <a:r>
              <a:rPr lang="it-IT" sz="1800" dirty="0" err="1"/>
              <a:t>document</a:t>
            </a:r>
            <a:r>
              <a:rPr lang="it-IT" sz="1800" dirty="0"/>
              <a:t> </a:t>
            </a:r>
            <a:r>
              <a:rPr lang="it-IT" sz="1800" dirty="0" err="1"/>
              <a:t>sharing</a:t>
            </a:r>
            <a:r>
              <a:rPr lang="it-IT" sz="1800" dirty="0"/>
              <a:t> and for the management of </a:t>
            </a:r>
            <a:r>
              <a:rPr lang="it-IT" sz="1800" dirty="0" err="1"/>
              <a:t>clinical</a:t>
            </a:r>
            <a:r>
              <a:rPr lang="it-IT" sz="1800" dirty="0"/>
              <a:t>, </a:t>
            </a:r>
            <a:r>
              <a:rPr lang="it-IT" sz="1800" dirty="0" err="1"/>
              <a:t>healthcare</a:t>
            </a:r>
            <a:r>
              <a:rPr lang="it-IT" sz="1800" dirty="0"/>
              <a:t> and </a:t>
            </a:r>
            <a:r>
              <a:rPr lang="it-IT" sz="1800" dirty="0" err="1"/>
              <a:t>administrative</a:t>
            </a:r>
            <a:r>
              <a:rPr lang="it-IT" sz="1800" dirty="0"/>
              <a:t> </a:t>
            </a:r>
            <a:r>
              <a:rPr lang="it-IT" sz="1800" dirty="0" err="1"/>
              <a:t>processes</a:t>
            </a:r>
            <a:endParaRPr lang="it-IT" sz="1800" dirty="0"/>
          </a:p>
          <a:p>
            <a:pPr lvl="1"/>
            <a:r>
              <a:rPr lang="it-IT" sz="1800" dirty="0" err="1" smtClean="0"/>
              <a:t>…drive</a:t>
            </a:r>
            <a:r>
              <a:rPr lang="it-IT" sz="1800" dirty="0" smtClean="0"/>
              <a:t> </a:t>
            </a:r>
            <a:r>
              <a:rPr lang="it-IT" sz="1800" dirty="0" err="1"/>
              <a:t>gains</a:t>
            </a:r>
            <a:r>
              <a:rPr lang="it-IT" sz="1800" dirty="0"/>
              <a:t> in </a:t>
            </a:r>
            <a:r>
              <a:rPr lang="it-IT" sz="1800" dirty="0" err="1"/>
              <a:t>efficiency</a:t>
            </a:r>
            <a:r>
              <a:rPr lang="it-IT" sz="1800" dirty="0"/>
              <a:t> </a:t>
            </a:r>
            <a:r>
              <a:rPr lang="it-IT" sz="1800" dirty="0" err="1"/>
              <a:t>towards</a:t>
            </a:r>
            <a:r>
              <a:rPr lang="it-IT" sz="1800" dirty="0"/>
              <a:t> </a:t>
            </a:r>
            <a:r>
              <a:rPr lang="it-IT" sz="1800" dirty="0" err="1"/>
              <a:t>financial</a:t>
            </a:r>
            <a:r>
              <a:rPr lang="it-IT" sz="1800" dirty="0"/>
              <a:t> </a:t>
            </a:r>
            <a:r>
              <a:rPr lang="it-IT" sz="1800" dirty="0" err="1"/>
              <a:t>cost</a:t>
            </a:r>
            <a:r>
              <a:rPr lang="it-IT" sz="1800" dirty="0"/>
              <a:t> </a:t>
            </a:r>
            <a:r>
              <a:rPr lang="it-IT" sz="1800" dirty="0" err="1" smtClean="0"/>
              <a:t>effectiveness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52190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Interoperability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9252"/>
            <a:ext cx="8229600" cy="4876912"/>
          </a:xfrm>
        </p:spPr>
        <p:txBody>
          <a:bodyPr/>
          <a:lstStyle/>
          <a:p>
            <a:r>
              <a:rPr lang="it-IT" dirty="0" smtClean="0"/>
              <a:t>1 – Common </a:t>
            </a:r>
            <a:r>
              <a:rPr lang="it-IT" dirty="0" err="1" smtClean="0"/>
              <a:t>Identification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	i.e. </a:t>
            </a:r>
            <a:r>
              <a:rPr lang="it-IT" dirty="0" err="1" smtClean="0"/>
              <a:t>Unique</a:t>
            </a:r>
            <a:r>
              <a:rPr lang="it-IT" dirty="0" smtClean="0"/>
              <a:t> ID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person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2 – Common </a:t>
            </a:r>
            <a:r>
              <a:rPr lang="it-IT" dirty="0" err="1" smtClean="0"/>
              <a:t>Dictionaries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	i.e. A Code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Diagnose</a:t>
            </a:r>
            <a:r>
              <a:rPr lang="it-IT" dirty="0" smtClean="0"/>
              <a:t> / Procedure / Service / </a:t>
            </a:r>
            <a:r>
              <a:rPr lang="it-IT" dirty="0" err="1"/>
              <a:t>F</a:t>
            </a:r>
            <a:r>
              <a:rPr lang="it-IT" dirty="0" err="1" smtClean="0"/>
              <a:t>acility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3 – Common </a:t>
            </a:r>
            <a:r>
              <a:rPr lang="it-IT" dirty="0" err="1" smtClean="0"/>
              <a:t>Language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dirty="0" smtClean="0"/>
              <a:t>		e.g. HL7 =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 </a:t>
            </a:r>
            <a:r>
              <a:rPr lang="it-IT" dirty="0" err="1" smtClean="0"/>
              <a:t>messages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4 – Common </a:t>
            </a:r>
            <a:r>
              <a:rPr lang="it-IT" dirty="0" err="1" smtClean="0"/>
              <a:t>Rules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	e.g. IHE </a:t>
            </a:r>
            <a:r>
              <a:rPr lang="it-IT" dirty="0" err="1" smtClean="0"/>
              <a:t>profiles</a:t>
            </a:r>
            <a:endParaRPr lang="it-IT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Role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Stakeholder: the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1520"/>
            <a:ext cx="8229600" cy="5692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000" dirty="0" err="1" smtClean="0"/>
              <a:t>Government</a:t>
            </a:r>
            <a:r>
              <a:rPr lang="it-IT" sz="2000" dirty="0" smtClean="0"/>
              <a:t> National </a:t>
            </a:r>
            <a:r>
              <a:rPr lang="it-IT" sz="2000" dirty="0" err="1" smtClean="0"/>
              <a:t>Level</a:t>
            </a: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>	</a:t>
            </a:r>
            <a:r>
              <a:rPr lang="it-IT" sz="2000" dirty="0" err="1" smtClean="0"/>
              <a:t>Objectives</a:t>
            </a:r>
            <a:r>
              <a:rPr lang="it-IT" sz="2000" dirty="0" smtClean="0"/>
              <a:t>; </a:t>
            </a:r>
            <a:r>
              <a:rPr lang="it-IT" sz="2000" dirty="0" err="1" smtClean="0"/>
              <a:t>Strategic</a:t>
            </a:r>
            <a:r>
              <a:rPr lang="it-IT" sz="2000" dirty="0" smtClean="0"/>
              <a:t> Information </a:t>
            </a:r>
            <a:r>
              <a:rPr lang="it-IT" sz="2000" dirty="0" err="1" smtClean="0"/>
              <a:t>needs</a:t>
            </a: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it-IT" sz="2000" dirty="0" smtClean="0"/>
              <a:t>National </a:t>
            </a:r>
            <a:r>
              <a:rPr lang="it-IT" sz="2000" dirty="0" err="1" smtClean="0"/>
              <a:t>Institutions</a:t>
            </a:r>
            <a:r>
              <a:rPr lang="it-IT" sz="2000" dirty="0" smtClean="0"/>
              <a:t> (ISS, CNR)</a:t>
            </a:r>
            <a:br>
              <a:rPr lang="it-IT" sz="2000" dirty="0" smtClean="0"/>
            </a:br>
            <a:r>
              <a:rPr lang="it-IT" sz="2000" dirty="0" smtClean="0"/>
              <a:t>	</a:t>
            </a:r>
            <a:r>
              <a:rPr lang="it-IT" sz="2000" dirty="0" err="1" smtClean="0"/>
              <a:t>Guidelines</a:t>
            </a:r>
            <a:r>
              <a:rPr lang="it-IT" sz="2000" dirty="0" smtClean="0"/>
              <a:t>; Information Data Flow </a:t>
            </a:r>
            <a:r>
              <a:rPr lang="it-IT" sz="2000" dirty="0" err="1" smtClean="0"/>
              <a:t>rules</a:t>
            </a:r>
            <a:r>
              <a:rPr lang="it-IT" sz="2000" dirty="0" smtClean="0"/>
              <a:t> and </a:t>
            </a:r>
            <a:r>
              <a:rPr lang="it-IT" sz="2000" dirty="0" err="1" smtClean="0"/>
              <a:t>standards</a:t>
            </a: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it-IT" sz="2000" dirty="0" err="1" smtClean="0"/>
              <a:t>Government</a:t>
            </a:r>
            <a:r>
              <a:rPr lang="it-IT" sz="2000" dirty="0" smtClean="0"/>
              <a:t> @ </a:t>
            </a:r>
            <a:r>
              <a:rPr lang="it-IT" sz="2000" dirty="0" err="1" smtClean="0"/>
              <a:t>Provincial</a:t>
            </a:r>
            <a:r>
              <a:rPr lang="it-IT" sz="2000" dirty="0" smtClean="0"/>
              <a:t> Level </a:t>
            </a:r>
            <a:br>
              <a:rPr lang="it-IT" sz="2000" dirty="0" smtClean="0"/>
            </a:br>
            <a:r>
              <a:rPr lang="it-IT" sz="2000" dirty="0" smtClean="0"/>
              <a:t>	</a:t>
            </a:r>
            <a:r>
              <a:rPr lang="it-IT" sz="2000" dirty="0" err="1" smtClean="0"/>
              <a:t>Resources</a:t>
            </a:r>
            <a:r>
              <a:rPr lang="it-IT" sz="2000" dirty="0" smtClean="0"/>
              <a:t> (€, ITC, Human), Information Data Flow </a:t>
            </a:r>
            <a:r>
              <a:rPr lang="it-IT" sz="2000" dirty="0" err="1" smtClean="0"/>
              <a:t>rules</a:t>
            </a: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it-IT" sz="2000" dirty="0" err="1" smtClean="0"/>
              <a:t>Academic</a:t>
            </a:r>
            <a:r>
              <a:rPr lang="it-IT" sz="2000" dirty="0" smtClean="0"/>
              <a:t> </a:t>
            </a:r>
            <a:r>
              <a:rPr lang="it-IT" sz="2000" dirty="0" err="1" smtClean="0"/>
              <a:t>institutions</a:t>
            </a:r>
            <a:r>
              <a:rPr lang="it-IT" sz="2000" dirty="0" smtClean="0"/>
              <a:t> – </a:t>
            </a:r>
            <a:r>
              <a:rPr lang="it-IT" sz="2000" dirty="0" err="1" smtClean="0"/>
              <a:t>Universities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	</a:t>
            </a:r>
            <a:r>
              <a:rPr lang="it-IT" sz="2000" dirty="0" err="1" smtClean="0"/>
              <a:t>Guidelines</a:t>
            </a:r>
            <a:r>
              <a:rPr lang="it-IT" sz="2000" dirty="0" smtClean="0"/>
              <a:t>, IHE </a:t>
            </a:r>
            <a:r>
              <a:rPr lang="it-IT" sz="2000" dirty="0" err="1" smtClean="0"/>
              <a:t>certification</a:t>
            </a:r>
            <a:r>
              <a:rPr lang="it-IT" sz="2000" dirty="0" smtClean="0"/>
              <a:t>, </a:t>
            </a:r>
            <a:r>
              <a:rPr lang="it-IT" sz="2000" dirty="0" err="1" smtClean="0"/>
              <a:t>Dictionaries</a:t>
            </a:r>
            <a:r>
              <a:rPr lang="it-IT" sz="2000" dirty="0" smtClean="0"/>
              <a:t> </a:t>
            </a:r>
            <a:r>
              <a:rPr lang="it-IT" sz="2000" dirty="0" err="1" smtClean="0"/>
              <a:t>specifications</a:t>
            </a: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it-IT" sz="2000" dirty="0" smtClean="0"/>
              <a:t>Public </a:t>
            </a:r>
            <a:r>
              <a:rPr lang="it-IT" sz="2000" dirty="0" err="1" smtClean="0"/>
              <a:t>Users</a:t>
            </a:r>
            <a:r>
              <a:rPr lang="it-IT" sz="2000" dirty="0" smtClean="0"/>
              <a:t> (Hospital, LHA)  &amp;</a:t>
            </a:r>
          </a:p>
          <a:p>
            <a:pPr>
              <a:lnSpc>
                <a:spcPct val="100000"/>
              </a:lnSpc>
            </a:pPr>
            <a:r>
              <a:rPr lang="it-IT" sz="2000" dirty="0" smtClean="0"/>
              <a:t>Private </a:t>
            </a:r>
            <a:r>
              <a:rPr lang="it-IT" sz="2000" dirty="0" err="1" smtClean="0"/>
              <a:t>Users</a:t>
            </a:r>
            <a:r>
              <a:rPr lang="it-IT" sz="2000" dirty="0" smtClean="0"/>
              <a:t> (</a:t>
            </a:r>
            <a:r>
              <a:rPr lang="it-IT" sz="2000" dirty="0" err="1" smtClean="0"/>
              <a:t>GPs</a:t>
            </a:r>
            <a:r>
              <a:rPr lang="it-IT" sz="2000" dirty="0" smtClean="0"/>
              <a:t>, </a:t>
            </a:r>
            <a:r>
              <a:rPr lang="it-IT" sz="2000" dirty="0" err="1" smtClean="0"/>
              <a:t>Specialty</a:t>
            </a:r>
            <a:r>
              <a:rPr lang="it-IT" sz="2000" dirty="0" smtClean="0"/>
              <a:t> </a:t>
            </a:r>
            <a:r>
              <a:rPr lang="it-IT" sz="2000" dirty="0" err="1" smtClean="0"/>
              <a:t>Doctors</a:t>
            </a:r>
            <a:r>
              <a:rPr lang="it-IT" sz="2000" dirty="0" smtClean="0"/>
              <a:t>, Hospitals)</a:t>
            </a:r>
            <a:br>
              <a:rPr lang="it-IT" sz="2000" dirty="0" smtClean="0"/>
            </a:br>
            <a:r>
              <a:rPr lang="it-IT" sz="2000" dirty="0" smtClean="0"/>
              <a:t>	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needs</a:t>
            </a:r>
            <a:r>
              <a:rPr lang="it-IT" sz="2000" dirty="0" smtClean="0"/>
              <a:t>, </a:t>
            </a:r>
            <a:r>
              <a:rPr lang="it-IT" sz="2000" dirty="0" err="1" smtClean="0"/>
              <a:t>Economic</a:t>
            </a:r>
            <a:r>
              <a:rPr lang="it-IT" sz="2000" dirty="0" smtClean="0"/>
              <a:t> &amp; human </a:t>
            </a:r>
            <a:r>
              <a:rPr lang="it-IT" sz="2000" dirty="0" err="1" smtClean="0"/>
              <a:t>resources</a:t>
            </a: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it-IT" sz="2000" dirty="0" smtClean="0"/>
              <a:t>Healthcare Device Providers</a:t>
            </a:r>
            <a:br>
              <a:rPr lang="it-IT" sz="2000" dirty="0" smtClean="0"/>
            </a:br>
            <a:r>
              <a:rPr lang="it-IT" sz="2000" dirty="0" smtClean="0"/>
              <a:t>	Device </a:t>
            </a:r>
            <a:r>
              <a:rPr lang="it-IT" sz="2000" dirty="0" err="1" smtClean="0"/>
              <a:t>compatible</a:t>
            </a:r>
            <a:r>
              <a:rPr lang="it-IT" sz="2000" dirty="0" smtClean="0"/>
              <a:t> with </a:t>
            </a:r>
            <a:r>
              <a:rPr lang="it-IT" sz="2000" dirty="0" err="1" smtClean="0"/>
              <a:t>standards</a:t>
            </a:r>
            <a:r>
              <a:rPr lang="it-IT" sz="20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it-IT" sz="2000" dirty="0" smtClean="0"/>
              <a:t>Software Providers</a:t>
            </a:r>
            <a:br>
              <a:rPr lang="it-IT" sz="2000" dirty="0" smtClean="0"/>
            </a:br>
            <a:r>
              <a:rPr lang="it-IT" sz="2000" dirty="0" smtClean="0"/>
              <a:t>	Standard and Data flow – </a:t>
            </a:r>
            <a:r>
              <a:rPr lang="it-IT" sz="2000" dirty="0" err="1" smtClean="0"/>
              <a:t>compatible</a:t>
            </a:r>
            <a:r>
              <a:rPr lang="it-IT" sz="2000" dirty="0" smtClean="0"/>
              <a:t> Software </a:t>
            </a:r>
            <a:r>
              <a:rPr lang="it-IT" sz="2000" dirty="0" err="1" smtClean="0"/>
              <a:t>products</a:t>
            </a:r>
            <a:endParaRPr lang="it-IT" sz="2000" dirty="0" smtClean="0"/>
          </a:p>
          <a:p>
            <a:endParaRPr lang="it-IT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416" y="1130644"/>
            <a:ext cx="8427308" cy="5196015"/>
          </a:xfrm>
        </p:spPr>
        <p:txBody>
          <a:bodyPr>
            <a:normAutofit fontScale="92500"/>
          </a:bodyPr>
          <a:lstStyle/>
          <a:p>
            <a:r>
              <a:rPr lang="it-IT" sz="2200" b="0" dirty="0" smtClean="0"/>
              <a:t>In </a:t>
            </a:r>
            <a:r>
              <a:rPr lang="it-IT" sz="2200" b="0" dirty="0" err="1" smtClean="0"/>
              <a:t>December</a:t>
            </a:r>
            <a:r>
              <a:rPr lang="it-IT" sz="2200" b="0" dirty="0" smtClean="0"/>
              <a:t> 2012, WHO </a:t>
            </a:r>
            <a:r>
              <a:rPr lang="it-IT" sz="2200" b="0" dirty="0" err="1" smtClean="0"/>
              <a:t>held</a:t>
            </a:r>
            <a:r>
              <a:rPr lang="it-IT" sz="2200" b="0" dirty="0" smtClean="0"/>
              <a:t> in Geneva a </a:t>
            </a:r>
            <a:r>
              <a:rPr lang="it-IT" sz="2200" dirty="0" smtClean="0"/>
              <a:t>Forum</a:t>
            </a:r>
            <a:r>
              <a:rPr lang="it-IT" sz="2200" b="0" dirty="0" smtClean="0"/>
              <a:t> </a:t>
            </a:r>
            <a:r>
              <a:rPr lang="it-IT" sz="2200" b="0" dirty="0" err="1" smtClean="0"/>
              <a:t>Interoperability</a:t>
            </a:r>
            <a:r>
              <a:rPr lang="it-IT" sz="2200" b="0" dirty="0" smtClean="0"/>
              <a:t> and </a:t>
            </a:r>
            <a:r>
              <a:rPr lang="it-IT" sz="2200" b="0" dirty="0" err="1" smtClean="0"/>
              <a:t>Standards</a:t>
            </a:r>
            <a:r>
              <a:rPr lang="it-IT" sz="2200" b="0" dirty="0" smtClean="0"/>
              <a:t> open to </a:t>
            </a:r>
            <a:r>
              <a:rPr lang="it-IT" sz="2200" b="0" dirty="0" err="1" smtClean="0"/>
              <a:t>all</a:t>
            </a:r>
            <a:r>
              <a:rPr lang="it-IT" sz="2200" b="0" dirty="0" smtClean="0"/>
              <a:t> </a:t>
            </a:r>
            <a:r>
              <a:rPr lang="it-IT" sz="2200" b="0" dirty="0" err="1" smtClean="0"/>
              <a:t>members</a:t>
            </a:r>
            <a:r>
              <a:rPr lang="it-IT" sz="2200" b="0" dirty="0" smtClean="0"/>
              <a:t> of WHO</a:t>
            </a:r>
          </a:p>
          <a:p>
            <a:r>
              <a:rPr lang="it-IT" sz="2200" dirty="0" err="1" smtClean="0"/>
              <a:t>Consensus</a:t>
            </a:r>
            <a:r>
              <a:rPr lang="it-IT" sz="2200" dirty="0" smtClean="0"/>
              <a:t> on the </a:t>
            </a:r>
            <a:r>
              <a:rPr lang="it-IT" sz="2200" dirty="0" err="1" smtClean="0"/>
              <a:t>floor</a:t>
            </a:r>
            <a:r>
              <a:rPr lang="it-IT" sz="2200" dirty="0" smtClean="0"/>
              <a:t> from </a:t>
            </a:r>
            <a:r>
              <a:rPr lang="it-IT" sz="2200" dirty="0" err="1" smtClean="0"/>
              <a:t>participating</a:t>
            </a:r>
            <a:r>
              <a:rPr lang="it-IT" sz="2200" dirty="0" smtClean="0"/>
              <a:t> </a:t>
            </a:r>
            <a:r>
              <a:rPr lang="it-IT" sz="2200" dirty="0" err="1" smtClean="0"/>
              <a:t>members</a:t>
            </a:r>
            <a:r>
              <a:rPr lang="it-IT" sz="2200" dirty="0" smtClean="0"/>
              <a:t> (</a:t>
            </a:r>
            <a:r>
              <a:rPr lang="it-IT" sz="2200" dirty="0" err="1" smtClean="0"/>
              <a:t>countries</a:t>
            </a:r>
            <a:r>
              <a:rPr lang="it-IT" sz="2200" dirty="0" smtClean="0"/>
              <a:t>) </a:t>
            </a:r>
            <a:r>
              <a:rPr lang="it-IT" sz="2200" dirty="0" err="1" smtClean="0"/>
              <a:t>established</a:t>
            </a:r>
            <a:r>
              <a:rPr lang="it-IT" sz="2200" dirty="0" smtClean="0"/>
              <a:t> </a:t>
            </a:r>
            <a:r>
              <a:rPr lang="it-IT" sz="2200" dirty="0" err="1" smtClean="0"/>
              <a:t>interoperability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the </a:t>
            </a:r>
            <a:r>
              <a:rPr lang="it-IT" sz="2200" dirty="0" err="1" smtClean="0"/>
              <a:t>essential</a:t>
            </a:r>
            <a:r>
              <a:rPr lang="it-IT" sz="2200" dirty="0" smtClean="0"/>
              <a:t> </a:t>
            </a:r>
            <a:r>
              <a:rPr lang="it-IT" sz="2200" dirty="0" err="1" smtClean="0"/>
              <a:t>brick</a:t>
            </a:r>
            <a:r>
              <a:rPr lang="it-IT" sz="2200" dirty="0" smtClean="0"/>
              <a:t> to </a:t>
            </a:r>
            <a:r>
              <a:rPr lang="it-IT" sz="2200" dirty="0" err="1" smtClean="0"/>
              <a:t>eHealth</a:t>
            </a:r>
            <a:endParaRPr lang="it-IT" sz="2200" dirty="0" smtClean="0"/>
          </a:p>
          <a:p>
            <a:r>
              <a:rPr lang="it-IT" sz="2200" b="0" dirty="0" err="1" smtClean="0"/>
              <a:t>It</a:t>
            </a:r>
            <a:r>
              <a:rPr lang="it-IT" sz="2200" b="0" dirty="0" smtClean="0"/>
              <a:t> </a:t>
            </a:r>
            <a:r>
              <a:rPr lang="it-IT" sz="2200" b="0" dirty="0" err="1" smtClean="0"/>
              <a:t>also</a:t>
            </a:r>
            <a:r>
              <a:rPr lang="it-IT" sz="2200" b="0" dirty="0" smtClean="0"/>
              <a:t> </a:t>
            </a:r>
            <a:r>
              <a:rPr lang="it-IT" sz="2200" b="0" dirty="0" err="1" smtClean="0"/>
              <a:t>emerged</a:t>
            </a:r>
            <a:r>
              <a:rPr lang="it-IT" sz="2200" b="0" dirty="0" smtClean="0"/>
              <a:t>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interoperability</a:t>
            </a:r>
            <a:r>
              <a:rPr lang="it-IT" sz="2200" dirty="0" smtClean="0"/>
              <a:t> </a:t>
            </a:r>
            <a:r>
              <a:rPr lang="it-IT" sz="2200" dirty="0" err="1" smtClean="0"/>
              <a:t>without</a:t>
            </a:r>
            <a:r>
              <a:rPr lang="it-IT" sz="2200" dirty="0" smtClean="0"/>
              <a:t> </a:t>
            </a:r>
            <a:r>
              <a:rPr lang="it-IT" sz="2200" dirty="0" err="1" smtClean="0"/>
              <a:t>adoption</a:t>
            </a:r>
            <a:r>
              <a:rPr lang="it-IT" sz="2200" dirty="0" smtClean="0"/>
              <a:t> of </a:t>
            </a:r>
            <a:r>
              <a:rPr lang="it-IT" sz="2200" dirty="0" err="1" smtClean="0"/>
              <a:t>international</a:t>
            </a:r>
            <a:r>
              <a:rPr lang="it-IT" sz="2200" dirty="0" smtClean="0"/>
              <a:t> </a:t>
            </a:r>
            <a:r>
              <a:rPr lang="it-IT" sz="2200" dirty="0" err="1" smtClean="0"/>
              <a:t>standards</a:t>
            </a:r>
            <a:r>
              <a:rPr lang="it-IT" sz="2200" dirty="0" smtClean="0"/>
              <a:t> (</a:t>
            </a:r>
            <a:r>
              <a:rPr lang="it-IT" sz="2200" dirty="0" err="1" smtClean="0"/>
              <a:t>such</a:t>
            </a:r>
            <a:r>
              <a:rPr lang="it-IT" sz="2200" dirty="0" smtClean="0"/>
              <a:t> HL7 and IHE) and </a:t>
            </a:r>
            <a:r>
              <a:rPr lang="it-IT" sz="2200" dirty="0" err="1" smtClean="0"/>
              <a:t>methodology</a:t>
            </a:r>
            <a:r>
              <a:rPr lang="it-IT" sz="2200" dirty="0" smtClean="0"/>
              <a:t> </a:t>
            </a:r>
            <a:r>
              <a:rPr lang="it-IT" sz="2200" dirty="0" err="1" smtClean="0"/>
              <a:t>cannot</a:t>
            </a:r>
            <a:r>
              <a:rPr lang="it-IT" sz="2200" dirty="0" smtClean="0"/>
              <a:t> </a:t>
            </a:r>
            <a:r>
              <a:rPr lang="it-IT" sz="2200" dirty="0" err="1" smtClean="0"/>
              <a:t>succeed</a:t>
            </a:r>
            <a:r>
              <a:rPr lang="it-IT" sz="2200" dirty="0"/>
              <a:t> </a:t>
            </a:r>
            <a:r>
              <a:rPr lang="it-IT" sz="2200" dirty="0" smtClean="0"/>
              <a:t>and </a:t>
            </a:r>
            <a:r>
              <a:rPr lang="it-IT" sz="2200" dirty="0" err="1" smtClean="0"/>
              <a:t>should</a:t>
            </a:r>
            <a:r>
              <a:rPr lang="it-IT" sz="2200" dirty="0" smtClean="0"/>
              <a:t> </a:t>
            </a:r>
            <a:r>
              <a:rPr lang="it-IT" sz="2200" dirty="0" err="1" smtClean="0"/>
              <a:t>be</a:t>
            </a:r>
            <a:r>
              <a:rPr lang="it-IT" sz="2200" dirty="0" smtClean="0"/>
              <a:t> </a:t>
            </a:r>
            <a:r>
              <a:rPr lang="it-IT" sz="2200" dirty="0" err="1" smtClean="0"/>
              <a:t>discouraged</a:t>
            </a:r>
            <a:endParaRPr lang="it-IT" sz="2200" dirty="0" smtClean="0"/>
          </a:p>
          <a:p>
            <a:pPr lvl="1"/>
            <a:r>
              <a:rPr lang="it-IT" b="0" dirty="0" smtClean="0"/>
              <a:t>WHO </a:t>
            </a:r>
            <a:r>
              <a:rPr lang="it-IT" b="0" dirty="0" err="1" smtClean="0"/>
              <a:t>will</a:t>
            </a:r>
            <a:r>
              <a:rPr lang="it-IT" b="0" dirty="0" smtClean="0"/>
              <a:t> </a:t>
            </a:r>
            <a:r>
              <a:rPr lang="it-IT" b="0" dirty="0" err="1" smtClean="0"/>
              <a:t>issue</a:t>
            </a:r>
            <a:r>
              <a:rPr lang="it-IT" b="0" dirty="0" smtClean="0"/>
              <a:t> a </a:t>
            </a:r>
            <a:r>
              <a:rPr lang="it-IT" b="0" dirty="0" err="1" smtClean="0"/>
              <a:t>recommendation</a:t>
            </a:r>
            <a:r>
              <a:rPr lang="it-IT" b="0" dirty="0" smtClean="0"/>
              <a:t> </a:t>
            </a:r>
            <a:r>
              <a:rPr lang="it-IT" dirty="0" smtClean="0"/>
              <a:t>to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members</a:t>
            </a:r>
            <a:r>
              <a:rPr lang="it-IT" dirty="0" smtClean="0"/>
              <a:t> </a:t>
            </a:r>
            <a:r>
              <a:rPr lang="it-IT" b="0" dirty="0" smtClean="0"/>
              <a:t>on </a:t>
            </a:r>
            <a:r>
              <a:rPr lang="it-IT" b="0" dirty="0" err="1" smtClean="0"/>
              <a:t>interoperability</a:t>
            </a:r>
            <a:r>
              <a:rPr lang="it-IT" b="0" dirty="0" smtClean="0"/>
              <a:t> to </a:t>
            </a:r>
            <a:r>
              <a:rPr lang="it-IT" b="0" dirty="0" err="1" smtClean="0"/>
              <a:t>address</a:t>
            </a:r>
            <a:r>
              <a:rPr lang="it-IT" b="0" dirty="0" smtClean="0"/>
              <a:t> </a:t>
            </a:r>
            <a:r>
              <a:rPr lang="it-IT" b="0" dirty="0" err="1" smtClean="0"/>
              <a:t>this</a:t>
            </a:r>
            <a:endParaRPr lang="it-IT" b="0" dirty="0" smtClean="0"/>
          </a:p>
          <a:p>
            <a:pPr lvl="1">
              <a:buNone/>
            </a:pPr>
            <a:endParaRPr lang="it-IT" b="0" dirty="0" smtClean="0"/>
          </a:p>
          <a:p>
            <a:pPr marL="0" lvl="1" indent="0">
              <a:buNone/>
            </a:pPr>
            <a:r>
              <a:rPr lang="it-IT" sz="2600" dirty="0" err="1" smtClean="0"/>
              <a:t>Standards</a:t>
            </a:r>
            <a:r>
              <a:rPr lang="it-IT" sz="2600" dirty="0" smtClean="0"/>
              <a:t> </a:t>
            </a:r>
            <a:r>
              <a:rPr lang="it-IT" sz="2600" dirty="0" err="1" smtClean="0"/>
              <a:t>for</a:t>
            </a:r>
            <a:r>
              <a:rPr lang="it-IT" sz="2600" dirty="0" smtClean="0"/>
              <a:t> </a:t>
            </a:r>
            <a:r>
              <a:rPr lang="it-IT" sz="2600" dirty="0" err="1" smtClean="0"/>
              <a:t>interoperability</a:t>
            </a:r>
            <a:r>
              <a:rPr lang="it-IT" sz="2600" dirty="0" smtClean="0"/>
              <a:t> are </a:t>
            </a:r>
            <a:r>
              <a:rPr lang="it-IT" sz="2600" dirty="0" err="1" smtClean="0"/>
              <a:t>now</a:t>
            </a:r>
            <a:r>
              <a:rPr lang="it-IT" sz="2600" dirty="0" smtClean="0"/>
              <a:t> in a mature stage. No more </a:t>
            </a:r>
            <a:r>
              <a:rPr lang="it-IT" sz="2600" dirty="0" err="1" smtClean="0"/>
              <a:t>excuses</a:t>
            </a:r>
            <a:r>
              <a:rPr lang="it-IT" sz="2600" dirty="0" smtClean="0"/>
              <a:t> or </a:t>
            </a:r>
            <a:r>
              <a:rPr lang="it-IT" sz="2600" dirty="0" err="1" smtClean="0"/>
              <a:t>reluctancy</a:t>
            </a:r>
            <a:r>
              <a:rPr lang="it-IT" sz="2600" dirty="0" smtClean="0"/>
              <a:t>. </a:t>
            </a:r>
            <a:br>
              <a:rPr lang="it-IT" sz="2600" dirty="0" smtClean="0"/>
            </a:br>
            <a:r>
              <a:rPr lang="it-IT" sz="2600" dirty="0" err="1" smtClean="0"/>
              <a:t>Interoperability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</a:t>
            </a:r>
            <a:r>
              <a:rPr lang="it-IT" sz="2600" dirty="0" err="1" smtClean="0"/>
              <a:t>practical</a:t>
            </a:r>
            <a:r>
              <a:rPr lang="it-IT" sz="2600" dirty="0" smtClean="0"/>
              <a:t>. </a:t>
            </a:r>
          </a:p>
          <a:p>
            <a:pPr lvl="1">
              <a:buNone/>
            </a:pPr>
            <a:endParaRPr lang="it-IT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85323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811838" y="4283075"/>
            <a:ext cx="3105150" cy="9540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Life flows through 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our software</a:t>
            </a:r>
          </a:p>
        </p:txBody>
      </p:sp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3315" name="Segnaposto contenuto 3" descr="Immagine Foglia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  <p:sp>
        <p:nvSpPr>
          <p:cNvPr id="5" name="CasellaDiTesto 4"/>
          <p:cNvSpPr txBox="1"/>
          <p:nvPr/>
        </p:nvSpPr>
        <p:spPr>
          <a:xfrm>
            <a:off x="240873" y="2090555"/>
            <a:ext cx="44794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Filippo Di Marco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err="1" smtClean="0"/>
              <a:t>Thank</a:t>
            </a:r>
            <a:r>
              <a:rPr lang="it-IT" sz="2400" dirty="0" smtClean="0"/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your</a:t>
            </a:r>
            <a:r>
              <a:rPr lang="it-IT" sz="2400" dirty="0" smtClean="0"/>
              <a:t> </a:t>
            </a:r>
            <a:r>
              <a:rPr lang="it-IT" sz="2400" dirty="0" err="1" smtClean="0"/>
              <a:t>attention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25762" y="4919360"/>
            <a:ext cx="36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Vivaldi" pitchFamily="66" charset="0"/>
              </a:rPr>
              <a:t>life </a:t>
            </a:r>
            <a:r>
              <a:rPr lang="it-IT" sz="3600" b="1" dirty="0" err="1" smtClean="0">
                <a:latin typeface="Vivaldi" pitchFamily="66" charset="0"/>
              </a:rPr>
              <a:t>flows</a:t>
            </a:r>
            <a:r>
              <a:rPr lang="it-IT" sz="3600" b="1" dirty="0" smtClean="0">
                <a:latin typeface="Vivaldi" pitchFamily="66" charset="0"/>
              </a:rPr>
              <a:t> in </a:t>
            </a:r>
            <a:r>
              <a:rPr lang="it-IT" sz="3600" b="1" dirty="0" err="1" smtClean="0">
                <a:latin typeface="Vivaldi" pitchFamily="66" charset="0"/>
              </a:rPr>
              <a:t>our</a:t>
            </a:r>
            <a:r>
              <a:rPr lang="it-IT" sz="3600" b="1" dirty="0" smtClean="0">
                <a:latin typeface="Vivaldi" pitchFamily="66" charset="0"/>
              </a:rPr>
              <a:t> software</a:t>
            </a:r>
            <a:endParaRPr lang="it-IT" sz="3600" b="1" dirty="0">
              <a:latin typeface="Vivaldi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4206" y="4720282"/>
            <a:ext cx="4275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4"/>
                </a:solidFill>
                <a:hlinkClick r:id="rId4"/>
              </a:rPr>
              <a:t>filippo.dimarco@dedalus.eu</a:t>
            </a:r>
            <a:endParaRPr lang="it-IT" sz="2000" dirty="0" smtClean="0">
              <a:solidFill>
                <a:schemeClr val="accent4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Interoperability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Allows exchange of health information within disparate administrative and clinical information systems</a:t>
            </a:r>
          </a:p>
          <a:p>
            <a:pPr lvl="2"/>
            <a:r>
              <a:rPr lang="en-US" sz="2000" dirty="0" smtClean="0"/>
              <a:t>a data generated by one system can be accessed and used by another system, independently of technologies</a:t>
            </a:r>
          </a:p>
          <a:p>
            <a:pPr lvl="1"/>
            <a:r>
              <a:rPr lang="en-US" sz="2400" dirty="0" smtClean="0"/>
              <a:t>Covers healthcare, clinical information and workflow</a:t>
            </a:r>
          </a:p>
          <a:p>
            <a:pPr lvl="1"/>
            <a:r>
              <a:rPr lang="en-US" sz="2400" dirty="0" smtClean="0"/>
              <a:t>Allows management of policy and security</a:t>
            </a:r>
          </a:p>
          <a:p>
            <a:pPr lvl="2"/>
            <a:r>
              <a:rPr lang="en-US" sz="2000" dirty="0" smtClean="0"/>
              <a:t>data privacy, confidentiality, individual and organization identifiers…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1453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90" y="1087395"/>
            <a:ext cx="8492968" cy="46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Interoperability</a:t>
            </a:r>
            <a:r>
              <a:rPr lang="it-IT" dirty="0" smtClean="0"/>
              <a:t> in Europe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it-IT" b="0" dirty="0" err="1"/>
              <a:t>Interoperability</a:t>
            </a:r>
            <a:r>
              <a:rPr lang="it-IT" b="0" dirty="0"/>
              <a:t> </a:t>
            </a:r>
            <a:r>
              <a:rPr lang="it-IT" b="0" dirty="0" err="1"/>
              <a:t>standards</a:t>
            </a:r>
            <a:r>
              <a:rPr lang="it-IT" b="0" dirty="0"/>
              <a:t> </a:t>
            </a:r>
            <a:r>
              <a:rPr lang="it-IT" b="0" dirty="0" err="1"/>
              <a:t>adoption</a:t>
            </a:r>
            <a:r>
              <a:rPr lang="it-IT" b="0" dirty="0"/>
              <a:t> in Europe </a:t>
            </a:r>
            <a:r>
              <a:rPr lang="it-IT" b="0" dirty="0" err="1"/>
              <a:t>is</a:t>
            </a:r>
            <a:r>
              <a:rPr lang="it-IT" b="0" dirty="0"/>
              <a:t> </a:t>
            </a:r>
            <a:r>
              <a:rPr lang="it-IT" b="0" dirty="0" err="1"/>
              <a:t>making</a:t>
            </a:r>
            <a:r>
              <a:rPr lang="it-IT" b="0" dirty="0"/>
              <a:t> </a:t>
            </a:r>
            <a:r>
              <a:rPr lang="it-IT" b="0" dirty="0" err="1"/>
              <a:t>significant</a:t>
            </a:r>
            <a:r>
              <a:rPr lang="it-IT" b="0" dirty="0"/>
              <a:t> progress with the </a:t>
            </a:r>
            <a:r>
              <a:rPr lang="it-IT" b="0" dirty="0" err="1"/>
              <a:t>European-level</a:t>
            </a:r>
            <a:r>
              <a:rPr lang="it-IT" b="0" dirty="0"/>
              <a:t> </a:t>
            </a:r>
            <a:r>
              <a:rPr lang="it-IT" b="0" dirty="0" err="1"/>
              <a:t>initiatives</a:t>
            </a:r>
            <a:r>
              <a:rPr lang="it-IT" b="0" dirty="0"/>
              <a:t> </a:t>
            </a:r>
            <a:r>
              <a:rPr lang="it-IT" b="0" dirty="0" err="1"/>
              <a:t>that</a:t>
            </a:r>
            <a:r>
              <a:rPr lang="it-IT" b="0" dirty="0"/>
              <a:t> are </a:t>
            </a:r>
            <a:r>
              <a:rPr lang="it-IT" b="0" dirty="0" err="1"/>
              <a:t>targeted</a:t>
            </a:r>
            <a:r>
              <a:rPr lang="it-IT" b="0" dirty="0"/>
              <a:t> </a:t>
            </a:r>
            <a:r>
              <a:rPr lang="it-IT" b="0" dirty="0" err="1"/>
              <a:t>at</a:t>
            </a:r>
            <a:r>
              <a:rPr lang="it-IT" b="0" dirty="0"/>
              <a:t> </a:t>
            </a:r>
            <a:r>
              <a:rPr lang="it-IT" b="0" dirty="0" err="1"/>
              <a:t>driving</a:t>
            </a:r>
            <a:r>
              <a:rPr lang="it-IT" b="0" dirty="0"/>
              <a:t> more </a:t>
            </a:r>
            <a:r>
              <a:rPr lang="it-IT" b="0" dirty="0" err="1"/>
              <a:t>consistency</a:t>
            </a:r>
            <a:r>
              <a:rPr lang="it-IT" b="0" dirty="0"/>
              <a:t> </a:t>
            </a:r>
            <a:r>
              <a:rPr lang="it-IT" b="0" dirty="0" err="1"/>
              <a:t>across</a:t>
            </a:r>
            <a:r>
              <a:rPr lang="it-IT" b="0" dirty="0"/>
              <a:t> the </a:t>
            </a:r>
            <a:r>
              <a:rPr lang="it-IT" b="0" dirty="0" err="1"/>
              <a:t>European</a:t>
            </a:r>
            <a:r>
              <a:rPr lang="it-IT" b="0" dirty="0"/>
              <a:t> </a:t>
            </a:r>
            <a:r>
              <a:rPr lang="it-IT" b="0" dirty="0" err="1" smtClean="0"/>
              <a:t>countries</a:t>
            </a:r>
            <a:endParaRPr lang="it-IT" b="0" dirty="0" smtClean="0"/>
          </a:p>
          <a:p>
            <a:r>
              <a:rPr lang="it-IT" b="0" dirty="0" err="1"/>
              <a:t>Each</a:t>
            </a:r>
            <a:r>
              <a:rPr lang="it-IT" b="0" dirty="0"/>
              <a:t> </a:t>
            </a:r>
            <a:r>
              <a:rPr lang="it-IT" b="0" dirty="0" err="1"/>
              <a:t>European</a:t>
            </a:r>
            <a:r>
              <a:rPr lang="it-IT" b="0" dirty="0"/>
              <a:t> country </a:t>
            </a:r>
            <a:r>
              <a:rPr lang="it-IT" b="0" dirty="0" err="1"/>
              <a:t>is</a:t>
            </a:r>
            <a:r>
              <a:rPr lang="it-IT" b="0" dirty="0"/>
              <a:t> </a:t>
            </a:r>
            <a:r>
              <a:rPr lang="it-IT" b="0" dirty="0" err="1"/>
              <a:t>entirely</a:t>
            </a:r>
            <a:r>
              <a:rPr lang="it-IT" b="0" dirty="0"/>
              <a:t> </a:t>
            </a:r>
            <a:r>
              <a:rPr lang="it-IT" b="0" dirty="0" err="1"/>
              <a:t>responsible</a:t>
            </a:r>
            <a:r>
              <a:rPr lang="it-IT" b="0" dirty="0"/>
              <a:t> for </a:t>
            </a:r>
            <a:r>
              <a:rPr lang="it-IT" b="0" dirty="0" err="1" smtClean="0"/>
              <a:t>its</a:t>
            </a:r>
            <a:r>
              <a:rPr lang="it-IT" b="0" dirty="0" smtClean="0"/>
              <a:t> </a:t>
            </a:r>
            <a:r>
              <a:rPr lang="it-IT" b="0" dirty="0" err="1" smtClean="0"/>
              <a:t>healthcare</a:t>
            </a:r>
            <a:r>
              <a:rPr lang="it-IT" b="0" dirty="0" smtClean="0"/>
              <a:t> </a:t>
            </a:r>
            <a:r>
              <a:rPr lang="it-IT" b="0" dirty="0" err="1"/>
              <a:t>systems</a:t>
            </a:r>
            <a:r>
              <a:rPr lang="it-IT" b="0" dirty="0"/>
              <a:t>, </a:t>
            </a:r>
            <a:r>
              <a:rPr lang="it-IT" b="0" dirty="0" err="1"/>
              <a:t>its</a:t>
            </a:r>
            <a:r>
              <a:rPr lang="it-IT" b="0" dirty="0"/>
              <a:t> </a:t>
            </a:r>
            <a:r>
              <a:rPr lang="it-IT" b="0" dirty="0" err="1"/>
              <a:t>funding</a:t>
            </a:r>
            <a:r>
              <a:rPr lang="it-IT" b="0" dirty="0"/>
              <a:t> and </a:t>
            </a:r>
            <a:r>
              <a:rPr lang="it-IT" b="0" dirty="0" err="1" smtClean="0"/>
              <a:t>operation</a:t>
            </a:r>
            <a:endParaRPr lang="it-IT" b="0" dirty="0"/>
          </a:p>
          <a:p>
            <a:r>
              <a:rPr lang="it-IT" b="0" dirty="0" err="1" smtClean="0"/>
              <a:t>Health</a:t>
            </a:r>
            <a:r>
              <a:rPr lang="it-IT" b="0" dirty="0" smtClean="0"/>
              <a:t> </a:t>
            </a:r>
            <a:r>
              <a:rPr lang="it-IT" b="0" dirty="0"/>
              <a:t>care IT and </a:t>
            </a:r>
            <a:r>
              <a:rPr lang="it-IT" b="0" dirty="0" err="1"/>
              <a:t>interoperability</a:t>
            </a:r>
            <a:r>
              <a:rPr lang="it-IT" b="0" dirty="0"/>
              <a:t> </a:t>
            </a:r>
            <a:r>
              <a:rPr lang="it-IT" b="0" dirty="0" err="1"/>
              <a:t>within</a:t>
            </a:r>
            <a:r>
              <a:rPr lang="it-IT" b="0" dirty="0"/>
              <a:t> </a:t>
            </a:r>
            <a:r>
              <a:rPr lang="it-IT" b="0" dirty="0" err="1"/>
              <a:t>each</a:t>
            </a:r>
            <a:r>
              <a:rPr lang="it-IT" b="0" dirty="0"/>
              <a:t> country </a:t>
            </a:r>
            <a:r>
              <a:rPr lang="it-IT" b="0" dirty="0" err="1"/>
              <a:t>is</a:t>
            </a:r>
            <a:r>
              <a:rPr lang="it-IT" b="0" dirty="0"/>
              <a:t> </a:t>
            </a:r>
            <a:r>
              <a:rPr lang="it-IT" b="0" dirty="0" err="1" smtClean="0"/>
              <a:t>entirely</a:t>
            </a:r>
            <a:r>
              <a:rPr lang="it-IT" b="0" dirty="0" smtClean="0"/>
              <a:t> </a:t>
            </a:r>
            <a:r>
              <a:rPr lang="it-IT" b="0" dirty="0" err="1" smtClean="0"/>
              <a:t>responsibility</a:t>
            </a:r>
            <a:r>
              <a:rPr lang="it-IT" b="0" dirty="0" smtClean="0"/>
              <a:t> of the country</a:t>
            </a:r>
          </a:p>
          <a:p>
            <a:r>
              <a:rPr lang="it-IT" b="0" dirty="0" err="1" smtClean="0"/>
              <a:t>Stakeholders</a:t>
            </a:r>
            <a:r>
              <a:rPr lang="it-IT" b="0" dirty="0" smtClean="0"/>
              <a:t> </a:t>
            </a:r>
            <a:r>
              <a:rPr lang="it-IT" b="0" dirty="0" err="1" smtClean="0"/>
              <a:t>at</a:t>
            </a:r>
            <a:r>
              <a:rPr lang="it-IT" b="0" dirty="0" smtClean="0"/>
              <a:t> EU </a:t>
            </a:r>
            <a:r>
              <a:rPr lang="it-IT" b="0" dirty="0" err="1" smtClean="0"/>
              <a:t>level</a:t>
            </a:r>
            <a:r>
              <a:rPr lang="it-IT" b="0" dirty="0" smtClean="0"/>
              <a:t> are </a:t>
            </a:r>
            <a:r>
              <a:rPr lang="it-IT" b="0" dirty="0" err="1" smtClean="0"/>
              <a:t>pushing</a:t>
            </a:r>
            <a:r>
              <a:rPr lang="it-IT" b="0" dirty="0" smtClean="0"/>
              <a:t> the EC and </a:t>
            </a:r>
            <a:r>
              <a:rPr lang="it-IT" b="0" dirty="0" err="1" smtClean="0"/>
              <a:t>Member</a:t>
            </a:r>
            <a:r>
              <a:rPr lang="it-IT" b="0" dirty="0" smtClean="0"/>
              <a:t> </a:t>
            </a:r>
            <a:r>
              <a:rPr lang="it-IT" b="0" dirty="0" err="1" smtClean="0"/>
              <a:t>States</a:t>
            </a:r>
            <a:r>
              <a:rPr lang="it-IT" b="0" dirty="0" smtClean="0"/>
              <a:t> to </a:t>
            </a:r>
            <a:r>
              <a:rPr lang="it-IT" b="0" dirty="0" err="1" smtClean="0"/>
              <a:t>adopt</a:t>
            </a:r>
            <a:r>
              <a:rPr lang="it-IT" b="0" dirty="0" smtClean="0"/>
              <a:t> a </a:t>
            </a:r>
            <a:r>
              <a:rPr lang="it-IT" b="0" dirty="0" err="1" smtClean="0"/>
              <a:t>consistent</a:t>
            </a:r>
            <a:r>
              <a:rPr lang="it-IT" b="0" dirty="0" smtClean="0"/>
              <a:t> </a:t>
            </a:r>
            <a:r>
              <a:rPr lang="it-IT" b="0" dirty="0" err="1" smtClean="0"/>
              <a:t>approach</a:t>
            </a:r>
            <a:r>
              <a:rPr lang="it-IT" b="0" dirty="0" smtClean="0"/>
              <a:t> to </a:t>
            </a:r>
            <a:r>
              <a:rPr lang="it-IT" b="0" dirty="0" err="1" smtClean="0"/>
              <a:t>interoperability</a:t>
            </a:r>
            <a:endParaRPr lang="it-IT" b="0" dirty="0" smtClean="0"/>
          </a:p>
          <a:p>
            <a:r>
              <a:rPr lang="it-IT" b="0" dirty="0" smtClean="0"/>
              <a:t>The EC and the USA </a:t>
            </a:r>
            <a:r>
              <a:rPr lang="it-IT" b="0" dirty="0" err="1" smtClean="0"/>
              <a:t>have</a:t>
            </a:r>
            <a:r>
              <a:rPr lang="it-IT" b="0" dirty="0" smtClean="0"/>
              <a:t> </a:t>
            </a:r>
            <a:r>
              <a:rPr lang="it-IT" b="0" dirty="0" err="1" smtClean="0"/>
              <a:t>started</a:t>
            </a:r>
            <a:r>
              <a:rPr lang="it-IT" b="0" dirty="0" smtClean="0"/>
              <a:t> cooperative work on </a:t>
            </a:r>
            <a:r>
              <a:rPr lang="it-IT" b="0" dirty="0" err="1" smtClean="0"/>
              <a:t>interoperabilty</a:t>
            </a:r>
            <a:r>
              <a:rPr lang="it-IT" b="0" dirty="0" smtClean="0"/>
              <a:t> of </a:t>
            </a:r>
            <a:r>
              <a:rPr lang="it-IT" b="0" dirty="0" err="1" smtClean="0"/>
              <a:t>patient</a:t>
            </a:r>
            <a:r>
              <a:rPr lang="it-IT" b="0" dirty="0" smtClean="0"/>
              <a:t> </a:t>
            </a:r>
            <a:r>
              <a:rPr lang="it-IT" b="0" dirty="0" err="1" smtClean="0"/>
              <a:t>records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xmlns="" val="1616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Interoperability</a:t>
            </a:r>
            <a:r>
              <a:rPr lang="it-IT" dirty="0" smtClean="0"/>
              <a:t> in Europe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0324"/>
            <a:ext cx="8229600" cy="5075839"/>
          </a:xfrm>
        </p:spPr>
        <p:txBody>
          <a:bodyPr>
            <a:normAutofit fontScale="92500"/>
          </a:bodyPr>
          <a:lstStyle/>
          <a:p>
            <a:r>
              <a:rPr lang="it-IT" b="0" dirty="0"/>
              <a:t>In Europe, the work on </a:t>
            </a:r>
            <a:r>
              <a:rPr lang="it-IT" b="0" dirty="0" err="1"/>
              <a:t>eHealth</a:t>
            </a:r>
            <a:r>
              <a:rPr lang="it-IT" b="0" dirty="0"/>
              <a:t> </a:t>
            </a:r>
            <a:r>
              <a:rPr lang="it-IT" b="0" dirty="0" err="1"/>
              <a:t>falls</a:t>
            </a:r>
            <a:r>
              <a:rPr lang="it-IT" b="0" dirty="0"/>
              <a:t> </a:t>
            </a:r>
            <a:r>
              <a:rPr lang="it-IT" b="0" dirty="0" err="1"/>
              <a:t>within</a:t>
            </a:r>
            <a:r>
              <a:rPr lang="it-IT" b="0" dirty="0"/>
              <a:t> the </a:t>
            </a:r>
            <a:r>
              <a:rPr lang="it-IT" b="0" dirty="0" err="1" smtClean="0"/>
              <a:t>EC's</a:t>
            </a:r>
            <a:r>
              <a:rPr lang="it-IT" b="0" dirty="0" smtClean="0"/>
              <a:t> new </a:t>
            </a:r>
            <a:r>
              <a:rPr lang="it-IT" b="0" dirty="0"/>
              <a:t>"Digital Agenda" </a:t>
            </a:r>
            <a:r>
              <a:rPr lang="it-IT" b="0" dirty="0" err="1"/>
              <a:t>which</a:t>
            </a:r>
            <a:r>
              <a:rPr lang="it-IT" b="0" dirty="0"/>
              <a:t> </a:t>
            </a:r>
            <a:r>
              <a:rPr lang="it-IT" b="0" dirty="0" err="1"/>
              <a:t>is</a:t>
            </a:r>
            <a:r>
              <a:rPr lang="it-IT" b="0" dirty="0"/>
              <a:t> </a:t>
            </a:r>
            <a:r>
              <a:rPr lang="it-IT" b="0" dirty="0" err="1"/>
              <a:t>one</a:t>
            </a:r>
            <a:r>
              <a:rPr lang="it-IT" b="0" dirty="0"/>
              <a:t> of the 5 </a:t>
            </a:r>
            <a:r>
              <a:rPr lang="it-IT" b="0" dirty="0" err="1"/>
              <a:t>priority</a:t>
            </a:r>
            <a:r>
              <a:rPr lang="it-IT" b="0" dirty="0"/>
              <a:t> </a:t>
            </a:r>
            <a:r>
              <a:rPr lang="it-IT" b="0" dirty="0" err="1"/>
              <a:t>areas</a:t>
            </a:r>
            <a:r>
              <a:rPr lang="it-IT" b="0" dirty="0"/>
              <a:t> </a:t>
            </a:r>
            <a:r>
              <a:rPr lang="it-IT" b="0" dirty="0" err="1"/>
              <a:t>identified</a:t>
            </a:r>
            <a:r>
              <a:rPr lang="it-IT" b="0" dirty="0"/>
              <a:t> for </a:t>
            </a:r>
            <a:r>
              <a:rPr lang="it-IT" b="0" dirty="0" err="1"/>
              <a:t>development</a:t>
            </a:r>
            <a:r>
              <a:rPr lang="it-IT" b="0" dirty="0"/>
              <a:t> and </a:t>
            </a:r>
            <a:r>
              <a:rPr lang="it-IT" b="0" dirty="0" err="1"/>
              <a:t>economic</a:t>
            </a:r>
            <a:r>
              <a:rPr lang="it-IT" b="0" dirty="0"/>
              <a:t> </a:t>
            </a:r>
            <a:r>
              <a:rPr lang="it-IT" b="0" dirty="0" err="1"/>
              <a:t>growth</a:t>
            </a:r>
            <a:r>
              <a:rPr lang="it-IT" b="0" dirty="0"/>
              <a:t> in </a:t>
            </a:r>
            <a:r>
              <a:rPr lang="it-IT" b="0" dirty="0" smtClean="0"/>
              <a:t>Europe</a:t>
            </a:r>
          </a:p>
          <a:p>
            <a:r>
              <a:rPr lang="it-IT" b="0" dirty="0" smtClean="0"/>
              <a:t>In 2008 an </a:t>
            </a:r>
            <a:r>
              <a:rPr lang="it-IT" b="0" dirty="0" err="1" smtClean="0"/>
              <a:t>effort</a:t>
            </a:r>
            <a:r>
              <a:rPr lang="it-IT" b="0" dirty="0"/>
              <a:t> </a:t>
            </a:r>
            <a:r>
              <a:rPr lang="it-IT" b="0" dirty="0" err="1" smtClean="0"/>
              <a:t>was</a:t>
            </a:r>
            <a:r>
              <a:rPr lang="it-IT" b="0" dirty="0" smtClean="0"/>
              <a:t> </a:t>
            </a:r>
            <a:r>
              <a:rPr lang="it-IT" b="0" dirty="0" err="1" smtClean="0"/>
              <a:t>started</a:t>
            </a:r>
            <a:r>
              <a:rPr lang="it-IT" b="0" dirty="0" smtClean="0"/>
              <a:t> to </a:t>
            </a:r>
            <a:r>
              <a:rPr lang="it-IT" b="0" dirty="0" err="1" smtClean="0"/>
              <a:t>make</a:t>
            </a:r>
            <a:r>
              <a:rPr lang="it-IT" b="0" dirty="0" smtClean="0"/>
              <a:t> </a:t>
            </a:r>
            <a:r>
              <a:rPr lang="it-IT" b="0" dirty="0" err="1"/>
              <a:t>two</a:t>
            </a:r>
            <a:r>
              <a:rPr lang="it-IT" b="0" dirty="0"/>
              <a:t> </a:t>
            </a:r>
            <a:r>
              <a:rPr lang="it-IT" b="0" dirty="0" err="1"/>
              <a:t>services</a:t>
            </a:r>
            <a:r>
              <a:rPr lang="it-IT" b="0" dirty="0"/>
              <a:t> (</a:t>
            </a:r>
            <a:r>
              <a:rPr lang="it-IT" b="0" dirty="0" err="1"/>
              <a:t>eSummary</a:t>
            </a:r>
            <a:r>
              <a:rPr lang="it-IT" b="0" dirty="0"/>
              <a:t> and </a:t>
            </a:r>
            <a:r>
              <a:rPr lang="it-IT" b="0" dirty="0" err="1"/>
              <a:t>ePrescription</a:t>
            </a:r>
            <a:r>
              <a:rPr lang="it-IT" b="0" dirty="0"/>
              <a:t>) </a:t>
            </a:r>
            <a:r>
              <a:rPr lang="it-IT" b="0" dirty="0" err="1"/>
              <a:t>available</a:t>
            </a:r>
            <a:r>
              <a:rPr lang="it-IT" b="0" dirty="0"/>
              <a:t> in </a:t>
            </a:r>
            <a:r>
              <a:rPr lang="it-IT" b="0" dirty="0" err="1"/>
              <a:t>another</a:t>
            </a:r>
            <a:r>
              <a:rPr lang="it-IT" b="0" dirty="0"/>
              <a:t> </a:t>
            </a:r>
            <a:r>
              <a:rPr lang="it-IT" b="0" dirty="0" err="1" smtClean="0"/>
              <a:t>member</a:t>
            </a:r>
            <a:r>
              <a:rPr lang="it-IT" b="0" dirty="0" smtClean="0"/>
              <a:t> state, </a:t>
            </a:r>
            <a:r>
              <a:rPr lang="it-IT" b="0" dirty="0" err="1" smtClean="0"/>
              <a:t>beyond</a:t>
            </a:r>
            <a:r>
              <a:rPr lang="it-IT" b="0" dirty="0" smtClean="0"/>
              <a:t> </a:t>
            </a:r>
            <a:r>
              <a:rPr lang="it-IT" b="0" dirty="0"/>
              <a:t>the </a:t>
            </a:r>
            <a:r>
              <a:rPr lang="it-IT" b="0" dirty="0" err="1"/>
              <a:t>confines</a:t>
            </a:r>
            <a:r>
              <a:rPr lang="it-IT" b="0" dirty="0"/>
              <a:t> of </a:t>
            </a:r>
            <a:r>
              <a:rPr lang="it-IT" b="0" dirty="0" err="1"/>
              <a:t>their</a:t>
            </a:r>
            <a:r>
              <a:rPr lang="it-IT" b="0" dirty="0"/>
              <a:t> </a:t>
            </a:r>
            <a:r>
              <a:rPr lang="it-IT" b="0" dirty="0" err="1"/>
              <a:t>own</a:t>
            </a:r>
            <a:r>
              <a:rPr lang="it-IT" b="0" dirty="0"/>
              <a:t> </a:t>
            </a:r>
            <a:r>
              <a:rPr lang="it-IT" b="0" dirty="0" err="1"/>
              <a:t>regional</a:t>
            </a:r>
            <a:r>
              <a:rPr lang="it-IT" b="0" dirty="0"/>
              <a:t> or </a:t>
            </a:r>
            <a:r>
              <a:rPr lang="it-IT" b="0" dirty="0" err="1"/>
              <a:t>national</a:t>
            </a:r>
            <a:r>
              <a:rPr lang="it-IT" b="0" dirty="0"/>
              <a:t> </a:t>
            </a:r>
            <a:r>
              <a:rPr lang="it-IT" b="0" dirty="0" err="1"/>
              <a:t>health</a:t>
            </a:r>
            <a:r>
              <a:rPr lang="it-IT" b="0" dirty="0"/>
              <a:t> </a:t>
            </a:r>
            <a:r>
              <a:rPr lang="it-IT" b="0" dirty="0" err="1" smtClean="0"/>
              <a:t>system</a:t>
            </a:r>
            <a:endParaRPr lang="it-IT" b="0" dirty="0" smtClean="0"/>
          </a:p>
          <a:p>
            <a:r>
              <a:rPr lang="it-IT" b="0" dirty="0" err="1" smtClean="0"/>
              <a:t>Interoperability</a:t>
            </a:r>
            <a:r>
              <a:rPr lang="it-IT" b="0" dirty="0" smtClean="0"/>
              <a:t> </a:t>
            </a:r>
            <a:r>
              <a:rPr lang="it-IT" b="0" dirty="0" err="1" smtClean="0"/>
              <a:t>standards</a:t>
            </a:r>
            <a:r>
              <a:rPr lang="it-IT" b="0" dirty="0" smtClean="0"/>
              <a:t> </a:t>
            </a:r>
            <a:r>
              <a:rPr lang="it-IT" b="0" dirty="0" err="1" smtClean="0"/>
              <a:t>chosen</a:t>
            </a:r>
            <a:r>
              <a:rPr lang="it-IT" b="0" dirty="0" smtClean="0"/>
              <a:t> </a:t>
            </a:r>
            <a:r>
              <a:rPr lang="it-IT" b="0" dirty="0" err="1" smtClean="0"/>
              <a:t>were</a:t>
            </a:r>
            <a:r>
              <a:rPr lang="it-IT" b="0" dirty="0" smtClean="0"/>
              <a:t> </a:t>
            </a:r>
            <a:r>
              <a:rPr lang="it-IT" b="0" dirty="0" err="1"/>
              <a:t>relying</a:t>
            </a:r>
            <a:r>
              <a:rPr lang="it-IT" b="0" dirty="0"/>
              <a:t> </a:t>
            </a:r>
            <a:r>
              <a:rPr lang="it-IT" b="0" dirty="0" err="1"/>
              <a:t>mostly</a:t>
            </a:r>
            <a:r>
              <a:rPr lang="it-IT" b="0" dirty="0"/>
              <a:t> on IHE </a:t>
            </a:r>
            <a:r>
              <a:rPr lang="it-IT" b="0" dirty="0" err="1" smtClean="0"/>
              <a:t>profiles</a:t>
            </a:r>
            <a:r>
              <a:rPr lang="it-IT" b="0" dirty="0" smtClean="0"/>
              <a:t> with strong </a:t>
            </a:r>
            <a:r>
              <a:rPr lang="it-IT" b="0" dirty="0" err="1" smtClean="0"/>
              <a:t>support</a:t>
            </a:r>
            <a:r>
              <a:rPr lang="it-IT" b="0" dirty="0" smtClean="0"/>
              <a:t> from </a:t>
            </a:r>
            <a:r>
              <a:rPr lang="it-IT" b="0" dirty="0" err="1" smtClean="0"/>
              <a:t>industry</a:t>
            </a:r>
            <a:r>
              <a:rPr lang="it-IT" b="0" dirty="0" smtClean="0"/>
              <a:t> and IHE Europe</a:t>
            </a:r>
          </a:p>
          <a:p>
            <a:pPr lvl="1"/>
            <a:r>
              <a:rPr lang="it-IT" dirty="0" err="1" smtClean="0"/>
              <a:t>Also</a:t>
            </a:r>
            <a:r>
              <a:rPr lang="it-IT" dirty="0" smtClean="0"/>
              <a:t>,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extensions</a:t>
            </a:r>
            <a:r>
              <a:rPr lang="it-IT" dirty="0"/>
              <a:t> and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constraints</a:t>
            </a:r>
            <a:r>
              <a:rPr lang="it-IT" dirty="0"/>
              <a:t> to XCA </a:t>
            </a:r>
            <a:r>
              <a:rPr lang="it-IT" dirty="0" smtClean="0"/>
              <a:t>(</a:t>
            </a:r>
            <a:r>
              <a:rPr lang="it-IT" b="0" dirty="0" smtClean="0">
                <a:hlinkClick r:id="rId3"/>
              </a:rPr>
              <a:t>Cross-Community Access - </a:t>
            </a:r>
            <a:r>
              <a:rPr lang="it-IT" dirty="0" smtClean="0">
                <a:hlinkClick r:id="rId3"/>
              </a:rPr>
              <a:t>IHE</a:t>
            </a:r>
            <a:r>
              <a:rPr lang="it-IT" b="0" dirty="0" smtClean="0"/>
              <a:t>) </a:t>
            </a:r>
            <a:r>
              <a:rPr lang="it-IT" dirty="0" smtClean="0"/>
              <a:t>and XDR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b="0" dirty="0" err="1" smtClean="0">
                <a:hlinkClick r:id="rId4"/>
              </a:rPr>
              <a:t>Cross-enterprise</a:t>
            </a:r>
            <a:r>
              <a:rPr lang="it-IT" b="0" dirty="0" smtClean="0">
                <a:hlinkClick r:id="rId4"/>
              </a:rPr>
              <a:t> </a:t>
            </a:r>
            <a:r>
              <a:rPr lang="it-IT" b="0" dirty="0" err="1" smtClean="0">
                <a:hlinkClick r:id="rId4"/>
              </a:rPr>
              <a:t>Document</a:t>
            </a:r>
            <a:r>
              <a:rPr lang="it-IT" b="0" dirty="0" smtClean="0">
                <a:hlinkClick r:id="rId4"/>
              </a:rPr>
              <a:t> </a:t>
            </a:r>
            <a:r>
              <a:rPr lang="it-IT" b="0" dirty="0" err="1" smtClean="0">
                <a:hlinkClick r:id="rId4"/>
              </a:rPr>
              <a:t>Reliable</a:t>
            </a:r>
            <a:r>
              <a:rPr lang="it-IT" b="0" dirty="0" smtClean="0">
                <a:hlinkClick r:id="rId4"/>
              </a:rPr>
              <a:t> </a:t>
            </a:r>
            <a:r>
              <a:rPr lang="it-IT" b="0" dirty="0" err="1" smtClean="0">
                <a:hlinkClick r:id="rId4"/>
              </a:rPr>
              <a:t>Interchange</a:t>
            </a:r>
            <a:r>
              <a:rPr lang="it-IT" b="0" dirty="0" smtClean="0"/>
              <a:t>)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.</a:t>
            </a:r>
            <a:endParaRPr lang="it-IT" dirty="0"/>
          </a:p>
          <a:p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xmlns="" val="9450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Interoperability</a:t>
            </a:r>
            <a:r>
              <a:rPr lang="it-IT" dirty="0" smtClean="0"/>
              <a:t> in Europe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Access </a:t>
            </a:r>
            <a:r>
              <a:rPr lang="it-IT" dirty="0" err="1"/>
              <a:t>ePrescriptions</a:t>
            </a:r>
            <a:r>
              <a:rPr lang="it-IT" dirty="0"/>
              <a:t> and </a:t>
            </a:r>
            <a:r>
              <a:rPr lang="it-IT" dirty="0" err="1"/>
              <a:t>returned</a:t>
            </a:r>
            <a:r>
              <a:rPr lang="it-IT" dirty="0"/>
              <a:t> </a:t>
            </a:r>
            <a:r>
              <a:rPr lang="it-IT" dirty="0" err="1" smtClean="0"/>
              <a:t>eDispensations</a:t>
            </a:r>
            <a:endParaRPr lang="it-IT" dirty="0" smtClean="0"/>
          </a:p>
          <a:p>
            <a:pPr lvl="1"/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/>
              <a:t>identification</a:t>
            </a:r>
            <a:r>
              <a:rPr lang="it-IT" dirty="0"/>
              <a:t> (IHE XCPD),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Consent</a:t>
            </a:r>
            <a:r>
              <a:rPr lang="it-IT" dirty="0"/>
              <a:t> (IHE-BPPC). </a:t>
            </a:r>
            <a:r>
              <a:rPr lang="it-IT" dirty="0" err="1"/>
              <a:t>access</a:t>
            </a:r>
            <a:r>
              <a:rPr lang="it-IT" dirty="0"/>
              <a:t> </a:t>
            </a:r>
            <a:r>
              <a:rPr lang="it-IT" dirty="0" err="1"/>
              <a:t>ePrescription</a:t>
            </a:r>
            <a:r>
              <a:rPr lang="it-IT" dirty="0"/>
              <a:t> (IHE-XCA, plus an IHE-PCC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Prescription</a:t>
            </a:r>
            <a:r>
              <a:rPr lang="it-IT" dirty="0"/>
              <a:t> CDA </a:t>
            </a:r>
            <a:r>
              <a:rPr lang="it-IT" dirty="0" err="1"/>
              <a:t>document</a:t>
            </a:r>
            <a:r>
              <a:rPr lang="it-IT" dirty="0"/>
              <a:t>), </a:t>
            </a:r>
            <a:r>
              <a:rPr lang="it-IT" dirty="0" err="1"/>
              <a:t>return</a:t>
            </a:r>
            <a:r>
              <a:rPr lang="it-IT" dirty="0"/>
              <a:t> </a:t>
            </a:r>
            <a:r>
              <a:rPr lang="it-IT" dirty="0" err="1"/>
              <a:t>eDispensations</a:t>
            </a:r>
            <a:r>
              <a:rPr lang="it-IT" dirty="0"/>
              <a:t> (IHE-XDR, plus an IHE-PCC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eDispensations</a:t>
            </a:r>
            <a:r>
              <a:rPr lang="it-IT" dirty="0"/>
              <a:t> CDA </a:t>
            </a:r>
            <a:r>
              <a:rPr lang="it-IT" dirty="0" err="1"/>
              <a:t>document</a:t>
            </a:r>
            <a:r>
              <a:rPr lang="it-IT" dirty="0"/>
              <a:t>). </a:t>
            </a:r>
            <a:endParaRPr lang="it-IT" dirty="0" smtClean="0"/>
          </a:p>
          <a:p>
            <a:r>
              <a:rPr lang="it-IT" dirty="0" smtClean="0"/>
              <a:t>Access </a:t>
            </a:r>
            <a:r>
              <a:rPr lang="it-IT" dirty="0" err="1" smtClean="0"/>
              <a:t>eSummaries</a:t>
            </a:r>
            <a:endParaRPr lang="it-IT" dirty="0" smtClean="0"/>
          </a:p>
          <a:p>
            <a:pPr lvl="1"/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/>
              <a:t>identifications</a:t>
            </a:r>
            <a:r>
              <a:rPr lang="it-IT" dirty="0"/>
              <a:t> (IHE XCPD),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Consent</a:t>
            </a:r>
            <a:r>
              <a:rPr lang="it-IT" dirty="0"/>
              <a:t> (IHE-BPPC). Access </a:t>
            </a:r>
            <a:r>
              <a:rPr lang="it-IT" dirty="0" err="1"/>
              <a:t>eSummaries</a:t>
            </a:r>
            <a:r>
              <a:rPr lang="it-IT" dirty="0"/>
              <a:t> (IHE-XCA, plus an IHE-PCC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eSummaries</a:t>
            </a:r>
            <a:r>
              <a:rPr lang="it-IT" dirty="0"/>
              <a:t> CDA </a:t>
            </a:r>
            <a:r>
              <a:rPr lang="it-IT" dirty="0" err="1"/>
              <a:t>document</a:t>
            </a:r>
            <a:r>
              <a:rPr lang="it-IT" dirty="0"/>
              <a:t> and IHE-XDS-SD for non </a:t>
            </a:r>
            <a:r>
              <a:rPr lang="it-IT" dirty="0" err="1"/>
              <a:t>coded</a:t>
            </a:r>
            <a:r>
              <a:rPr lang="it-IT" dirty="0"/>
              <a:t> </a:t>
            </a:r>
            <a:r>
              <a:rPr lang="it-IT" dirty="0" err="1"/>
              <a:t>documents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000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Standards: IHE &amp; HL7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62682"/>
            <a:ext cx="8229600" cy="5063482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IHE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initiative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healthcare</a:t>
            </a:r>
            <a:r>
              <a:rPr lang="it-IT" dirty="0" smtClean="0"/>
              <a:t> </a:t>
            </a:r>
            <a:r>
              <a:rPr lang="it-IT" dirty="0" err="1" smtClean="0"/>
              <a:t>professionals</a:t>
            </a:r>
            <a:r>
              <a:rPr lang="it-IT" dirty="0" smtClean="0"/>
              <a:t> and </a:t>
            </a:r>
            <a:r>
              <a:rPr lang="it-IT" dirty="0" err="1" smtClean="0"/>
              <a:t>industry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improve</a:t>
            </a:r>
            <a:r>
              <a:rPr lang="it-IT" dirty="0" smtClean="0"/>
              <a:t> the way computer </a:t>
            </a:r>
            <a:r>
              <a:rPr lang="it-IT" dirty="0" err="1" smtClean="0"/>
              <a:t>systems</a:t>
            </a:r>
            <a:r>
              <a:rPr lang="it-IT" dirty="0" smtClean="0"/>
              <a:t> in </a:t>
            </a:r>
            <a:r>
              <a:rPr lang="it-IT" dirty="0" err="1" smtClean="0"/>
              <a:t>healthcare</a:t>
            </a:r>
            <a:r>
              <a:rPr lang="it-IT" dirty="0" smtClean="0"/>
              <a:t> share information</a:t>
            </a:r>
          </a:p>
          <a:p>
            <a:pPr lvl="1"/>
            <a:r>
              <a:rPr lang="it-IT" dirty="0" err="1" smtClean="0"/>
              <a:t>promotes</a:t>
            </a:r>
            <a:r>
              <a:rPr lang="it-IT" dirty="0" smtClean="0"/>
              <a:t> the </a:t>
            </a:r>
            <a:r>
              <a:rPr lang="it-IT" dirty="0" err="1" smtClean="0"/>
              <a:t>coordinated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established</a:t>
            </a:r>
            <a:r>
              <a:rPr lang="it-IT" dirty="0" smtClean="0"/>
              <a:t> </a:t>
            </a:r>
            <a:r>
              <a:rPr lang="it-IT" dirty="0" err="1" smtClean="0"/>
              <a:t>standards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DICOM and HL7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address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optimal</a:t>
            </a:r>
            <a:r>
              <a:rPr lang="it-IT" dirty="0" smtClean="0"/>
              <a:t> </a:t>
            </a:r>
            <a:r>
              <a:rPr lang="it-IT" dirty="0" err="1" smtClean="0"/>
              <a:t>patient</a:t>
            </a:r>
            <a:r>
              <a:rPr lang="it-IT" dirty="0" smtClean="0"/>
              <a:t> care</a:t>
            </a:r>
          </a:p>
          <a:p>
            <a:pPr lvl="1"/>
            <a:r>
              <a:rPr lang="it-IT" dirty="0" err="1" smtClean="0"/>
              <a:t>Systems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in </a:t>
            </a:r>
            <a:r>
              <a:rPr lang="it-IT" dirty="0" err="1" smtClean="0"/>
              <a:t>accordance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IHE </a:t>
            </a:r>
            <a:r>
              <a:rPr lang="it-IT" dirty="0" err="1" smtClean="0"/>
              <a:t>communicate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, are </a:t>
            </a:r>
            <a:r>
              <a:rPr lang="it-IT" dirty="0" err="1" smtClean="0"/>
              <a:t>easier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implement</a:t>
            </a:r>
            <a:r>
              <a:rPr lang="it-IT" dirty="0" smtClean="0"/>
              <a:t>, and </a:t>
            </a:r>
            <a:r>
              <a:rPr lang="it-IT" dirty="0" err="1" smtClean="0"/>
              <a:t>enable</a:t>
            </a:r>
            <a:r>
              <a:rPr lang="it-IT" dirty="0" smtClean="0"/>
              <a:t> care </a:t>
            </a:r>
            <a:r>
              <a:rPr lang="it-IT" dirty="0" err="1" smtClean="0"/>
              <a:t>providers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information more </a:t>
            </a:r>
            <a:r>
              <a:rPr lang="it-IT" dirty="0" err="1" smtClean="0"/>
              <a:t>effectively</a:t>
            </a:r>
            <a:endParaRPr lang="it-IT" dirty="0" smtClean="0"/>
          </a:p>
          <a:p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Seven International (HL7) </a:t>
            </a:r>
            <a:r>
              <a:rPr lang="it-IT" dirty="0" err="1" smtClean="0"/>
              <a:t>is</a:t>
            </a:r>
            <a:r>
              <a:rPr lang="it-IT" dirty="0" smtClean="0"/>
              <a:t> the global authority on </a:t>
            </a:r>
            <a:r>
              <a:rPr lang="it-IT" dirty="0" err="1" smtClean="0"/>
              <a:t>standards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interoperability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r>
              <a:rPr lang="it-IT" dirty="0" smtClean="0"/>
              <a:t> information </a:t>
            </a:r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members</a:t>
            </a:r>
            <a:r>
              <a:rPr lang="it-IT" dirty="0" smtClean="0"/>
              <a:t> in </a:t>
            </a:r>
            <a:r>
              <a:rPr lang="it-IT" dirty="0" err="1" smtClean="0"/>
              <a:t>over</a:t>
            </a:r>
            <a:r>
              <a:rPr lang="it-IT" dirty="0" smtClean="0"/>
              <a:t> 55 </a:t>
            </a:r>
            <a:r>
              <a:rPr lang="it-IT" dirty="0" err="1" smtClean="0"/>
              <a:t>countries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2491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IHE Advantages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466"/>
            <a:ext cx="8229600" cy="5001698"/>
          </a:xfrm>
        </p:spPr>
        <p:txBody>
          <a:bodyPr/>
          <a:lstStyle/>
          <a:p>
            <a:r>
              <a:rPr lang="it-IT" dirty="0" smtClean="0"/>
              <a:t>International in scope</a:t>
            </a:r>
          </a:p>
          <a:p>
            <a:r>
              <a:rPr lang="it-IT" dirty="0" err="1" smtClean="0"/>
              <a:t>Pragmatic</a:t>
            </a:r>
            <a:r>
              <a:rPr lang="it-IT" dirty="0" smtClean="0"/>
              <a:t>, solve </a:t>
            </a:r>
            <a:r>
              <a:rPr lang="it-IT" dirty="0" err="1" smtClean="0"/>
              <a:t>real-world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endParaRPr lang="it-IT" dirty="0" smtClean="0"/>
          </a:p>
          <a:p>
            <a:r>
              <a:rPr lang="it-IT" dirty="0" err="1" smtClean="0"/>
              <a:t>Broadest</a:t>
            </a:r>
            <a:r>
              <a:rPr lang="it-IT" dirty="0" smtClean="0"/>
              <a:t> scope </a:t>
            </a:r>
            <a:r>
              <a:rPr lang="it-IT" dirty="0" err="1" smtClean="0"/>
              <a:t>of</a:t>
            </a:r>
            <a:r>
              <a:rPr lang="it-IT" dirty="0" smtClean="0"/>
              <a:t> expertise</a:t>
            </a:r>
          </a:p>
          <a:p>
            <a:pPr lvl="1"/>
            <a:r>
              <a:rPr lang="it-IT" dirty="0" err="1" smtClean="0"/>
              <a:t>internationally</a:t>
            </a:r>
            <a:r>
              <a:rPr lang="it-IT" dirty="0" smtClean="0"/>
              <a:t>,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domains</a:t>
            </a:r>
            <a:r>
              <a:rPr lang="it-IT" dirty="0" smtClean="0"/>
              <a:t>, and the </a:t>
            </a:r>
            <a:r>
              <a:rPr lang="it-IT" dirty="0" err="1" smtClean="0"/>
              <a:t>breadth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volunteer</a:t>
            </a:r>
            <a:r>
              <a:rPr lang="it-IT" dirty="0" smtClean="0"/>
              <a:t> and </a:t>
            </a:r>
            <a:r>
              <a:rPr lang="it-IT" dirty="0" err="1" smtClean="0"/>
              <a:t>vendor</a:t>
            </a:r>
            <a:r>
              <a:rPr lang="it-IT" dirty="0" smtClean="0"/>
              <a:t> </a:t>
            </a:r>
            <a:r>
              <a:rPr lang="it-IT" dirty="0" err="1" smtClean="0"/>
              <a:t>involvement</a:t>
            </a:r>
            <a:endParaRPr lang="it-IT" dirty="0" smtClean="0"/>
          </a:p>
          <a:p>
            <a:r>
              <a:rPr lang="it-IT" dirty="0" smtClean="0"/>
              <a:t>Open </a:t>
            </a:r>
            <a:r>
              <a:rPr lang="it-IT" dirty="0" err="1" smtClean="0"/>
              <a:t>access</a:t>
            </a:r>
            <a:r>
              <a:rPr lang="it-IT" dirty="0" smtClean="0"/>
              <a:t>, “free” </a:t>
            </a:r>
            <a:r>
              <a:rPr lang="it-IT" dirty="0" err="1" smtClean="0"/>
              <a:t>resource</a:t>
            </a:r>
            <a:endParaRPr lang="it-IT" dirty="0" smtClean="0"/>
          </a:p>
          <a:p>
            <a:r>
              <a:rPr lang="it-IT" dirty="0" err="1" smtClean="0"/>
              <a:t>Transparent</a:t>
            </a:r>
            <a:r>
              <a:rPr lang="it-IT" dirty="0" smtClean="0"/>
              <a:t>, </a:t>
            </a:r>
            <a:r>
              <a:rPr lang="it-IT" dirty="0" err="1" smtClean="0"/>
              <a:t>accessible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pPr lvl="1"/>
            <a:r>
              <a:rPr lang="it-IT" dirty="0" err="1" smtClean="0"/>
              <a:t>wealth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information in </a:t>
            </a:r>
            <a:r>
              <a:rPr lang="it-IT" dirty="0" err="1" smtClean="0"/>
              <a:t>wiki</a:t>
            </a:r>
            <a:endParaRPr lang="it-IT" dirty="0" smtClean="0"/>
          </a:p>
          <a:p>
            <a:r>
              <a:rPr lang="it-IT" dirty="0" err="1" smtClean="0"/>
              <a:t>Unique</a:t>
            </a:r>
            <a:r>
              <a:rPr lang="it-IT" dirty="0" smtClean="0"/>
              <a:t>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, </a:t>
            </a:r>
            <a:r>
              <a:rPr lang="it-IT" dirty="0" err="1" smtClean="0"/>
              <a:t>methodology</a:t>
            </a:r>
            <a:r>
              <a:rPr lang="it-IT" dirty="0" smtClean="0"/>
              <a:t>, </a:t>
            </a:r>
            <a:r>
              <a:rPr lang="it-IT" dirty="0" err="1" smtClean="0"/>
              <a:t>tool</a:t>
            </a:r>
            <a:r>
              <a:rPr lang="it-IT" dirty="0" smtClean="0"/>
              <a:t> set</a:t>
            </a:r>
          </a:p>
          <a:p>
            <a:r>
              <a:rPr lang="it-IT" dirty="0" err="1" smtClean="0"/>
              <a:t>Offerings</a:t>
            </a:r>
            <a:r>
              <a:rPr lang="it-IT" dirty="0" smtClean="0"/>
              <a:t> are </a:t>
            </a:r>
            <a:r>
              <a:rPr lang="it-IT" dirty="0" err="1" smtClean="0"/>
              <a:t>comprehensive</a:t>
            </a:r>
            <a:r>
              <a:rPr lang="it-IT" dirty="0" smtClean="0"/>
              <a:t> - “the </a:t>
            </a:r>
            <a:r>
              <a:rPr lang="it-IT" dirty="0" err="1" smtClean="0"/>
              <a:t>whole</a:t>
            </a:r>
            <a:r>
              <a:rPr lang="it-IT" dirty="0" smtClean="0"/>
              <a:t> package”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1992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IHE and eHealth in Europe</a:t>
            </a:r>
            <a:endParaRPr lang="de-DE" dirty="0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469556" y="1291281"/>
            <a:ext cx="8229600" cy="4525963"/>
          </a:xfrm>
        </p:spPr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aspects</a:t>
            </a:r>
            <a:r>
              <a:rPr lang="de-DE" dirty="0" smtClean="0"/>
              <a:t>: </a:t>
            </a:r>
            <a:r>
              <a:rPr lang="de-DE" dirty="0" err="1" smtClean="0"/>
              <a:t>images</a:t>
            </a:r>
            <a:r>
              <a:rPr lang="de-DE" dirty="0" smtClean="0"/>
              <a:t>, lab, </a:t>
            </a:r>
            <a:r>
              <a:rPr lang="de-DE" dirty="0" err="1" smtClean="0"/>
              <a:t>reports</a:t>
            </a:r>
            <a:r>
              <a:rPr lang="de-DE" dirty="0" smtClean="0"/>
              <a:t>,…</a:t>
            </a:r>
          </a:p>
          <a:p>
            <a:r>
              <a:rPr lang="de-DE" dirty="0" smtClean="0"/>
              <a:t>different organisational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endParaRPr lang="de-DE" dirty="0" smtClean="0"/>
          </a:p>
          <a:p>
            <a:r>
              <a:rPr lang="de-DE" dirty="0" smtClean="0"/>
              <a:t>different national </a:t>
            </a:r>
            <a:r>
              <a:rPr lang="de-DE" dirty="0" err="1" smtClean="0"/>
              <a:t>and</a:t>
            </a:r>
            <a:r>
              <a:rPr lang="de-DE" dirty="0" smtClean="0"/>
              <a:t> international </a:t>
            </a:r>
            <a:r>
              <a:rPr lang="de-DE" dirty="0" err="1" smtClean="0"/>
              <a:t>stakeholders</a:t>
            </a:r>
            <a:r>
              <a:rPr lang="de-DE" dirty="0" smtClean="0"/>
              <a:t> </a:t>
            </a:r>
          </a:p>
          <a:p>
            <a:r>
              <a:rPr lang="de-DE" dirty="0" smtClean="0"/>
              <a:t>different regional / national / </a:t>
            </a:r>
            <a:r>
              <a:rPr lang="de-DE" dirty="0" err="1" smtClean="0"/>
              <a:t>governmental</a:t>
            </a:r>
            <a:r>
              <a:rPr lang="de-DE" dirty="0" smtClean="0"/>
              <a:t> </a:t>
            </a:r>
            <a:r>
              <a:rPr lang="de-DE" dirty="0" err="1" smtClean="0"/>
              <a:t>strategies</a:t>
            </a:r>
            <a:r>
              <a:rPr lang="de-DE" dirty="0" smtClean="0"/>
              <a:t>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)</a:t>
            </a:r>
          </a:p>
          <a:p>
            <a:r>
              <a:rPr lang="de-DE" dirty="0" smtClean="0"/>
              <a:t>different </a:t>
            </a:r>
            <a:r>
              <a:rPr lang="de-DE" dirty="0" err="1" smtClean="0"/>
              <a:t>european</a:t>
            </a:r>
            <a:r>
              <a:rPr lang="de-DE" dirty="0" smtClean="0"/>
              <a:t> initiatives</a:t>
            </a:r>
          </a:p>
          <a:p>
            <a:r>
              <a:rPr lang="de-DE" dirty="0" smtClean="0"/>
              <a:t>....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IHE-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22918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dedalus white base">
  <a:themeElements>
    <a:clrScheme name="MASTER CRED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CRED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CRED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CRED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CRED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1918</Words>
  <Application>Microsoft Office PowerPoint</Application>
  <PresentationFormat>Presentazione su schermo (4:3)</PresentationFormat>
  <Paragraphs>318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template dedalus white base</vt:lpstr>
      <vt:lpstr>Interoperability and eHealth Italian &amp; Chinese experiences   "sharing experience"</vt:lpstr>
      <vt:lpstr>Last but not least ….. the most important issues</vt:lpstr>
      <vt:lpstr>Interoperability</vt:lpstr>
      <vt:lpstr>Interoperability in Europe</vt:lpstr>
      <vt:lpstr>Interoperability in Europe</vt:lpstr>
      <vt:lpstr>Interoperability in Europe</vt:lpstr>
      <vt:lpstr>Standards: IHE &amp; HL7</vt:lpstr>
      <vt:lpstr>IHE Advantages</vt:lpstr>
      <vt:lpstr>IHE and eHealth in Europe</vt:lpstr>
      <vt:lpstr>State of the art scenario: hospitals network</vt:lpstr>
      <vt:lpstr>Projects on IHE XDS (registry) in Europe</vt:lpstr>
      <vt:lpstr>Italy</vt:lpstr>
      <vt:lpstr>Italy: a case study</vt:lpstr>
      <vt:lpstr>Italy: Doge Regional Project</vt:lpstr>
      <vt:lpstr>Italy: ULSS21 diagram</vt:lpstr>
      <vt:lpstr>Italy: ULSS21 interoperability functions</vt:lpstr>
      <vt:lpstr>Interoperability in China</vt:lpstr>
      <vt:lpstr>China</vt:lpstr>
      <vt:lpstr>China: a case study</vt:lpstr>
      <vt:lpstr>Daqing Project: fact sheet</vt:lpstr>
      <vt:lpstr>Daqing Project: Actors</vt:lpstr>
      <vt:lpstr>Daqing Project in a glance</vt:lpstr>
      <vt:lpstr>The architecture: overview</vt:lpstr>
      <vt:lpstr>Functions  </vt:lpstr>
      <vt:lpstr>Conclusions</vt:lpstr>
      <vt:lpstr>Basic Needs for Interoperability</vt:lpstr>
      <vt:lpstr>Role of each Stakeholder: the Italian experience</vt:lpstr>
      <vt:lpstr>Conclusions</vt:lpstr>
      <vt:lpstr>Diapositiva 29</vt:lpstr>
      <vt:lpstr>Diapositiva 30</vt:lpstr>
      <vt:lpstr>Diapositiva 31</vt:lpstr>
      <vt:lpstr>Diapositiva 32</vt:lpstr>
    </vt:vector>
  </TitlesOfParts>
  <Company>pfm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Dedalus: the new company</dc:title>
  <dc:creator>Sara Luisa Mintrone</dc:creator>
  <cp:lastModifiedBy>Valued Acer Customer</cp:lastModifiedBy>
  <cp:revision>416</cp:revision>
  <dcterms:created xsi:type="dcterms:W3CDTF">2009-07-06T12:21:06Z</dcterms:created>
  <dcterms:modified xsi:type="dcterms:W3CDTF">2013-07-04T07:44:59Z</dcterms:modified>
</cp:coreProperties>
</file>