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59" r:id="rId3"/>
    <p:sldId id="265" r:id="rId4"/>
    <p:sldId id="260" r:id="rId5"/>
    <p:sldId id="261" r:id="rId6"/>
    <p:sldId id="262" r:id="rId7"/>
    <p:sldId id="264" r:id="rId8"/>
    <p:sldId id="267" r:id="rId9"/>
    <p:sldId id="268" r:id="rId10"/>
    <p:sldId id="288" r:id="rId11"/>
    <p:sldId id="272" r:id="rId12"/>
    <p:sldId id="274" r:id="rId13"/>
    <p:sldId id="269" r:id="rId14"/>
    <p:sldId id="287" r:id="rId15"/>
    <p:sldId id="275" r:id="rId16"/>
    <p:sldId id="257" r:id="rId17"/>
    <p:sldId id="276" r:id="rId18"/>
    <p:sldId id="278" r:id="rId19"/>
    <p:sldId id="277" r:id="rId20"/>
    <p:sldId id="279" r:id="rId21"/>
    <p:sldId id="280" r:id="rId22"/>
    <p:sldId id="289" r:id="rId23"/>
    <p:sldId id="281" r:id="rId24"/>
    <p:sldId id="282" r:id="rId25"/>
    <p:sldId id="283" r:id="rId26"/>
    <p:sldId id="284" r:id="rId27"/>
    <p:sldId id="285" r:id="rId28"/>
    <p:sldId id="286" r:id="rId29"/>
    <p:sldId id="258" r:id="rId30"/>
    <p:sldId id="290" r:id="rId31"/>
    <p:sldId id="291" r:id="rId32"/>
    <p:sldId id="263" r:id="rId33"/>
    <p:sldId id="266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99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5D21F2-3D42-4A86-A889-0DF3A242398A}" type="datetimeFigureOut">
              <a:rPr lang="en-ZA" smtClean="0"/>
              <a:t>02/07/2013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960A44-5F79-4437-A095-0D5664BF0DF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052476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960A44-5F79-4437-A095-0D5664BF0DF6}" type="slidenum">
              <a:rPr lang="en-ZA" smtClean="0"/>
              <a:t>18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85844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C5E88-04A7-4B04-A698-21C9B508228C}" type="datetimeFigureOut">
              <a:rPr lang="en-ZA" smtClean="0"/>
              <a:t>02/07/2013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B6F98-FD9C-4B8F-8BB1-42EA7B632CF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26352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C5E88-04A7-4B04-A698-21C9B508228C}" type="datetimeFigureOut">
              <a:rPr lang="en-ZA" smtClean="0"/>
              <a:t>02/07/2013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B6F98-FD9C-4B8F-8BB1-42EA7B632CF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5139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C5E88-04A7-4B04-A698-21C9B508228C}" type="datetimeFigureOut">
              <a:rPr lang="en-ZA" smtClean="0"/>
              <a:t>02/07/2013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B6F98-FD9C-4B8F-8BB1-42EA7B632CF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70553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C5E88-04A7-4B04-A698-21C9B508228C}" type="datetimeFigureOut">
              <a:rPr lang="en-ZA" smtClean="0"/>
              <a:t>02/07/2013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B6F98-FD9C-4B8F-8BB1-42EA7B632CF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64777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C5E88-04A7-4B04-A698-21C9B508228C}" type="datetimeFigureOut">
              <a:rPr lang="en-ZA" smtClean="0"/>
              <a:t>02/07/2013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B6F98-FD9C-4B8F-8BB1-42EA7B632CF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154037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C5E88-04A7-4B04-A698-21C9B508228C}" type="datetimeFigureOut">
              <a:rPr lang="en-ZA" smtClean="0"/>
              <a:t>02/07/2013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B6F98-FD9C-4B8F-8BB1-42EA7B632CF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74447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C5E88-04A7-4B04-A698-21C9B508228C}" type="datetimeFigureOut">
              <a:rPr lang="en-ZA" smtClean="0"/>
              <a:t>02/07/2013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B6F98-FD9C-4B8F-8BB1-42EA7B632CF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53019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C5E88-04A7-4B04-A698-21C9B508228C}" type="datetimeFigureOut">
              <a:rPr lang="en-ZA" smtClean="0"/>
              <a:t>02/07/2013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B6F98-FD9C-4B8F-8BB1-42EA7B632CF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20849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C5E88-04A7-4B04-A698-21C9B508228C}" type="datetimeFigureOut">
              <a:rPr lang="en-ZA" smtClean="0"/>
              <a:t>02/07/2013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B6F98-FD9C-4B8F-8BB1-42EA7B632CF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14058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C5E88-04A7-4B04-A698-21C9B508228C}" type="datetimeFigureOut">
              <a:rPr lang="en-ZA" smtClean="0"/>
              <a:t>02/07/2013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B6F98-FD9C-4B8F-8BB1-42EA7B632CF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065336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C5E88-04A7-4B04-A698-21C9B508228C}" type="datetimeFigureOut">
              <a:rPr lang="en-ZA" smtClean="0"/>
              <a:t>02/07/2013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B6F98-FD9C-4B8F-8BB1-42EA7B632CF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143024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5C5E88-04A7-4B04-A698-21C9B508228C}" type="datetimeFigureOut">
              <a:rPr lang="en-ZA" smtClean="0"/>
              <a:t>02/07/2013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5B6F98-FD9C-4B8F-8BB1-42EA7B632CF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68405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908720"/>
            <a:ext cx="8568952" cy="2691731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/>
              <a:t>Assessing the development </a:t>
            </a:r>
            <a:r>
              <a:rPr lang="en-US" sz="4000" b="1" dirty="0"/>
              <a:t>of 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>the </a:t>
            </a:r>
            <a:r>
              <a:rPr lang="en-US" sz="4000" b="1" dirty="0"/>
              <a:t>South African </a:t>
            </a:r>
            <a:r>
              <a:rPr lang="en-US" sz="4000" b="1" dirty="0" err="1"/>
              <a:t>eHealth</a:t>
            </a:r>
            <a:r>
              <a:rPr lang="en-US" sz="4000" b="1" dirty="0"/>
              <a:t> Strategy 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>against </a:t>
            </a:r>
            <a:r>
              <a:rPr lang="en-US" sz="4000" b="1" dirty="0"/>
              <a:t>the recommendations of the WHO/ITU </a:t>
            </a:r>
            <a:r>
              <a:rPr lang="en-US" sz="4000" b="1" dirty="0" err="1"/>
              <a:t>eHealth</a:t>
            </a:r>
            <a:r>
              <a:rPr lang="en-US" sz="4000" b="1" dirty="0"/>
              <a:t> Strategy Toolkit</a:t>
            </a:r>
            <a:r>
              <a:rPr lang="en-ZA" b="1" dirty="0"/>
              <a:t/>
            </a:r>
            <a:br>
              <a:rPr lang="en-ZA" b="1" dirty="0"/>
            </a:b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ZA" dirty="0" smtClean="0"/>
              <a:t>Dr Rosemary Foster</a:t>
            </a:r>
          </a:p>
          <a:p>
            <a:r>
              <a:rPr lang="en-ZA" dirty="0" smtClean="0"/>
              <a:t>MRC/NMMU</a:t>
            </a:r>
            <a:endParaRPr lang="en-Z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3826800"/>
            <a:ext cx="1944216" cy="2743167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431" y="3933056"/>
            <a:ext cx="1862209" cy="263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91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58" y="821286"/>
            <a:ext cx="9144000" cy="60090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12932" y="128826"/>
            <a:ext cx="53285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4000" b="1" dirty="0" smtClean="0"/>
              <a:t>Establishing the context</a:t>
            </a:r>
            <a:endParaRPr lang="en-ZA" sz="4000" b="1" dirty="0"/>
          </a:p>
        </p:txBody>
      </p:sp>
    </p:spTree>
    <p:extLst>
      <p:ext uri="{BB962C8B-B14F-4D97-AF65-F5344CB8AC3E}">
        <p14:creationId xmlns:p14="http://schemas.microsoft.com/office/powerpoint/2010/main" val="202203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Toolkit guidelines – nine steps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12568"/>
          </a:xfrm>
        </p:spPr>
        <p:txBody>
          <a:bodyPr>
            <a:normAutofit fontScale="77500" lnSpcReduction="20000"/>
          </a:bodyPr>
          <a:lstStyle/>
          <a:p>
            <a:pPr marL="0" lvl="0" indent="0">
              <a:buNone/>
            </a:pPr>
            <a:r>
              <a:rPr lang="en-US" b="1" dirty="0" smtClean="0"/>
              <a:t>4. Learning </a:t>
            </a:r>
            <a:r>
              <a:rPr lang="en-US" b="1" dirty="0"/>
              <a:t>from trends and experience</a:t>
            </a:r>
            <a:endParaRPr lang="en-ZA" b="1" dirty="0"/>
          </a:p>
          <a:p>
            <a:pPr lvl="1" hangingPunct="0"/>
            <a:r>
              <a:rPr lang="en-US" dirty="0" smtClean="0"/>
              <a:t>Research </a:t>
            </a:r>
            <a:r>
              <a:rPr lang="en-US" dirty="0" err="1"/>
              <a:t>eHealth</a:t>
            </a:r>
            <a:r>
              <a:rPr lang="en-US" dirty="0"/>
              <a:t> successes and failures of other </a:t>
            </a:r>
            <a:r>
              <a:rPr lang="en-US" dirty="0" smtClean="0"/>
              <a:t>countries</a:t>
            </a:r>
          </a:p>
          <a:p>
            <a:pPr lvl="1" hangingPunct="0"/>
            <a:r>
              <a:rPr lang="en-US" dirty="0" smtClean="0"/>
              <a:t>Understand </a:t>
            </a:r>
            <a:r>
              <a:rPr lang="en-US" dirty="0"/>
              <a:t>trends and best </a:t>
            </a:r>
            <a:r>
              <a:rPr lang="en-US" dirty="0" smtClean="0"/>
              <a:t>practice</a:t>
            </a:r>
          </a:p>
          <a:p>
            <a:pPr lvl="1" hangingPunct="0"/>
            <a:r>
              <a:rPr lang="en-US" dirty="0"/>
              <a:t>I</a:t>
            </a:r>
            <a:r>
              <a:rPr lang="en-US" dirty="0" smtClean="0"/>
              <a:t>dentify </a:t>
            </a:r>
            <a:r>
              <a:rPr lang="en-US" dirty="0"/>
              <a:t>available </a:t>
            </a:r>
            <a:r>
              <a:rPr lang="en-US" dirty="0" smtClean="0"/>
              <a:t>technologies and potential outcomes</a:t>
            </a:r>
          </a:p>
          <a:p>
            <a:pPr lvl="1" hangingPunct="0"/>
            <a:r>
              <a:rPr lang="en-US" dirty="0" smtClean="0"/>
              <a:t>Identify challenges </a:t>
            </a:r>
            <a:r>
              <a:rPr lang="en-US" dirty="0"/>
              <a:t>and risks that should be taken into </a:t>
            </a:r>
            <a:r>
              <a:rPr lang="en-US" dirty="0" smtClean="0"/>
              <a:t>account</a:t>
            </a:r>
          </a:p>
          <a:p>
            <a:pPr marL="0" indent="0" hangingPunct="0">
              <a:buNone/>
            </a:pPr>
            <a:r>
              <a:rPr lang="en-US" dirty="0" smtClean="0"/>
              <a:t> </a:t>
            </a:r>
            <a:r>
              <a:rPr lang="en-US" b="1" dirty="0" smtClean="0"/>
              <a:t>5. Drafting </a:t>
            </a:r>
            <a:r>
              <a:rPr lang="en-US" b="1" dirty="0"/>
              <a:t>initial strategy </a:t>
            </a:r>
            <a:endParaRPr lang="en-ZA" b="1" dirty="0"/>
          </a:p>
          <a:p>
            <a:pPr lvl="1" hangingPunct="0"/>
            <a:r>
              <a:rPr lang="en-US" dirty="0" smtClean="0"/>
              <a:t>Draft an “unconstrained</a:t>
            </a:r>
            <a:r>
              <a:rPr lang="en-US" dirty="0"/>
              <a:t>” strategy </a:t>
            </a:r>
            <a:r>
              <a:rPr lang="en-US" dirty="0" smtClean="0"/>
              <a:t>that expresses </a:t>
            </a:r>
            <a:r>
              <a:rPr lang="en-US" dirty="0"/>
              <a:t>an ideal national </a:t>
            </a:r>
            <a:r>
              <a:rPr lang="en-US" dirty="0" err="1"/>
              <a:t>eHealth</a:t>
            </a:r>
            <a:r>
              <a:rPr lang="en-US" dirty="0"/>
              <a:t> </a:t>
            </a:r>
            <a:r>
              <a:rPr lang="en-US" dirty="0" smtClean="0"/>
              <a:t>environment</a:t>
            </a:r>
          </a:p>
          <a:p>
            <a:pPr lvl="1" hangingPunct="0"/>
            <a:r>
              <a:rPr lang="en-US" dirty="0" smtClean="0"/>
              <a:t>Identify </a:t>
            </a:r>
            <a:r>
              <a:rPr lang="en-US" dirty="0"/>
              <a:t>opportunities that can be pursued in </a:t>
            </a:r>
            <a:r>
              <a:rPr lang="en-US" dirty="0" smtClean="0"/>
              <a:t>future</a:t>
            </a:r>
          </a:p>
          <a:p>
            <a:pPr lvl="1" hangingPunct="0"/>
            <a:r>
              <a:rPr lang="en-US" dirty="0" smtClean="0"/>
              <a:t>Determine </a:t>
            </a:r>
            <a:r>
              <a:rPr lang="en-US" dirty="0"/>
              <a:t>degree of change </a:t>
            </a:r>
            <a:r>
              <a:rPr lang="en-US" dirty="0" smtClean="0"/>
              <a:t>required </a:t>
            </a:r>
            <a:r>
              <a:rPr lang="en-US" dirty="0"/>
              <a:t>in order to develop the </a:t>
            </a:r>
            <a:r>
              <a:rPr lang="en-US" dirty="0" smtClean="0"/>
              <a:t>ideal </a:t>
            </a:r>
            <a:r>
              <a:rPr lang="en-US" dirty="0" err="1" smtClean="0"/>
              <a:t>eHealth</a:t>
            </a:r>
            <a:r>
              <a:rPr lang="en-US" dirty="0" smtClean="0"/>
              <a:t> environment</a:t>
            </a:r>
            <a:endParaRPr lang="en-US" dirty="0"/>
          </a:p>
          <a:p>
            <a:pPr marL="0" lvl="0" indent="0">
              <a:buNone/>
            </a:pPr>
            <a:r>
              <a:rPr lang="en-US" b="1" dirty="0" smtClean="0"/>
              <a:t>6. Identifying  </a:t>
            </a:r>
            <a:r>
              <a:rPr lang="en-US" b="1" dirty="0"/>
              <a:t>required components</a:t>
            </a:r>
            <a:endParaRPr lang="en-ZA" b="1" dirty="0"/>
          </a:p>
          <a:p>
            <a:pPr lvl="1" hangingPunct="0"/>
            <a:r>
              <a:rPr lang="en-US" dirty="0" smtClean="0"/>
              <a:t>Building </a:t>
            </a:r>
            <a:r>
              <a:rPr lang="en-US" dirty="0"/>
              <a:t>blocks </a:t>
            </a:r>
            <a:r>
              <a:rPr lang="en-US" dirty="0" smtClean="0"/>
              <a:t>required to </a:t>
            </a:r>
            <a:r>
              <a:rPr lang="en-US" dirty="0"/>
              <a:t>deliver on the goals of the </a:t>
            </a:r>
            <a:r>
              <a:rPr lang="en-US" dirty="0" smtClean="0"/>
              <a:t>strategy</a:t>
            </a:r>
          </a:p>
          <a:p>
            <a:pPr lvl="1" hangingPunct="0"/>
            <a:r>
              <a:rPr lang="en-US" dirty="0" smtClean="0"/>
              <a:t>Toolkit lists seven </a:t>
            </a:r>
            <a:r>
              <a:rPr lang="en-US" dirty="0"/>
              <a:t>components that should be </a:t>
            </a:r>
            <a:r>
              <a:rPr lang="en-US" dirty="0" smtClean="0"/>
              <a:t>addressed</a:t>
            </a:r>
            <a:endParaRPr lang="en-ZA" dirty="0"/>
          </a:p>
          <a:p>
            <a:pPr marL="0" indent="0" hangingPunct="0">
              <a:buNone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20182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537846"/>
            <a:ext cx="6856133" cy="631447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31640" y="148423"/>
            <a:ext cx="68561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200" b="1" dirty="0" smtClean="0"/>
              <a:t>Learning from trends and experience</a:t>
            </a:r>
            <a:endParaRPr lang="en-ZA" sz="3200" b="1" dirty="0"/>
          </a:p>
        </p:txBody>
      </p:sp>
    </p:spTree>
    <p:extLst>
      <p:ext uri="{BB962C8B-B14F-4D97-AF65-F5344CB8AC3E}">
        <p14:creationId xmlns:p14="http://schemas.microsoft.com/office/powerpoint/2010/main" val="52569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Toolkit guidelines – nine steps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77500" lnSpcReduction="20000"/>
          </a:bodyPr>
          <a:lstStyle/>
          <a:p>
            <a:pPr marL="0" lvl="0" indent="0">
              <a:buNone/>
            </a:pPr>
            <a:r>
              <a:rPr lang="en-US" b="1" dirty="0" smtClean="0"/>
              <a:t>7. Gathering </a:t>
            </a:r>
            <a:r>
              <a:rPr lang="en-US" b="1" dirty="0"/>
              <a:t>information on </a:t>
            </a:r>
            <a:r>
              <a:rPr lang="en-US" b="1" dirty="0" err="1"/>
              <a:t>eHealth</a:t>
            </a:r>
            <a:r>
              <a:rPr lang="en-US" b="1" dirty="0"/>
              <a:t> environment</a:t>
            </a:r>
            <a:endParaRPr lang="en-ZA" b="1" dirty="0"/>
          </a:p>
          <a:p>
            <a:pPr lvl="1" hangingPunct="0"/>
            <a:r>
              <a:rPr lang="en-US" dirty="0" smtClean="0"/>
              <a:t>Determine which </a:t>
            </a:r>
            <a:r>
              <a:rPr lang="en-US" dirty="0"/>
              <a:t>building blocks </a:t>
            </a:r>
            <a:r>
              <a:rPr lang="en-US" dirty="0" smtClean="0"/>
              <a:t>exist</a:t>
            </a:r>
            <a:r>
              <a:rPr lang="en-US" dirty="0"/>
              <a:t>, can be re-used or </a:t>
            </a:r>
            <a:r>
              <a:rPr lang="en-US" dirty="0" smtClean="0"/>
              <a:t>expanded</a:t>
            </a:r>
            <a:endParaRPr lang="en-ZA" dirty="0"/>
          </a:p>
          <a:p>
            <a:pPr marL="0" lvl="0" indent="0">
              <a:buNone/>
            </a:pPr>
            <a:r>
              <a:rPr lang="en-US" b="1" dirty="0" smtClean="0"/>
              <a:t>8. Assessing </a:t>
            </a:r>
            <a:r>
              <a:rPr lang="en-US" b="1" dirty="0"/>
              <a:t>opportunities and gaps</a:t>
            </a:r>
            <a:endParaRPr lang="en-ZA" b="1" dirty="0"/>
          </a:p>
          <a:p>
            <a:pPr lvl="1" hangingPunct="0"/>
            <a:r>
              <a:rPr lang="en-US" dirty="0" smtClean="0"/>
              <a:t>Describe gaps </a:t>
            </a:r>
            <a:r>
              <a:rPr lang="en-US" dirty="0"/>
              <a:t>between what is required and what already </a:t>
            </a:r>
            <a:r>
              <a:rPr lang="en-US" dirty="0" smtClean="0"/>
              <a:t>exists</a:t>
            </a:r>
          </a:p>
          <a:p>
            <a:pPr lvl="1" hangingPunct="0"/>
            <a:r>
              <a:rPr lang="en-US" dirty="0" smtClean="0"/>
              <a:t>Identify </a:t>
            </a:r>
            <a:r>
              <a:rPr lang="en-US" dirty="0"/>
              <a:t>opportunities for re-use or </a:t>
            </a:r>
            <a:r>
              <a:rPr lang="en-US" dirty="0" smtClean="0"/>
              <a:t>sharing</a:t>
            </a:r>
          </a:p>
          <a:p>
            <a:pPr lvl="1" hangingPunct="0"/>
            <a:r>
              <a:rPr lang="en-US" dirty="0" smtClean="0"/>
              <a:t>Address gaps</a:t>
            </a:r>
          </a:p>
          <a:p>
            <a:pPr lvl="1" hangingPunct="0"/>
            <a:r>
              <a:rPr lang="en-US" dirty="0" smtClean="0"/>
              <a:t>Identify risks </a:t>
            </a:r>
            <a:r>
              <a:rPr lang="en-US" dirty="0"/>
              <a:t>and </a:t>
            </a:r>
            <a:r>
              <a:rPr lang="en-US" dirty="0" smtClean="0"/>
              <a:t>barriers</a:t>
            </a:r>
            <a:endParaRPr lang="en-ZA" dirty="0"/>
          </a:p>
          <a:p>
            <a:pPr lvl="1"/>
            <a:r>
              <a:rPr lang="en-US" dirty="0"/>
              <a:t>Refining strategy and develop recommendations</a:t>
            </a:r>
            <a:endParaRPr lang="en-ZA" dirty="0"/>
          </a:p>
          <a:p>
            <a:pPr marL="0" indent="0" hangingPunct="0">
              <a:buNone/>
            </a:pPr>
            <a:r>
              <a:rPr lang="en-US" b="1" dirty="0" smtClean="0"/>
              <a:t>9. Refine strategy based </a:t>
            </a:r>
            <a:r>
              <a:rPr lang="en-US" b="1" dirty="0"/>
              <a:t>on the outputs of steps 6, 7 and 8.</a:t>
            </a:r>
            <a:r>
              <a:rPr lang="en-US" dirty="0"/>
              <a:t> </a:t>
            </a:r>
            <a:endParaRPr lang="en-US" dirty="0" smtClean="0"/>
          </a:p>
          <a:p>
            <a:pPr lvl="1" hangingPunct="0"/>
            <a:r>
              <a:rPr lang="en-US" dirty="0" smtClean="0"/>
              <a:t>Develop set </a:t>
            </a:r>
            <a:r>
              <a:rPr lang="en-US" dirty="0"/>
              <a:t>of recommendations </a:t>
            </a:r>
            <a:r>
              <a:rPr lang="en-US" dirty="0" smtClean="0"/>
              <a:t>on which to base the </a:t>
            </a:r>
            <a:r>
              <a:rPr lang="en-US" dirty="0"/>
              <a:t>action plan </a:t>
            </a:r>
          </a:p>
          <a:p>
            <a:pPr lvl="1" hangingPunct="0"/>
            <a:r>
              <a:rPr lang="en-US" dirty="0" smtClean="0"/>
              <a:t>Obtain endorsement </a:t>
            </a:r>
            <a:r>
              <a:rPr lang="en-US" dirty="0"/>
              <a:t>of the </a:t>
            </a:r>
            <a:r>
              <a:rPr lang="en-US" dirty="0" smtClean="0"/>
              <a:t>strategy</a:t>
            </a:r>
          </a:p>
          <a:p>
            <a:pPr lvl="1" hangingPunct="0"/>
            <a:r>
              <a:rPr lang="en-US" dirty="0" smtClean="0"/>
              <a:t>Communicate strategy </a:t>
            </a:r>
            <a:r>
              <a:rPr lang="en-US" dirty="0"/>
              <a:t>to the broader stakeholder </a:t>
            </a:r>
            <a:r>
              <a:rPr lang="en-US" dirty="0" smtClean="0"/>
              <a:t>community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50938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052524"/>
            <a:ext cx="4208966" cy="30905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136" y="2052523"/>
            <a:ext cx="4271838" cy="30776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456816" y="862719"/>
            <a:ext cx="8680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600" b="1" dirty="0" smtClean="0"/>
              <a:t>Gathering information on the environment</a:t>
            </a:r>
            <a:endParaRPr lang="en-ZA" sz="3600" b="1" dirty="0"/>
          </a:p>
        </p:txBody>
      </p:sp>
    </p:spTree>
    <p:extLst>
      <p:ext uri="{BB962C8B-B14F-4D97-AF65-F5344CB8AC3E}">
        <p14:creationId xmlns:p14="http://schemas.microsoft.com/office/powerpoint/2010/main" val="367380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Method 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For each of </a:t>
            </a:r>
            <a:r>
              <a:rPr lang="en-US" dirty="0"/>
              <a:t>nine steps recommended by the </a:t>
            </a:r>
            <a:r>
              <a:rPr lang="en-US" dirty="0" smtClean="0"/>
              <a:t>Toolkit</a:t>
            </a:r>
          </a:p>
          <a:p>
            <a:r>
              <a:rPr lang="en-US" dirty="0" smtClean="0"/>
              <a:t>Compare </a:t>
            </a:r>
            <a:r>
              <a:rPr lang="en-US" dirty="0"/>
              <a:t>the activities and outputs recommended </a:t>
            </a:r>
            <a:r>
              <a:rPr lang="en-US" dirty="0" smtClean="0"/>
              <a:t>to </a:t>
            </a:r>
            <a:r>
              <a:rPr lang="en-US" dirty="0"/>
              <a:t>the processes followed in the development of </a:t>
            </a:r>
            <a:r>
              <a:rPr lang="en-US" dirty="0" smtClean="0"/>
              <a:t>South </a:t>
            </a:r>
            <a:r>
              <a:rPr lang="en-US" dirty="0"/>
              <a:t>African </a:t>
            </a:r>
            <a:r>
              <a:rPr lang="en-US" dirty="0" err="1"/>
              <a:t>eHealth</a:t>
            </a:r>
            <a:r>
              <a:rPr lang="en-US" dirty="0"/>
              <a:t> </a:t>
            </a:r>
            <a:r>
              <a:rPr lang="en-US" dirty="0" smtClean="0"/>
              <a:t>Strategy</a:t>
            </a:r>
          </a:p>
          <a:p>
            <a:r>
              <a:rPr lang="en-US" dirty="0" smtClean="0"/>
              <a:t>Rate </a:t>
            </a:r>
            <a:r>
              <a:rPr lang="en-US" dirty="0"/>
              <a:t>elements within each </a:t>
            </a:r>
            <a:r>
              <a:rPr lang="en-US" dirty="0" smtClean="0"/>
              <a:t>step </a:t>
            </a:r>
            <a:r>
              <a:rPr lang="en-US" dirty="0"/>
              <a:t>from 0 to </a:t>
            </a:r>
            <a:r>
              <a:rPr lang="en-US" dirty="0" smtClean="0"/>
              <a:t>2:</a:t>
            </a:r>
          </a:p>
          <a:p>
            <a:pPr lvl="1"/>
            <a:r>
              <a:rPr lang="en-US" dirty="0" smtClean="0"/>
              <a:t>0 - “</a:t>
            </a:r>
            <a:r>
              <a:rPr lang="en-US" dirty="0"/>
              <a:t>Was not done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1 - “</a:t>
            </a:r>
            <a:r>
              <a:rPr lang="en-US" dirty="0"/>
              <a:t>Was partially done” </a:t>
            </a:r>
            <a:endParaRPr lang="en-US" dirty="0" smtClean="0"/>
          </a:p>
          <a:p>
            <a:pPr lvl="1"/>
            <a:r>
              <a:rPr lang="en-US" dirty="0" smtClean="0"/>
              <a:t>2 - “</a:t>
            </a:r>
            <a:r>
              <a:rPr lang="en-US" dirty="0"/>
              <a:t>Was done</a:t>
            </a:r>
            <a:r>
              <a:rPr lang="en-US" dirty="0" smtClean="0"/>
              <a:t>”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763160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08253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670" y="0"/>
            <a:ext cx="45493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0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2800" b="1" dirty="0" smtClean="0"/>
              <a:t>Results: 1. Managing the process</a:t>
            </a:r>
            <a:endParaRPr lang="en-ZA" sz="2800" b="1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7793304"/>
              </p:ext>
            </p:extLst>
          </p:nvPr>
        </p:nvGraphicFramePr>
        <p:xfrm>
          <a:off x="899592" y="1340766"/>
          <a:ext cx="7416824" cy="4752529"/>
        </p:xfrm>
        <a:graphic>
          <a:graphicData uri="http://schemas.openxmlformats.org/drawingml/2006/table">
            <a:tbl>
              <a:tblPr firstRow="1" firstCol="1" bandRow="1"/>
              <a:tblGrid>
                <a:gridCol w="2396994"/>
                <a:gridCol w="771358"/>
                <a:gridCol w="4248472"/>
              </a:tblGrid>
              <a:tr h="304479">
                <a:tc>
                  <a:txBody>
                    <a:bodyPr/>
                    <a:lstStyle/>
                    <a:p>
                      <a:pPr algn="l" hangingPunc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1" dirty="0">
                          <a:effectLst/>
                          <a:latin typeface="Arial"/>
                          <a:ea typeface="Times New Roman"/>
                          <a:cs typeface="MyriadPro-Regular"/>
                        </a:rPr>
                        <a:t>Elements</a:t>
                      </a:r>
                      <a:endParaRPr lang="en-ZA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1">
                          <a:effectLst/>
                          <a:latin typeface="Arial"/>
                          <a:ea typeface="Times New Roman"/>
                          <a:cs typeface="MyriadPro-Regular"/>
                        </a:rPr>
                        <a:t>Rating</a:t>
                      </a:r>
                      <a:endParaRPr lang="en-ZA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1">
                          <a:effectLst/>
                          <a:latin typeface="Arial"/>
                          <a:ea typeface="Times New Roman"/>
                          <a:cs typeface="MyriadPro-Regular"/>
                        </a:rPr>
                        <a:t> </a:t>
                      </a:r>
                      <a:endParaRPr lang="en-ZA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8204">
                <a:tc>
                  <a:txBody>
                    <a:bodyPr/>
                    <a:lstStyle/>
                    <a:p>
                      <a:pPr algn="l" hangingPunc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  <a:latin typeface="Arial"/>
                          <a:ea typeface="Times New Roman"/>
                          <a:cs typeface="MyriadPro-Regular"/>
                        </a:rPr>
                        <a:t>High-level health sector leadership and support </a:t>
                      </a:r>
                      <a:endParaRPr lang="en-ZA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1" dirty="0">
                          <a:effectLst/>
                          <a:latin typeface="Arial"/>
                          <a:ea typeface="Times New Roman"/>
                          <a:cs typeface="MyriadPro-Regular"/>
                        </a:rPr>
                        <a:t>1</a:t>
                      </a:r>
                      <a:endParaRPr lang="en-ZA" sz="16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 hangingPunc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1" dirty="0">
                          <a:effectLst/>
                          <a:latin typeface="Arial"/>
                          <a:ea typeface="Times New Roman"/>
                          <a:cs typeface="MyriadPro-Regular"/>
                        </a:rPr>
                        <a:t> </a:t>
                      </a:r>
                      <a:endParaRPr lang="en-ZA" sz="16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 hangingPunc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/>
                        <a:buChar char=""/>
                      </a:pPr>
                      <a:r>
                        <a:rPr lang="en-US" sz="1600" dirty="0">
                          <a:effectLst/>
                          <a:latin typeface="Arial"/>
                          <a:ea typeface="Times New Roman"/>
                          <a:cs typeface="MyriadPro-Regular"/>
                        </a:rPr>
                        <a:t>On-going support of NHISSA</a:t>
                      </a:r>
                      <a:endParaRPr lang="en-ZA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l" hangingPunc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/>
                        <a:buChar char=""/>
                      </a:pPr>
                      <a:r>
                        <a:rPr lang="en-US" sz="1600" dirty="0">
                          <a:effectLst/>
                          <a:latin typeface="Arial"/>
                          <a:ea typeface="Times New Roman"/>
                          <a:cs typeface="MyriadPro-Regular"/>
                        </a:rPr>
                        <a:t>NHISSA kept leadership updated</a:t>
                      </a:r>
                      <a:endParaRPr lang="en-ZA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l" hangingPunc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/>
                        <a:buChar char=""/>
                      </a:pPr>
                      <a:r>
                        <a:rPr lang="en-US" sz="1600" dirty="0">
                          <a:effectLst/>
                          <a:latin typeface="Arial"/>
                          <a:ea typeface="Times New Roman"/>
                          <a:cs typeface="MyriadPro-Regular"/>
                        </a:rPr>
                        <a:t>NHISSA only meets quarterly </a:t>
                      </a:r>
                      <a:endParaRPr lang="en-ZA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8204">
                <a:tc>
                  <a:txBody>
                    <a:bodyPr/>
                    <a:lstStyle/>
                    <a:p>
                      <a:pPr algn="l" hangingPunc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effectLst/>
                          <a:latin typeface="Arial"/>
                          <a:ea typeface="Times New Roman"/>
                          <a:cs typeface="MyriadPro-Regular"/>
                        </a:rPr>
                        <a:t>Appropriate governance structure and mechanisms</a:t>
                      </a:r>
                      <a:endParaRPr lang="en-ZA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1" dirty="0">
                          <a:effectLst/>
                          <a:latin typeface="Arial"/>
                          <a:ea typeface="Times New Roman"/>
                          <a:cs typeface="MyriadPro-Regular"/>
                        </a:rPr>
                        <a:t>1</a:t>
                      </a:r>
                      <a:endParaRPr lang="en-ZA" sz="16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 hangingPunc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1" dirty="0">
                          <a:effectLst/>
                          <a:latin typeface="Arial"/>
                          <a:ea typeface="Times New Roman"/>
                          <a:cs typeface="MyriadPro-Regular"/>
                        </a:rPr>
                        <a:t> </a:t>
                      </a:r>
                      <a:endParaRPr lang="en-ZA" sz="16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 hangingPunc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/>
                        <a:buChar char=""/>
                      </a:pPr>
                      <a:r>
                        <a:rPr lang="en-US" sz="1600" dirty="0">
                          <a:effectLst/>
                          <a:latin typeface="Arial"/>
                          <a:ea typeface="Times New Roman"/>
                          <a:cs typeface="MyriadPro-Regular"/>
                        </a:rPr>
                        <a:t>No formalized governance structure</a:t>
                      </a:r>
                      <a:endParaRPr lang="en-ZA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l" hangingPunc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/>
                        <a:buChar char=""/>
                      </a:pPr>
                      <a:r>
                        <a:rPr lang="en-US" sz="1600" dirty="0">
                          <a:effectLst/>
                          <a:latin typeface="Arial"/>
                          <a:ea typeface="Times New Roman"/>
                          <a:cs typeface="MyriadPro-Regular"/>
                        </a:rPr>
                        <a:t>Regular progress reports to NHISSA</a:t>
                      </a:r>
                      <a:endParaRPr lang="en-ZA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l" hangingPunc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/>
                        <a:buChar char=""/>
                      </a:pPr>
                      <a:r>
                        <a:rPr lang="en-US" sz="1600" dirty="0">
                          <a:effectLst/>
                          <a:latin typeface="Arial"/>
                          <a:ea typeface="Times New Roman"/>
                          <a:cs typeface="MyriadPro-Regular"/>
                        </a:rPr>
                        <a:t>Input from </a:t>
                      </a:r>
                      <a:r>
                        <a:rPr lang="en-US" sz="1600" dirty="0" err="1">
                          <a:effectLst/>
                          <a:latin typeface="Arial"/>
                          <a:ea typeface="Times New Roman"/>
                          <a:cs typeface="MyriadPro-Regular"/>
                        </a:rPr>
                        <a:t>eHealth</a:t>
                      </a:r>
                      <a:r>
                        <a:rPr lang="en-US" sz="1600" dirty="0">
                          <a:effectLst/>
                          <a:latin typeface="Arial"/>
                          <a:ea typeface="Times New Roman"/>
                          <a:cs typeface="MyriadPro-Regular"/>
                        </a:rPr>
                        <a:t> subject matter experts</a:t>
                      </a:r>
                      <a:endParaRPr lang="en-ZA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3438">
                <a:tc>
                  <a:txBody>
                    <a:bodyPr/>
                    <a:lstStyle/>
                    <a:p>
                      <a:pPr algn="l" hangingPunc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effectLst/>
                          <a:latin typeface="Arial"/>
                          <a:ea typeface="Times New Roman"/>
                          <a:cs typeface="MyriadPro-Regular"/>
                        </a:rPr>
                        <a:t>Multi-disciplinary project team with requisite skills and expertise</a:t>
                      </a:r>
                      <a:endParaRPr lang="en-ZA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1" dirty="0">
                          <a:effectLst/>
                          <a:latin typeface="Arial"/>
                          <a:ea typeface="Times New Roman"/>
                          <a:cs typeface="MyriadPro-Regular"/>
                        </a:rPr>
                        <a:t>1</a:t>
                      </a:r>
                      <a:endParaRPr lang="en-ZA" sz="16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 hangingPunc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1" dirty="0">
                          <a:effectLst/>
                          <a:latin typeface="Arial"/>
                          <a:ea typeface="Times New Roman"/>
                          <a:cs typeface="MyriadPro-Regular"/>
                        </a:rPr>
                        <a:t> </a:t>
                      </a:r>
                      <a:endParaRPr lang="en-ZA" sz="16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 hangingPunc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/>
                        <a:buChar char=""/>
                      </a:pPr>
                      <a:r>
                        <a:rPr lang="en-US" sz="1600" dirty="0">
                          <a:effectLst/>
                          <a:latin typeface="Arial"/>
                          <a:ea typeface="Times New Roman"/>
                          <a:cs typeface="MyriadPro-Regular"/>
                        </a:rPr>
                        <a:t>Not project-based</a:t>
                      </a:r>
                      <a:endParaRPr lang="en-ZA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l" hangingPunc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/>
                        <a:buChar char=""/>
                      </a:pPr>
                      <a:r>
                        <a:rPr lang="en-US" sz="1600" dirty="0">
                          <a:effectLst/>
                          <a:latin typeface="Arial"/>
                          <a:ea typeface="Times New Roman"/>
                          <a:cs typeface="MyriadPro-Regular"/>
                        </a:rPr>
                        <a:t>Small but capable core team</a:t>
                      </a:r>
                      <a:endParaRPr lang="en-ZA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8204">
                <a:tc>
                  <a:txBody>
                    <a:bodyPr/>
                    <a:lstStyle/>
                    <a:p>
                      <a:pPr algn="l" hangingPunc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  <a:latin typeface="Arial"/>
                          <a:ea typeface="Times New Roman"/>
                          <a:cs typeface="MyriadPro-Regular"/>
                        </a:rPr>
                        <a:t>Agreed timeline and resources for completing the work</a:t>
                      </a:r>
                      <a:endParaRPr lang="en-ZA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1" dirty="0">
                          <a:effectLst/>
                          <a:latin typeface="Arial"/>
                          <a:ea typeface="Times New Roman"/>
                          <a:cs typeface="MyriadPro-Regular"/>
                        </a:rPr>
                        <a:t>0</a:t>
                      </a:r>
                      <a:endParaRPr lang="en-ZA" sz="16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 hangingPunc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1" dirty="0">
                          <a:effectLst/>
                          <a:latin typeface="Arial"/>
                          <a:ea typeface="Times New Roman"/>
                          <a:cs typeface="MyriadPro-Regular"/>
                        </a:rPr>
                        <a:t> </a:t>
                      </a:r>
                      <a:endParaRPr lang="en-ZA" sz="16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 hangingPunc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/>
                        <a:buChar char=""/>
                      </a:pPr>
                      <a:r>
                        <a:rPr lang="en-US" sz="1600" dirty="0">
                          <a:effectLst/>
                          <a:latin typeface="Arial"/>
                          <a:ea typeface="Times New Roman"/>
                          <a:cs typeface="MyriadPro-Regular"/>
                        </a:rPr>
                        <a:t>No project plan</a:t>
                      </a:r>
                      <a:endParaRPr lang="en-ZA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l" hangingPunc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/>
                        <a:buChar char=""/>
                      </a:pPr>
                      <a:r>
                        <a:rPr lang="en-US" sz="1600" dirty="0">
                          <a:effectLst/>
                          <a:latin typeface="Arial"/>
                          <a:ea typeface="Times New Roman"/>
                          <a:cs typeface="MyriadPro-Regular"/>
                        </a:rPr>
                        <a:t>No agreed timelines</a:t>
                      </a:r>
                      <a:endParaRPr lang="en-ZA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l" hangingPunc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/>
                        <a:buChar char=""/>
                      </a:pPr>
                      <a:r>
                        <a:rPr lang="en-US" sz="1600" dirty="0">
                          <a:effectLst/>
                          <a:latin typeface="Arial"/>
                          <a:ea typeface="Times New Roman"/>
                          <a:cs typeface="MyriadPro-Regular"/>
                        </a:rPr>
                        <a:t>No budget or other resources assigned</a:t>
                      </a:r>
                      <a:endParaRPr lang="en-ZA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621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2800" b="1" dirty="0" smtClean="0"/>
              <a:t>Results: 2. Engaging with Stakeholders</a:t>
            </a:r>
            <a:endParaRPr lang="en-ZA" sz="2800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4626256"/>
              </p:ext>
            </p:extLst>
          </p:nvPr>
        </p:nvGraphicFramePr>
        <p:xfrm>
          <a:off x="827585" y="1412776"/>
          <a:ext cx="7488830" cy="4824536"/>
        </p:xfrm>
        <a:graphic>
          <a:graphicData uri="http://schemas.openxmlformats.org/drawingml/2006/table">
            <a:tbl>
              <a:tblPr firstRow="1" firstCol="1" bandRow="1"/>
              <a:tblGrid>
                <a:gridCol w="2430357"/>
                <a:gridCol w="810002"/>
                <a:gridCol w="4248471"/>
              </a:tblGrid>
              <a:tr h="347851">
                <a:tc>
                  <a:txBody>
                    <a:bodyPr/>
                    <a:lstStyle/>
                    <a:p>
                      <a:pPr algn="l" hangingPunc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1" dirty="0">
                          <a:effectLst/>
                          <a:latin typeface="Arial"/>
                          <a:ea typeface="Times New Roman"/>
                          <a:cs typeface="MyriadPro-Regular"/>
                        </a:rPr>
                        <a:t>Elements</a:t>
                      </a:r>
                      <a:endParaRPr lang="en-ZA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1">
                          <a:effectLst/>
                          <a:latin typeface="Arial"/>
                          <a:ea typeface="Times New Roman"/>
                          <a:cs typeface="MyriadPro-Regular"/>
                        </a:rPr>
                        <a:t>Rating</a:t>
                      </a:r>
                      <a:endParaRPr lang="en-ZA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1">
                          <a:effectLst/>
                          <a:latin typeface="Arial"/>
                          <a:ea typeface="Times New Roman"/>
                          <a:cs typeface="MyriadPro-Regular"/>
                        </a:rPr>
                        <a:t> </a:t>
                      </a:r>
                      <a:endParaRPr lang="en-ZA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3552">
                <a:tc>
                  <a:txBody>
                    <a:bodyPr/>
                    <a:lstStyle/>
                    <a:p>
                      <a:pPr algn="l" hangingPunc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  <a:latin typeface="Arial"/>
                          <a:ea typeface="Times New Roman"/>
                          <a:cs typeface="MyriadPro-Regular"/>
                        </a:rPr>
                        <a:t>Clarify the role of government in national </a:t>
                      </a:r>
                      <a:r>
                        <a:rPr lang="en-US" sz="1600" dirty="0" err="1">
                          <a:effectLst/>
                          <a:latin typeface="Arial"/>
                          <a:ea typeface="Times New Roman"/>
                          <a:cs typeface="MyriadPro-Regular"/>
                        </a:rPr>
                        <a:t>eHealth</a:t>
                      </a:r>
                      <a:r>
                        <a:rPr lang="en-US" sz="1600" dirty="0">
                          <a:effectLst/>
                          <a:latin typeface="Arial"/>
                          <a:ea typeface="Times New Roman"/>
                          <a:cs typeface="MyriadPro-Regular"/>
                        </a:rPr>
                        <a:t> development</a:t>
                      </a:r>
                      <a:endParaRPr lang="en-ZA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1" dirty="0">
                          <a:effectLst/>
                          <a:latin typeface="Arial"/>
                          <a:ea typeface="Times New Roman"/>
                          <a:cs typeface="MyriadPro-Regular"/>
                        </a:rPr>
                        <a:t>2</a:t>
                      </a:r>
                      <a:endParaRPr lang="en-ZA" sz="16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 hangingPunc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/>
                        <a:buChar char=""/>
                      </a:pPr>
                      <a:r>
                        <a:rPr lang="en-US" sz="1600">
                          <a:effectLst/>
                          <a:latin typeface="Arial"/>
                          <a:ea typeface="Times New Roman"/>
                          <a:cs typeface="MyriadPro-Regular"/>
                        </a:rPr>
                        <a:t>Strategy development directed by government</a:t>
                      </a:r>
                      <a:endParaRPr lang="en-ZA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l" hangingPunc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/>
                        <a:buChar char=""/>
                      </a:pPr>
                      <a:r>
                        <a:rPr lang="en-US" sz="1600">
                          <a:effectLst/>
                          <a:latin typeface="Arial"/>
                          <a:ea typeface="Times New Roman"/>
                          <a:cs typeface="MyriadPro-Regular"/>
                        </a:rPr>
                        <a:t>Scope limited to public-sector </a:t>
                      </a:r>
                      <a:endParaRPr lang="en-ZA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1731">
                <a:tc>
                  <a:txBody>
                    <a:bodyPr/>
                    <a:lstStyle/>
                    <a:p>
                      <a:pPr algn="l" hangingPunc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  <a:latin typeface="Arial"/>
                          <a:ea typeface="Times New Roman"/>
                          <a:cs typeface="MyriadPro-Regular"/>
                        </a:rPr>
                        <a:t>Identify stakeholder groups that need to be involved</a:t>
                      </a:r>
                      <a:endParaRPr lang="en-ZA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1" dirty="0">
                          <a:effectLst/>
                          <a:latin typeface="Arial"/>
                          <a:ea typeface="Times New Roman"/>
                          <a:cs typeface="MyriadPro-Regular"/>
                        </a:rPr>
                        <a:t>1</a:t>
                      </a:r>
                      <a:endParaRPr lang="en-ZA" sz="16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 hangingPunc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/>
                        <a:buChar char=""/>
                      </a:pPr>
                      <a:r>
                        <a:rPr lang="en-US" sz="1600" dirty="0">
                          <a:effectLst/>
                          <a:latin typeface="Arial"/>
                          <a:ea typeface="Times New Roman"/>
                          <a:cs typeface="MyriadPro-Regular"/>
                        </a:rPr>
                        <a:t>Did not include a broad stakeholder group</a:t>
                      </a:r>
                      <a:endParaRPr lang="en-ZA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l" hangingPunc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/>
                        <a:buChar char=""/>
                      </a:pPr>
                      <a:r>
                        <a:rPr lang="en-US" sz="1600" dirty="0">
                          <a:effectLst/>
                          <a:latin typeface="Arial"/>
                          <a:ea typeface="Times New Roman"/>
                          <a:cs typeface="MyriadPro-Regular"/>
                        </a:rPr>
                        <a:t>Input solicited from relevant public sector stakeholders on NHISSA committee</a:t>
                      </a:r>
                      <a:endParaRPr lang="en-ZA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l" hangingPunc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/>
                        <a:buChar char=""/>
                      </a:pPr>
                      <a:r>
                        <a:rPr lang="en-US" sz="1600" dirty="0">
                          <a:effectLst/>
                          <a:latin typeface="Arial"/>
                          <a:ea typeface="Times New Roman"/>
                          <a:cs typeface="MyriadPro-Regular"/>
                        </a:rPr>
                        <a:t>Input solicited from senior managers in the National Department of Health.  </a:t>
                      </a:r>
                      <a:endParaRPr lang="en-ZA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5701">
                <a:tc>
                  <a:txBody>
                    <a:bodyPr/>
                    <a:lstStyle/>
                    <a:p>
                      <a:pPr algn="l" hangingPunc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effectLst/>
                          <a:latin typeface="Arial"/>
                          <a:ea typeface="Times New Roman"/>
                          <a:cs typeface="MyriadPro-Regular"/>
                        </a:rPr>
                        <a:t>Develop approach to managing these groups</a:t>
                      </a:r>
                      <a:endParaRPr lang="en-ZA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1" dirty="0">
                          <a:effectLst/>
                          <a:latin typeface="Arial"/>
                          <a:ea typeface="Times New Roman"/>
                          <a:cs typeface="MyriadPro-Regular"/>
                        </a:rPr>
                        <a:t>0</a:t>
                      </a:r>
                      <a:endParaRPr lang="en-ZA" sz="16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 hangingPunc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/>
                        <a:buChar char=""/>
                      </a:pPr>
                      <a:r>
                        <a:rPr lang="en-US" sz="1600" dirty="0">
                          <a:effectLst/>
                          <a:latin typeface="Arial"/>
                          <a:ea typeface="Times New Roman"/>
                          <a:cs typeface="MyriadPro-Regular"/>
                        </a:rPr>
                        <a:t>No specific approach was developed.</a:t>
                      </a:r>
                      <a:endParaRPr lang="en-ZA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5701">
                <a:tc>
                  <a:txBody>
                    <a:bodyPr/>
                    <a:lstStyle/>
                    <a:p>
                      <a:pPr algn="l" hangingPunc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effectLst/>
                          <a:latin typeface="Arial"/>
                          <a:ea typeface="Times New Roman"/>
                          <a:cs typeface="MyriadPro-Regular"/>
                        </a:rPr>
                        <a:t>Define and communicate points of consultation</a:t>
                      </a:r>
                      <a:endParaRPr lang="en-ZA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  <a:latin typeface="Arial"/>
                          <a:ea typeface="Times New Roman"/>
                          <a:cs typeface="MyriadPro-Regular"/>
                        </a:rPr>
                        <a:t>0</a:t>
                      </a:r>
                      <a:endParaRPr lang="en-ZA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 hangingPunc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/>
                        <a:buChar char=""/>
                      </a:pPr>
                      <a:r>
                        <a:rPr lang="en-US" sz="1600" dirty="0">
                          <a:effectLst/>
                          <a:latin typeface="Arial"/>
                          <a:ea typeface="Times New Roman"/>
                          <a:cs typeface="MyriadPro-Regular"/>
                        </a:rPr>
                        <a:t>No specific consultation points were defined.</a:t>
                      </a:r>
                      <a:endParaRPr lang="en-ZA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611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rmAutofit/>
          </a:bodyPr>
          <a:lstStyle/>
          <a:p>
            <a:r>
              <a:rPr lang="en-ZA" sz="2800" b="1" dirty="0">
                <a:solidFill>
                  <a:prstClr val="black"/>
                </a:solidFill>
              </a:rPr>
              <a:t>Results: </a:t>
            </a:r>
            <a:r>
              <a:rPr lang="en-ZA" sz="2800" b="1" dirty="0" smtClean="0">
                <a:solidFill>
                  <a:prstClr val="black"/>
                </a:solidFill>
              </a:rPr>
              <a:t>3. Establishing Strategic context</a:t>
            </a:r>
            <a:endParaRPr lang="en-ZA" sz="2800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8707825"/>
              </p:ext>
            </p:extLst>
          </p:nvPr>
        </p:nvGraphicFramePr>
        <p:xfrm>
          <a:off x="611560" y="1124744"/>
          <a:ext cx="8064895" cy="5797129"/>
        </p:xfrm>
        <a:graphic>
          <a:graphicData uri="http://schemas.openxmlformats.org/drawingml/2006/table">
            <a:tbl>
              <a:tblPr firstRow="1" firstCol="1" bandRow="1"/>
              <a:tblGrid>
                <a:gridCol w="2349306"/>
                <a:gridCol w="793987"/>
                <a:gridCol w="4921602"/>
              </a:tblGrid>
              <a:tr h="195016">
                <a:tc>
                  <a:txBody>
                    <a:bodyPr/>
                    <a:lstStyle/>
                    <a:p>
                      <a:pPr algn="l" hangingPunc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effectLst/>
                          <a:latin typeface="Arial"/>
                          <a:ea typeface="Times New Roman"/>
                          <a:cs typeface="MyriadPro-Regular"/>
                        </a:rPr>
                        <a:t>Elements</a:t>
                      </a:r>
                      <a:endParaRPr lang="en-ZA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>
                          <a:effectLst/>
                          <a:latin typeface="Arial"/>
                          <a:ea typeface="Times New Roman"/>
                          <a:cs typeface="MyriadPro-Regular"/>
                        </a:rPr>
                        <a:t>Rating</a:t>
                      </a:r>
                      <a:endParaRPr lang="en-ZA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>
                          <a:effectLst/>
                          <a:latin typeface="Arial"/>
                          <a:ea typeface="Times New Roman"/>
                          <a:cs typeface="MyriadPro-Regular"/>
                        </a:rPr>
                        <a:t> </a:t>
                      </a:r>
                      <a:endParaRPr lang="en-ZA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9839">
                <a:tc>
                  <a:txBody>
                    <a:bodyPr/>
                    <a:lstStyle/>
                    <a:p>
                      <a:pPr algn="l" hangingPunc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  <a:latin typeface="Arial"/>
                          <a:ea typeface="Times New Roman"/>
                          <a:cs typeface="MyriadPro-Regular"/>
                        </a:rPr>
                        <a:t>Research population health and demographics</a:t>
                      </a:r>
                      <a:endParaRPr lang="en-ZA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effectLst/>
                          <a:latin typeface="Arial"/>
                          <a:ea typeface="Times New Roman"/>
                          <a:cs typeface="MyriadPro-Regular"/>
                        </a:rPr>
                        <a:t>1</a:t>
                      </a:r>
                      <a:endParaRPr lang="en-ZA" sz="14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 hangingPunc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effectLst/>
                          <a:latin typeface="Arial"/>
                          <a:ea typeface="Times New Roman"/>
                          <a:cs typeface="MyriadPro-Regular"/>
                        </a:rPr>
                        <a:t> </a:t>
                      </a:r>
                      <a:endParaRPr lang="en-ZA" sz="14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 hangingPunc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/>
                        <a:buChar char=""/>
                      </a:pPr>
                      <a:r>
                        <a:rPr lang="en-US" sz="1400">
                          <a:effectLst/>
                          <a:latin typeface="Arial"/>
                          <a:ea typeface="Times New Roman"/>
                          <a:cs typeface="MyriadPro-Regular"/>
                        </a:rPr>
                        <a:t>Partially done. </a:t>
                      </a:r>
                      <a:endParaRPr lang="en-ZA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l" hangingPunc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/>
                        <a:buChar char=""/>
                      </a:pPr>
                      <a:r>
                        <a:rPr lang="en-US" sz="1400">
                          <a:effectLst/>
                          <a:latin typeface="Arial"/>
                          <a:ea typeface="Times New Roman"/>
                          <a:cs typeface="MyriadPro-Regular"/>
                        </a:rPr>
                        <a:t>Section 5: eHealth’s contribution to NDoH’s strategic aims.</a:t>
                      </a:r>
                      <a:endParaRPr lang="en-ZA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4823">
                <a:tc>
                  <a:txBody>
                    <a:bodyPr/>
                    <a:lstStyle/>
                    <a:p>
                      <a:pPr algn="l" hangingPunc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  <a:latin typeface="Arial"/>
                          <a:ea typeface="Times New Roman"/>
                          <a:cs typeface="MyriadPro-Regular"/>
                        </a:rPr>
                        <a:t>Describe the health system</a:t>
                      </a:r>
                      <a:endParaRPr lang="en-ZA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effectLst/>
                          <a:latin typeface="Arial"/>
                          <a:ea typeface="Times New Roman"/>
                          <a:cs typeface="MyriadPro-Regular"/>
                        </a:rPr>
                        <a:t>1</a:t>
                      </a:r>
                      <a:endParaRPr lang="en-ZA" sz="14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 hangingPunc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effectLst/>
                          <a:latin typeface="Arial"/>
                          <a:ea typeface="Times New Roman"/>
                          <a:cs typeface="MyriadPro-Regular"/>
                        </a:rPr>
                        <a:t> </a:t>
                      </a:r>
                      <a:endParaRPr lang="en-ZA" sz="14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 hangingPunc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/>
                        <a:buChar char=""/>
                      </a:pPr>
                      <a:r>
                        <a:rPr lang="en-US" sz="1400" dirty="0">
                          <a:effectLst/>
                          <a:latin typeface="Arial"/>
                          <a:ea typeface="Times New Roman"/>
                          <a:cs typeface="MyriadPro-Regular"/>
                        </a:rPr>
                        <a:t>Partially done.</a:t>
                      </a:r>
                      <a:endParaRPr lang="en-ZA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l" hangingPunc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/>
                        <a:buChar char=""/>
                      </a:pPr>
                      <a:r>
                        <a:rPr lang="en-US" sz="1400" dirty="0">
                          <a:effectLst/>
                          <a:latin typeface="Arial"/>
                          <a:ea typeface="Times New Roman"/>
                          <a:cs typeface="MyriadPro-Regular"/>
                        </a:rPr>
                        <a:t>Touched on throughout the document.</a:t>
                      </a:r>
                      <a:endParaRPr lang="en-ZA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5049">
                <a:tc>
                  <a:txBody>
                    <a:bodyPr/>
                    <a:lstStyle/>
                    <a:p>
                      <a:pPr algn="l" hangingPunc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  <a:latin typeface="Arial"/>
                          <a:ea typeface="Times New Roman"/>
                          <a:cs typeface="MyriadPro-Regular"/>
                        </a:rPr>
                        <a:t>Review national health strategy, goals and priorities</a:t>
                      </a:r>
                      <a:endParaRPr lang="en-ZA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effectLst/>
                          <a:latin typeface="Arial"/>
                          <a:ea typeface="Times New Roman"/>
                          <a:cs typeface="MyriadPro-Regular"/>
                        </a:rPr>
                        <a:t>2</a:t>
                      </a:r>
                      <a:endParaRPr lang="en-ZA" sz="14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 hangingPunc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effectLst/>
                          <a:latin typeface="Arial"/>
                          <a:ea typeface="Times New Roman"/>
                          <a:cs typeface="MyriadPro-Regular"/>
                        </a:rPr>
                        <a:t> </a:t>
                      </a:r>
                      <a:endParaRPr lang="en-ZA" sz="14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 hangingPunc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/>
                        <a:buChar char=""/>
                      </a:pPr>
                      <a:r>
                        <a:rPr lang="en-US" sz="1400" dirty="0">
                          <a:effectLst/>
                          <a:latin typeface="Arial"/>
                          <a:ea typeface="Times New Roman"/>
                          <a:cs typeface="MyriadPro-Regular"/>
                        </a:rPr>
                        <a:t>Reviewed NSDA 2010-2014</a:t>
                      </a:r>
                      <a:endParaRPr lang="en-ZA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l" hangingPunc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/>
                        <a:buChar char=""/>
                      </a:pPr>
                      <a:r>
                        <a:rPr lang="en-US" sz="1400" dirty="0">
                          <a:effectLst/>
                          <a:latin typeface="Arial"/>
                          <a:ea typeface="Times New Roman"/>
                          <a:cs typeface="MyriadPro-Regular"/>
                        </a:rPr>
                        <a:t>Reviewed 10 Point Plan 2009-2014 </a:t>
                      </a:r>
                      <a:endParaRPr lang="en-ZA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5049">
                <a:tc>
                  <a:txBody>
                    <a:bodyPr/>
                    <a:lstStyle/>
                    <a:p>
                      <a:pPr algn="l" hangingPunc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  <a:latin typeface="Arial"/>
                          <a:ea typeface="Times New Roman"/>
                          <a:cs typeface="MyriadPro-Regular"/>
                        </a:rPr>
                        <a:t>Identify economic and social developments goals relevant to health</a:t>
                      </a:r>
                      <a:endParaRPr lang="en-ZA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effectLst/>
                          <a:latin typeface="Arial"/>
                          <a:ea typeface="Times New Roman"/>
                          <a:cs typeface="MyriadPro-Regular"/>
                        </a:rPr>
                        <a:t>0</a:t>
                      </a:r>
                      <a:endParaRPr lang="en-ZA" sz="14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 hangingPunc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effectLst/>
                          <a:latin typeface="Arial"/>
                          <a:ea typeface="Times New Roman"/>
                          <a:cs typeface="MyriadPro-Regular"/>
                        </a:rPr>
                        <a:t> </a:t>
                      </a:r>
                      <a:endParaRPr lang="en-ZA" sz="14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 hangingPunc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/>
                        <a:buChar char=""/>
                      </a:pPr>
                      <a:r>
                        <a:rPr lang="en-US" sz="1400" dirty="0">
                          <a:effectLst/>
                          <a:latin typeface="Arial"/>
                          <a:ea typeface="Times New Roman"/>
                          <a:cs typeface="MyriadPro-Regular"/>
                        </a:rPr>
                        <a:t>Only takes into account health context</a:t>
                      </a:r>
                      <a:endParaRPr lang="en-ZA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l" hangingPunc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  <a:latin typeface="Arial"/>
                          <a:ea typeface="Times New Roman"/>
                          <a:cs typeface="MyriadPro-Regular"/>
                        </a:rPr>
                        <a:t> </a:t>
                      </a:r>
                      <a:endParaRPr lang="en-ZA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5049">
                <a:tc>
                  <a:txBody>
                    <a:bodyPr/>
                    <a:lstStyle/>
                    <a:p>
                      <a:pPr algn="l" hangingPunc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  <a:latin typeface="Arial"/>
                          <a:ea typeface="Times New Roman"/>
                          <a:cs typeface="MyriadPro-Regular"/>
                        </a:rPr>
                        <a:t>Identify work already done on strategies for eHealth, ICT and HIS</a:t>
                      </a:r>
                      <a:endParaRPr lang="en-ZA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effectLst/>
                          <a:latin typeface="Arial"/>
                          <a:ea typeface="Times New Roman"/>
                          <a:cs typeface="MyriadPro-Regular"/>
                        </a:rPr>
                        <a:t>2</a:t>
                      </a:r>
                      <a:endParaRPr lang="en-ZA" sz="14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 hangingPunc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effectLst/>
                          <a:latin typeface="Arial"/>
                          <a:ea typeface="Times New Roman"/>
                          <a:cs typeface="MyriadPro-Regular"/>
                        </a:rPr>
                        <a:t> </a:t>
                      </a:r>
                      <a:endParaRPr lang="en-ZA" sz="14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 hangingPunc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/>
                        <a:buChar char=""/>
                      </a:pPr>
                      <a:r>
                        <a:rPr lang="en-US" sz="1400" dirty="0">
                          <a:effectLst/>
                          <a:latin typeface="Arial"/>
                          <a:ea typeface="Times New Roman"/>
                          <a:cs typeface="MyriadPro-Regular"/>
                        </a:rPr>
                        <a:t>Examined previous attempts to develop strategy</a:t>
                      </a:r>
                      <a:endParaRPr lang="en-ZA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l" hangingPunc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/>
                        <a:buChar char=""/>
                      </a:pPr>
                      <a:r>
                        <a:rPr lang="en-US" sz="1400" dirty="0">
                          <a:effectLst/>
                          <a:latin typeface="Arial"/>
                          <a:ea typeface="Times New Roman"/>
                          <a:cs typeface="MyriadPro-Regular"/>
                        </a:rPr>
                        <a:t>Took in account NHC/MIS (1994)</a:t>
                      </a:r>
                      <a:endParaRPr lang="en-ZA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9645">
                <a:tc>
                  <a:txBody>
                    <a:bodyPr/>
                    <a:lstStyle/>
                    <a:p>
                      <a:pPr algn="l" hangingPunc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  <a:latin typeface="Arial"/>
                          <a:ea typeface="Times New Roman"/>
                          <a:cs typeface="MyriadPro-Regular"/>
                        </a:rPr>
                        <a:t>Identify the strategic goals and challenges most directly affected  by the eHealth vision</a:t>
                      </a:r>
                      <a:endParaRPr lang="en-ZA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effectLst/>
                          <a:latin typeface="Arial"/>
                          <a:ea typeface="Times New Roman"/>
                          <a:cs typeface="MyriadPro-Regular"/>
                        </a:rPr>
                        <a:t>2</a:t>
                      </a:r>
                      <a:endParaRPr lang="en-ZA" sz="14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 hangingPunc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effectLst/>
                          <a:latin typeface="Arial"/>
                          <a:ea typeface="Times New Roman"/>
                          <a:cs typeface="MyriadPro-Regular"/>
                        </a:rPr>
                        <a:t> </a:t>
                      </a:r>
                      <a:endParaRPr lang="en-ZA" sz="14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 hangingPunc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/>
                        <a:buChar char=""/>
                      </a:pPr>
                      <a:r>
                        <a:rPr lang="en-US" sz="1400" dirty="0">
                          <a:effectLst/>
                          <a:latin typeface="Arial"/>
                          <a:ea typeface="Times New Roman"/>
                          <a:cs typeface="MyriadPro-Regular"/>
                        </a:rPr>
                        <a:t>Identified opportunities where </a:t>
                      </a:r>
                      <a:r>
                        <a:rPr lang="en-US" sz="1400" dirty="0" err="1">
                          <a:effectLst/>
                          <a:latin typeface="Arial"/>
                          <a:ea typeface="Times New Roman"/>
                          <a:cs typeface="MyriadPro-Regular"/>
                        </a:rPr>
                        <a:t>eHealth</a:t>
                      </a:r>
                      <a:r>
                        <a:rPr lang="en-US" sz="1400" dirty="0">
                          <a:effectLst/>
                          <a:latin typeface="Arial"/>
                          <a:ea typeface="Times New Roman"/>
                          <a:cs typeface="MyriadPro-Regular"/>
                        </a:rPr>
                        <a:t> can enable and support interventions planned in:</a:t>
                      </a:r>
                      <a:endParaRPr lang="en-ZA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742950" lvl="1" indent="-285750" algn="l" hangingPunc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Courier New"/>
                        <a:buChar char="o"/>
                      </a:pPr>
                      <a:r>
                        <a:rPr lang="en-US" sz="1400" dirty="0">
                          <a:effectLst/>
                          <a:latin typeface="Arial"/>
                          <a:ea typeface="Times New Roman"/>
                          <a:cs typeface="MyriadPro-Regular"/>
                        </a:rPr>
                        <a:t>NSDA 2010-2014</a:t>
                      </a:r>
                      <a:endParaRPr lang="en-ZA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742950" lvl="1" indent="-285750" algn="l" hangingPunc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Courier New"/>
                        <a:buChar char="o"/>
                      </a:pPr>
                      <a:r>
                        <a:rPr lang="en-US" sz="1400" dirty="0">
                          <a:effectLst/>
                          <a:latin typeface="Arial"/>
                          <a:ea typeface="Times New Roman"/>
                          <a:cs typeface="MyriadPro-Regular"/>
                        </a:rPr>
                        <a:t>10 Point Plan 2009-2014    </a:t>
                      </a:r>
                      <a:endParaRPr lang="en-ZA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0066">
                <a:tc>
                  <a:txBody>
                    <a:bodyPr/>
                    <a:lstStyle/>
                    <a:p>
                      <a:pPr algn="l" hangingPunc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  <a:latin typeface="Arial"/>
                          <a:ea typeface="Times New Roman"/>
                          <a:cs typeface="MyriadPro-Regular"/>
                        </a:rPr>
                        <a:t>Describe how a national eHealth environment can support these goals and challenges</a:t>
                      </a:r>
                      <a:endParaRPr lang="en-ZA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effectLst/>
                          <a:latin typeface="Arial"/>
                          <a:ea typeface="Times New Roman"/>
                          <a:cs typeface="MyriadPro-Regular"/>
                        </a:rPr>
                        <a:t>2</a:t>
                      </a:r>
                      <a:endParaRPr lang="en-ZA" sz="14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 hangingPunc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effectLst/>
                          <a:latin typeface="Arial"/>
                          <a:ea typeface="Times New Roman"/>
                          <a:cs typeface="MyriadPro-Regular"/>
                        </a:rPr>
                        <a:t> </a:t>
                      </a:r>
                      <a:endParaRPr lang="en-ZA" sz="14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 hangingPunc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/>
                        <a:buChar char=""/>
                      </a:pPr>
                      <a:r>
                        <a:rPr lang="en-US" sz="1400" dirty="0">
                          <a:effectLst/>
                          <a:latin typeface="Arial"/>
                          <a:ea typeface="Times New Roman"/>
                          <a:cs typeface="MyriadPro-Regular"/>
                        </a:rPr>
                        <a:t>Described how </a:t>
                      </a:r>
                      <a:r>
                        <a:rPr lang="en-US" sz="1400" dirty="0" err="1">
                          <a:effectLst/>
                          <a:latin typeface="Arial"/>
                          <a:ea typeface="Times New Roman"/>
                          <a:cs typeface="MyriadPro-Regular"/>
                        </a:rPr>
                        <a:t>eHealth</a:t>
                      </a:r>
                      <a:r>
                        <a:rPr lang="en-US" sz="1400" dirty="0">
                          <a:effectLst/>
                          <a:latin typeface="Arial"/>
                          <a:ea typeface="Times New Roman"/>
                          <a:cs typeface="MyriadPro-Regular"/>
                        </a:rPr>
                        <a:t> could enable and support service delivery interventions </a:t>
                      </a:r>
                      <a:endParaRPr lang="en-ZA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188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Use of the word “strategy”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art of planning and directing high-level military operations and movements in a war or battle. </a:t>
            </a:r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/>
              <a:t>high-level </a:t>
            </a:r>
            <a:r>
              <a:rPr lang="en-US" dirty="0" smtClean="0"/>
              <a:t>plan to </a:t>
            </a:r>
            <a:r>
              <a:rPr lang="en-US" dirty="0"/>
              <a:t>achieve one or more goals within the context of given constraints. </a:t>
            </a:r>
            <a:endParaRPr lang="en-Z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4005064"/>
            <a:ext cx="3202569" cy="2488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37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1143000"/>
          </a:xfrm>
        </p:spPr>
        <p:txBody>
          <a:bodyPr>
            <a:normAutofit/>
          </a:bodyPr>
          <a:lstStyle/>
          <a:p>
            <a:r>
              <a:rPr lang="en-ZA" sz="2800" b="1" dirty="0">
                <a:solidFill>
                  <a:prstClr val="black"/>
                </a:solidFill>
              </a:rPr>
              <a:t>Results: </a:t>
            </a:r>
            <a:r>
              <a:rPr lang="en-ZA" sz="2800" b="1" dirty="0" smtClean="0">
                <a:solidFill>
                  <a:prstClr val="black"/>
                </a:solidFill>
              </a:rPr>
              <a:t>4. Learning from trends &amp; experience</a:t>
            </a:r>
            <a:endParaRPr lang="en-ZA" sz="2800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311227"/>
              </p:ext>
            </p:extLst>
          </p:nvPr>
        </p:nvGraphicFramePr>
        <p:xfrm>
          <a:off x="467543" y="1700807"/>
          <a:ext cx="8136904" cy="2863414"/>
        </p:xfrm>
        <a:graphic>
          <a:graphicData uri="http://schemas.openxmlformats.org/drawingml/2006/table">
            <a:tbl>
              <a:tblPr firstRow="1" firstCol="1" bandRow="1"/>
              <a:tblGrid>
                <a:gridCol w="2378814"/>
                <a:gridCol w="803960"/>
                <a:gridCol w="4954130"/>
              </a:tblGrid>
              <a:tr h="357927">
                <a:tc>
                  <a:txBody>
                    <a:bodyPr/>
                    <a:lstStyle/>
                    <a:p>
                      <a:pPr algn="l" hangingPunc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1" dirty="0">
                          <a:effectLst/>
                          <a:latin typeface="Arial"/>
                          <a:ea typeface="Times New Roman"/>
                          <a:cs typeface="MyriadPro-Regular"/>
                        </a:rPr>
                        <a:t>Elements</a:t>
                      </a:r>
                      <a:endParaRPr lang="en-ZA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1" dirty="0">
                          <a:effectLst/>
                          <a:latin typeface="Arial"/>
                          <a:ea typeface="Times New Roman"/>
                          <a:cs typeface="MyriadPro-Regular"/>
                        </a:rPr>
                        <a:t>Rating</a:t>
                      </a:r>
                      <a:endParaRPr lang="en-ZA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ZA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1707">
                <a:tc>
                  <a:txBody>
                    <a:bodyPr/>
                    <a:lstStyle/>
                    <a:p>
                      <a:pPr algn="l" hangingPunc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effectLst/>
                          <a:latin typeface="Arial"/>
                          <a:ea typeface="Times New Roman"/>
                          <a:cs typeface="MyriadPro-Regular"/>
                        </a:rPr>
                        <a:t>Research national eHealth visions, strategies and programmes</a:t>
                      </a:r>
                      <a:endParaRPr lang="en-ZA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1" dirty="0">
                          <a:effectLst/>
                          <a:latin typeface="Arial"/>
                          <a:ea typeface="Times New Roman"/>
                          <a:cs typeface="MyriadPro-Regular"/>
                        </a:rPr>
                        <a:t>2</a:t>
                      </a:r>
                      <a:endParaRPr lang="en-ZA" sz="16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 hangingPunc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1" dirty="0">
                          <a:effectLst/>
                          <a:latin typeface="Arial"/>
                          <a:ea typeface="Times New Roman"/>
                          <a:cs typeface="MyriadPro-Regular"/>
                        </a:rPr>
                        <a:t> </a:t>
                      </a:r>
                      <a:endParaRPr lang="en-ZA" sz="16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 hangingPunc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/>
                        <a:buChar char=""/>
                      </a:pPr>
                      <a:r>
                        <a:rPr lang="en-US" sz="1600" dirty="0">
                          <a:effectLst/>
                          <a:latin typeface="Arial"/>
                          <a:ea typeface="Times New Roman"/>
                          <a:cs typeface="MyriadPro-Regular"/>
                        </a:rPr>
                        <a:t>Researched other country </a:t>
                      </a:r>
                      <a:r>
                        <a:rPr lang="en-US" sz="1600" dirty="0" err="1">
                          <a:effectLst/>
                          <a:latin typeface="Arial"/>
                          <a:ea typeface="Times New Roman"/>
                          <a:cs typeface="MyriadPro-Regular"/>
                        </a:rPr>
                        <a:t>eHealth</a:t>
                      </a:r>
                      <a:r>
                        <a:rPr lang="en-US" sz="1600" dirty="0">
                          <a:effectLst/>
                          <a:latin typeface="Arial"/>
                          <a:ea typeface="Times New Roman"/>
                          <a:cs typeface="MyriadPro-Regular"/>
                        </a:rPr>
                        <a:t> strategies and </a:t>
                      </a:r>
                      <a:r>
                        <a:rPr lang="en-US" sz="1600" dirty="0" err="1">
                          <a:effectLst/>
                          <a:latin typeface="Arial"/>
                          <a:ea typeface="Times New Roman"/>
                          <a:cs typeface="MyriadPro-Regular"/>
                        </a:rPr>
                        <a:t>programmes</a:t>
                      </a:r>
                      <a:r>
                        <a:rPr lang="en-US" sz="1600" dirty="0">
                          <a:effectLst/>
                          <a:latin typeface="Arial"/>
                          <a:ea typeface="Times New Roman"/>
                          <a:cs typeface="MyriadPro-Regular"/>
                        </a:rPr>
                        <a:t> </a:t>
                      </a:r>
                      <a:endParaRPr lang="en-ZA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3780">
                <a:tc>
                  <a:txBody>
                    <a:bodyPr/>
                    <a:lstStyle/>
                    <a:p>
                      <a:pPr algn="l" hangingPunc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effectLst/>
                          <a:latin typeface="Arial"/>
                          <a:ea typeface="Times New Roman"/>
                          <a:cs typeface="MyriadPro-Regular"/>
                        </a:rPr>
                        <a:t>Research international eHealth trends, best practices and outcomes</a:t>
                      </a:r>
                      <a:endParaRPr lang="en-ZA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1" dirty="0">
                          <a:effectLst/>
                          <a:latin typeface="Arial"/>
                          <a:ea typeface="Times New Roman"/>
                          <a:cs typeface="MyriadPro-Regular"/>
                        </a:rPr>
                        <a:t>2</a:t>
                      </a:r>
                      <a:endParaRPr lang="en-ZA" sz="16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 hangingPunc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1" dirty="0">
                          <a:effectLst/>
                          <a:latin typeface="Arial"/>
                          <a:ea typeface="Times New Roman"/>
                          <a:cs typeface="MyriadPro-Regular"/>
                        </a:rPr>
                        <a:t> </a:t>
                      </a:r>
                      <a:endParaRPr lang="en-ZA" sz="16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 hangingPunc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/>
                        <a:buChar char=""/>
                      </a:pPr>
                      <a:r>
                        <a:rPr lang="en-US" sz="1600" dirty="0">
                          <a:effectLst/>
                          <a:latin typeface="Arial"/>
                          <a:ea typeface="Times New Roman"/>
                          <a:cs typeface="MyriadPro-Regular"/>
                        </a:rPr>
                        <a:t>Researched </a:t>
                      </a:r>
                      <a:r>
                        <a:rPr lang="en-US" sz="1600" dirty="0" err="1">
                          <a:effectLst/>
                          <a:latin typeface="Arial"/>
                          <a:ea typeface="Times New Roman"/>
                          <a:cs typeface="MyriadPro-Regular"/>
                        </a:rPr>
                        <a:t>eHealth</a:t>
                      </a:r>
                      <a:r>
                        <a:rPr lang="en-US" sz="1600" dirty="0">
                          <a:effectLst/>
                          <a:latin typeface="Arial"/>
                          <a:ea typeface="Times New Roman"/>
                          <a:cs typeface="MyriadPro-Regular"/>
                        </a:rPr>
                        <a:t> trends, best practices and outcomes in other countries</a:t>
                      </a:r>
                      <a:endParaRPr lang="en-ZA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113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2937"/>
            <a:ext cx="8640960" cy="1143000"/>
          </a:xfrm>
        </p:spPr>
        <p:txBody>
          <a:bodyPr>
            <a:normAutofit/>
          </a:bodyPr>
          <a:lstStyle/>
          <a:p>
            <a:r>
              <a:rPr lang="en-ZA" sz="2800" b="1" dirty="0">
                <a:solidFill>
                  <a:prstClr val="black"/>
                </a:solidFill>
              </a:rPr>
              <a:t>Results: </a:t>
            </a:r>
            <a:r>
              <a:rPr lang="en-ZA" sz="2800" b="1" dirty="0" smtClean="0">
                <a:solidFill>
                  <a:prstClr val="black"/>
                </a:solidFill>
              </a:rPr>
              <a:t>5. Draft initial vision (strategy)</a:t>
            </a:r>
            <a:endParaRPr lang="en-ZA" sz="2800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1445957"/>
              </p:ext>
            </p:extLst>
          </p:nvPr>
        </p:nvGraphicFramePr>
        <p:xfrm>
          <a:off x="395533" y="1052736"/>
          <a:ext cx="8352930" cy="5773884"/>
        </p:xfrm>
        <a:graphic>
          <a:graphicData uri="http://schemas.openxmlformats.org/drawingml/2006/table">
            <a:tbl>
              <a:tblPr firstRow="1" firstCol="1" bandRow="1"/>
              <a:tblGrid>
                <a:gridCol w="2423678"/>
                <a:gridCol w="819123"/>
                <a:gridCol w="5110129"/>
              </a:tblGrid>
              <a:tr h="263145">
                <a:tc>
                  <a:txBody>
                    <a:bodyPr/>
                    <a:lstStyle/>
                    <a:p>
                      <a:pPr algn="l" hangingPunc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1" dirty="0">
                          <a:effectLst/>
                          <a:latin typeface="Arial"/>
                          <a:ea typeface="Times New Roman"/>
                          <a:cs typeface="MyriadPro-Regular"/>
                        </a:rPr>
                        <a:t>Elements</a:t>
                      </a:r>
                      <a:endParaRPr lang="en-ZA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1">
                          <a:effectLst/>
                          <a:latin typeface="Arial"/>
                          <a:ea typeface="Times New Roman"/>
                          <a:cs typeface="MyriadPro-Regular"/>
                        </a:rPr>
                        <a:t>Rating</a:t>
                      </a:r>
                      <a:endParaRPr lang="en-ZA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1">
                          <a:effectLst/>
                          <a:latin typeface="Arial"/>
                          <a:ea typeface="Times New Roman"/>
                          <a:cs typeface="MyriadPro-Regular"/>
                        </a:rPr>
                        <a:t> </a:t>
                      </a:r>
                      <a:endParaRPr lang="en-ZA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8943">
                <a:tc>
                  <a:txBody>
                    <a:bodyPr/>
                    <a:lstStyle/>
                    <a:p>
                      <a:pPr algn="l" hangingPunc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  <a:latin typeface="Arial"/>
                          <a:ea typeface="Times New Roman"/>
                          <a:cs typeface="MyriadPro-Regular"/>
                        </a:rPr>
                        <a:t>Agree time horizon for the </a:t>
                      </a:r>
                      <a:r>
                        <a:rPr lang="en-US" sz="1600" dirty="0" err="1">
                          <a:effectLst/>
                          <a:latin typeface="Arial"/>
                          <a:ea typeface="Times New Roman"/>
                          <a:cs typeface="MyriadPro-Regular"/>
                        </a:rPr>
                        <a:t>eHealth</a:t>
                      </a:r>
                      <a:r>
                        <a:rPr lang="en-US" sz="1600" dirty="0">
                          <a:effectLst/>
                          <a:latin typeface="Arial"/>
                          <a:ea typeface="Times New Roman"/>
                          <a:cs typeface="MyriadPro-Regular"/>
                        </a:rPr>
                        <a:t> strategy</a:t>
                      </a:r>
                      <a:endParaRPr lang="en-ZA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1" dirty="0">
                          <a:effectLst/>
                          <a:latin typeface="Arial"/>
                          <a:ea typeface="Times New Roman"/>
                          <a:cs typeface="MyriadPro-Regular"/>
                        </a:rPr>
                        <a:t>2</a:t>
                      </a:r>
                      <a:endParaRPr lang="en-ZA" sz="16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 hangingPunc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1" dirty="0">
                          <a:effectLst/>
                          <a:latin typeface="Arial"/>
                          <a:ea typeface="Times New Roman"/>
                          <a:cs typeface="MyriadPro-Regular"/>
                        </a:rPr>
                        <a:t> </a:t>
                      </a:r>
                      <a:endParaRPr lang="en-ZA" sz="16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 hangingPunc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/>
                        <a:buChar char=""/>
                      </a:pPr>
                      <a:r>
                        <a:rPr lang="en-US" sz="1600" dirty="0">
                          <a:effectLst/>
                          <a:latin typeface="Arial"/>
                          <a:ea typeface="Times New Roman"/>
                          <a:cs typeface="MyriadPro-Regular"/>
                        </a:rPr>
                        <a:t>Target delivery dates included</a:t>
                      </a:r>
                      <a:endParaRPr lang="en-ZA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6052">
                <a:tc>
                  <a:txBody>
                    <a:bodyPr/>
                    <a:lstStyle/>
                    <a:p>
                      <a:pPr algn="l" hangingPunc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  <a:latin typeface="Arial"/>
                          <a:ea typeface="Times New Roman"/>
                          <a:cs typeface="MyriadPro-Regular"/>
                        </a:rPr>
                        <a:t>Define desired </a:t>
                      </a:r>
                      <a:r>
                        <a:rPr lang="en-US" sz="1600" dirty="0" err="1">
                          <a:effectLst/>
                          <a:latin typeface="Arial"/>
                          <a:ea typeface="Times New Roman"/>
                          <a:cs typeface="MyriadPro-Regular"/>
                        </a:rPr>
                        <a:t>eHealth</a:t>
                      </a:r>
                      <a:r>
                        <a:rPr lang="en-US" sz="1600" dirty="0">
                          <a:effectLst/>
                          <a:latin typeface="Arial"/>
                          <a:ea typeface="Times New Roman"/>
                          <a:cs typeface="MyriadPro-Regular"/>
                        </a:rPr>
                        <a:t> outcomes based on health goals and challenges</a:t>
                      </a:r>
                      <a:endParaRPr lang="en-ZA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1" dirty="0">
                          <a:effectLst/>
                          <a:latin typeface="Arial"/>
                          <a:ea typeface="Times New Roman"/>
                          <a:cs typeface="MyriadPro-Regular"/>
                        </a:rPr>
                        <a:t>2</a:t>
                      </a:r>
                      <a:endParaRPr lang="en-ZA" sz="16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 hangingPunc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1" dirty="0">
                          <a:effectLst/>
                          <a:latin typeface="Arial"/>
                          <a:ea typeface="Times New Roman"/>
                          <a:cs typeface="MyriadPro-Regular"/>
                        </a:rPr>
                        <a:t> </a:t>
                      </a:r>
                      <a:endParaRPr lang="en-ZA" sz="16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 hangingPunc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/>
                        <a:buChar char=""/>
                      </a:pPr>
                      <a:r>
                        <a:rPr lang="en-US" sz="1600" dirty="0">
                          <a:effectLst/>
                          <a:latin typeface="Arial"/>
                          <a:ea typeface="Times New Roman"/>
                          <a:cs typeface="MyriadPro-Regular"/>
                        </a:rPr>
                        <a:t>Desired </a:t>
                      </a:r>
                      <a:r>
                        <a:rPr lang="en-US" sz="1600" dirty="0" err="1">
                          <a:effectLst/>
                          <a:latin typeface="Arial"/>
                          <a:ea typeface="Times New Roman"/>
                          <a:cs typeface="MyriadPro-Regular"/>
                        </a:rPr>
                        <a:t>eHealth</a:t>
                      </a:r>
                      <a:r>
                        <a:rPr lang="en-US" sz="1600" dirty="0">
                          <a:effectLst/>
                          <a:latin typeface="Arial"/>
                          <a:ea typeface="Times New Roman"/>
                          <a:cs typeface="MyriadPro-Regular"/>
                        </a:rPr>
                        <a:t> outcomes defined within SA context</a:t>
                      </a:r>
                      <a:endParaRPr lang="en-ZA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6052">
                <a:tc>
                  <a:txBody>
                    <a:bodyPr/>
                    <a:lstStyle/>
                    <a:p>
                      <a:pPr algn="l" hangingPunc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  <a:latin typeface="Arial"/>
                          <a:ea typeface="Times New Roman"/>
                          <a:cs typeface="MyriadPro-Regular"/>
                        </a:rPr>
                        <a:t>Describe rationale for each outcome sought; link outcomes to the strategic context</a:t>
                      </a:r>
                      <a:endParaRPr lang="en-ZA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1" dirty="0">
                          <a:effectLst/>
                          <a:latin typeface="Arial"/>
                          <a:ea typeface="Times New Roman"/>
                          <a:cs typeface="MyriadPro-Regular"/>
                        </a:rPr>
                        <a:t>2</a:t>
                      </a:r>
                      <a:endParaRPr lang="en-ZA" sz="16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 hangingPunc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1" dirty="0">
                          <a:effectLst/>
                          <a:latin typeface="Arial"/>
                          <a:ea typeface="Times New Roman"/>
                          <a:cs typeface="MyriadPro-Regular"/>
                        </a:rPr>
                        <a:t> </a:t>
                      </a:r>
                      <a:endParaRPr lang="en-ZA" sz="16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 hangingPunc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/>
                        <a:buChar char=""/>
                      </a:pPr>
                      <a:r>
                        <a:rPr lang="en-US" sz="1600" dirty="0">
                          <a:effectLst/>
                          <a:latin typeface="Arial"/>
                          <a:ea typeface="Times New Roman"/>
                          <a:cs typeface="MyriadPro-Regular"/>
                        </a:rPr>
                        <a:t>Desired </a:t>
                      </a:r>
                      <a:r>
                        <a:rPr lang="en-US" sz="1600" dirty="0" err="1">
                          <a:effectLst/>
                          <a:latin typeface="Arial"/>
                          <a:ea typeface="Times New Roman"/>
                          <a:cs typeface="MyriadPro-Regular"/>
                        </a:rPr>
                        <a:t>eHealth</a:t>
                      </a:r>
                      <a:r>
                        <a:rPr lang="en-US" sz="1600" dirty="0">
                          <a:effectLst/>
                          <a:latin typeface="Arial"/>
                          <a:ea typeface="Times New Roman"/>
                          <a:cs typeface="MyriadPro-Regular"/>
                        </a:rPr>
                        <a:t> outcomes linked to health system goals</a:t>
                      </a:r>
                      <a:endParaRPr lang="en-ZA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8943">
                <a:tc>
                  <a:txBody>
                    <a:bodyPr/>
                    <a:lstStyle/>
                    <a:p>
                      <a:pPr algn="l" hangingPunc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effectLst/>
                          <a:latin typeface="Arial"/>
                          <a:ea typeface="Times New Roman"/>
                          <a:cs typeface="MyriadPro-Regular"/>
                        </a:rPr>
                        <a:t>Develop an initial vision statement</a:t>
                      </a:r>
                      <a:endParaRPr lang="en-ZA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1" dirty="0">
                          <a:effectLst/>
                          <a:latin typeface="Arial"/>
                          <a:ea typeface="Times New Roman"/>
                          <a:cs typeface="MyriadPro-Regular"/>
                        </a:rPr>
                        <a:t>2</a:t>
                      </a:r>
                      <a:endParaRPr lang="en-ZA" sz="16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 hangingPunc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1" dirty="0">
                          <a:effectLst/>
                          <a:latin typeface="Arial"/>
                          <a:ea typeface="Times New Roman"/>
                          <a:cs typeface="MyriadPro-Regular"/>
                        </a:rPr>
                        <a:t> </a:t>
                      </a:r>
                      <a:endParaRPr lang="en-ZA" sz="16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 hangingPunc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/>
                        <a:buChar char=""/>
                      </a:pPr>
                      <a:r>
                        <a:rPr lang="en-US" sz="1600" dirty="0">
                          <a:effectLst/>
                          <a:latin typeface="Arial"/>
                          <a:ea typeface="Times New Roman"/>
                          <a:cs typeface="MyriadPro-Regular"/>
                        </a:rPr>
                        <a:t>Initial vision statement articulated</a:t>
                      </a:r>
                      <a:endParaRPr lang="en-ZA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6052">
                <a:tc>
                  <a:txBody>
                    <a:bodyPr/>
                    <a:lstStyle/>
                    <a:p>
                      <a:pPr algn="l" hangingPunc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effectLst/>
                          <a:latin typeface="Arial"/>
                          <a:ea typeface="Times New Roman"/>
                          <a:cs typeface="MyriadPro-Regular"/>
                        </a:rPr>
                        <a:t>Describe what delivering the national eHealth vision will mean for the stakeholders</a:t>
                      </a:r>
                      <a:endParaRPr lang="en-ZA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1" dirty="0">
                          <a:effectLst/>
                          <a:latin typeface="Arial"/>
                          <a:ea typeface="Times New Roman"/>
                          <a:cs typeface="MyriadPro-Regular"/>
                        </a:rPr>
                        <a:t>1</a:t>
                      </a:r>
                      <a:endParaRPr lang="en-ZA" sz="16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 hangingPunc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1" dirty="0">
                          <a:effectLst/>
                          <a:latin typeface="Arial"/>
                          <a:ea typeface="Times New Roman"/>
                          <a:cs typeface="MyriadPro-Regular"/>
                        </a:rPr>
                        <a:t> </a:t>
                      </a:r>
                      <a:endParaRPr lang="en-ZA" sz="16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 hangingPunc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/>
                        <a:buChar char=""/>
                      </a:pPr>
                      <a:r>
                        <a:rPr lang="en-US" sz="1600" dirty="0">
                          <a:effectLst/>
                          <a:latin typeface="Arial"/>
                          <a:ea typeface="Times New Roman"/>
                          <a:cs typeface="MyriadPro-Regular"/>
                        </a:rPr>
                        <a:t>Partially done</a:t>
                      </a:r>
                      <a:endParaRPr lang="en-ZA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l" hangingPunc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/>
                        <a:buChar char=""/>
                      </a:pPr>
                      <a:r>
                        <a:rPr lang="en-US" sz="1600" dirty="0">
                          <a:effectLst/>
                          <a:latin typeface="Arial"/>
                          <a:ea typeface="Times New Roman"/>
                          <a:cs typeface="MyriadPro-Regular"/>
                        </a:rPr>
                        <a:t>Section 5.3: Leveraging </a:t>
                      </a:r>
                      <a:r>
                        <a:rPr lang="en-US" sz="1600" dirty="0" err="1">
                          <a:effectLst/>
                          <a:latin typeface="Arial"/>
                          <a:ea typeface="Times New Roman"/>
                          <a:cs typeface="MyriadPro-Regular"/>
                        </a:rPr>
                        <a:t>eHealth</a:t>
                      </a:r>
                      <a:r>
                        <a:rPr lang="en-US" sz="1600" dirty="0">
                          <a:effectLst/>
                          <a:latin typeface="Arial"/>
                          <a:ea typeface="Times New Roman"/>
                          <a:cs typeface="MyriadPro-Regular"/>
                        </a:rPr>
                        <a:t> to support </a:t>
                      </a:r>
                      <a:r>
                        <a:rPr lang="en-US" sz="1600" dirty="0" err="1">
                          <a:effectLst/>
                          <a:latin typeface="Arial"/>
                          <a:ea typeface="Times New Roman"/>
                          <a:cs typeface="MyriadPro-Regular"/>
                        </a:rPr>
                        <a:t>NDoH’s</a:t>
                      </a:r>
                      <a:r>
                        <a:rPr lang="en-US" sz="1600" dirty="0">
                          <a:effectLst/>
                          <a:latin typeface="Arial"/>
                          <a:ea typeface="Times New Roman"/>
                          <a:cs typeface="MyriadPro-Regular"/>
                        </a:rPr>
                        <a:t> strategic aims </a:t>
                      </a:r>
                      <a:endParaRPr lang="en-ZA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8417">
                <a:tc>
                  <a:txBody>
                    <a:bodyPr/>
                    <a:lstStyle/>
                    <a:p>
                      <a:pPr algn="l" hangingPunc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effectLst/>
                          <a:latin typeface="Arial"/>
                          <a:ea typeface="Times New Roman"/>
                          <a:cs typeface="MyriadPro-Regular"/>
                        </a:rPr>
                        <a:t>Develop one or more scenarios that put eHealth vision in practice</a:t>
                      </a:r>
                      <a:endParaRPr lang="en-ZA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1" dirty="0">
                          <a:effectLst/>
                          <a:latin typeface="Arial"/>
                          <a:ea typeface="Times New Roman"/>
                          <a:cs typeface="MyriadPro-Regular"/>
                        </a:rPr>
                        <a:t>2</a:t>
                      </a:r>
                      <a:endParaRPr lang="en-ZA" sz="16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 hangingPunc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1" dirty="0">
                          <a:effectLst/>
                          <a:latin typeface="Arial"/>
                          <a:ea typeface="Times New Roman"/>
                          <a:cs typeface="MyriadPro-Regular"/>
                        </a:rPr>
                        <a:t> </a:t>
                      </a:r>
                      <a:endParaRPr lang="en-ZA" sz="16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 hangingPunc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/>
                        <a:buChar char=""/>
                      </a:pPr>
                      <a:r>
                        <a:rPr lang="en-US" sz="1600" dirty="0">
                          <a:effectLst/>
                          <a:latin typeface="Arial"/>
                          <a:ea typeface="Times New Roman"/>
                          <a:cs typeface="MyriadPro-Regular"/>
                        </a:rPr>
                        <a:t>Scenarios where </a:t>
                      </a:r>
                      <a:r>
                        <a:rPr lang="en-US" sz="1600" dirty="0" err="1">
                          <a:effectLst/>
                          <a:latin typeface="Arial"/>
                          <a:ea typeface="Times New Roman"/>
                          <a:cs typeface="MyriadPro-Regular"/>
                        </a:rPr>
                        <a:t>eHealth</a:t>
                      </a:r>
                      <a:r>
                        <a:rPr lang="en-US" sz="1600" dirty="0">
                          <a:effectLst/>
                          <a:latin typeface="Arial"/>
                          <a:ea typeface="Times New Roman"/>
                          <a:cs typeface="MyriadPro-Regular"/>
                        </a:rPr>
                        <a:t> could enable and support service delivery interventions of the NSDA and the 10 Point Plan identified and described</a:t>
                      </a:r>
                      <a:endParaRPr lang="en-ZA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615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747837"/>
            <a:ext cx="8763000" cy="3362325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dirty="0" smtClean="0">
                <a:solidFill>
                  <a:prstClr val="black"/>
                </a:solidFill>
              </a:rPr>
              <a:t>Seven building blocks</a:t>
            </a:r>
            <a:endParaRPr lang="en-Z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73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2937"/>
            <a:ext cx="8640960" cy="1143000"/>
          </a:xfrm>
        </p:spPr>
        <p:txBody>
          <a:bodyPr>
            <a:normAutofit/>
          </a:bodyPr>
          <a:lstStyle/>
          <a:p>
            <a:r>
              <a:rPr lang="en-ZA" sz="2800" b="1" dirty="0">
                <a:solidFill>
                  <a:prstClr val="black"/>
                </a:solidFill>
              </a:rPr>
              <a:t>Results: </a:t>
            </a:r>
            <a:r>
              <a:rPr lang="en-ZA" sz="2800" b="1" dirty="0" smtClean="0">
                <a:solidFill>
                  <a:prstClr val="black"/>
                </a:solidFill>
              </a:rPr>
              <a:t>6. Identify required components </a:t>
            </a:r>
            <a:endParaRPr lang="en-ZA" sz="2800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0750461"/>
              </p:ext>
            </p:extLst>
          </p:nvPr>
        </p:nvGraphicFramePr>
        <p:xfrm>
          <a:off x="323528" y="1124742"/>
          <a:ext cx="8424936" cy="5300472"/>
        </p:xfrm>
        <a:graphic>
          <a:graphicData uri="http://schemas.openxmlformats.org/drawingml/2006/table">
            <a:tbl>
              <a:tblPr firstRow="1" firstCol="1" bandRow="1"/>
              <a:tblGrid>
                <a:gridCol w="2455891"/>
                <a:gridCol w="830009"/>
                <a:gridCol w="5139036"/>
              </a:tblGrid>
              <a:tr h="251481">
                <a:tc>
                  <a:txBody>
                    <a:bodyPr/>
                    <a:lstStyle/>
                    <a:p>
                      <a:pPr algn="l" hangingPunc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1" dirty="0">
                          <a:effectLst/>
                          <a:latin typeface="Arial"/>
                          <a:ea typeface="Times New Roman"/>
                          <a:cs typeface="MyriadPro-Regular"/>
                        </a:rPr>
                        <a:t>Elements</a:t>
                      </a:r>
                      <a:endParaRPr lang="en-ZA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1">
                          <a:effectLst/>
                          <a:latin typeface="Arial"/>
                          <a:ea typeface="Times New Roman"/>
                          <a:cs typeface="MyriadPro-Regular"/>
                        </a:rPr>
                        <a:t>Rating</a:t>
                      </a:r>
                      <a:endParaRPr lang="en-ZA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ZA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2303">
                <a:tc>
                  <a:txBody>
                    <a:bodyPr/>
                    <a:lstStyle/>
                    <a:p>
                      <a:pPr algn="l" hangingPunc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  <a:latin typeface="Arial"/>
                          <a:ea typeface="Times New Roman"/>
                          <a:cs typeface="MyriadPro-Regular"/>
                        </a:rPr>
                        <a:t>Leadership and governance</a:t>
                      </a:r>
                      <a:endParaRPr lang="en-ZA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1" dirty="0">
                          <a:effectLst/>
                          <a:latin typeface="Arial"/>
                          <a:ea typeface="Times New Roman"/>
                          <a:cs typeface="MyriadPro-Regular"/>
                        </a:rPr>
                        <a:t>2</a:t>
                      </a:r>
                      <a:endParaRPr lang="en-ZA" sz="16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 hangingPunc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1" dirty="0">
                          <a:effectLst/>
                          <a:latin typeface="Arial"/>
                          <a:ea typeface="Times New Roman"/>
                          <a:cs typeface="MyriadPro-Regular"/>
                        </a:rPr>
                        <a:t> </a:t>
                      </a:r>
                      <a:endParaRPr lang="en-ZA" sz="16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 hangingPunc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/>
                        <a:buChar char=""/>
                      </a:pPr>
                      <a:r>
                        <a:rPr lang="en-US" sz="1600">
                          <a:effectLst/>
                          <a:latin typeface="Arial"/>
                          <a:ea typeface="Times New Roman"/>
                          <a:cs typeface="MyriadPro-Regular"/>
                        </a:rPr>
                        <a:t>Strategic Priority 1: Strategy and Leadership.</a:t>
                      </a:r>
                      <a:endParaRPr lang="en-ZA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l" hangingPunc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/>
                        <a:buChar char=""/>
                      </a:pPr>
                      <a:r>
                        <a:rPr lang="en-US" sz="1600">
                          <a:effectLst/>
                          <a:latin typeface="Arial"/>
                          <a:ea typeface="Times New Roman"/>
                          <a:cs typeface="MyriadPro-Regular"/>
                        </a:rPr>
                        <a:t>Strategic Priority 4: Governance and Regulation.</a:t>
                      </a:r>
                      <a:endParaRPr lang="en-ZA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3784">
                <a:tc>
                  <a:txBody>
                    <a:bodyPr/>
                    <a:lstStyle/>
                    <a:p>
                      <a:pPr algn="l" hangingPunc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  <a:latin typeface="Arial"/>
                          <a:ea typeface="Times New Roman"/>
                          <a:cs typeface="MyriadPro-Regular"/>
                        </a:rPr>
                        <a:t>Strategy and investment</a:t>
                      </a:r>
                      <a:endParaRPr lang="en-ZA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1" dirty="0">
                          <a:effectLst/>
                          <a:latin typeface="Arial"/>
                          <a:ea typeface="Times New Roman"/>
                          <a:cs typeface="MyriadPro-Regular"/>
                        </a:rPr>
                        <a:t>2</a:t>
                      </a:r>
                      <a:endParaRPr lang="en-ZA" sz="16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 hangingPunc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1" dirty="0">
                          <a:effectLst/>
                          <a:latin typeface="Arial"/>
                          <a:ea typeface="Times New Roman"/>
                          <a:cs typeface="MyriadPro-Regular"/>
                        </a:rPr>
                        <a:t> </a:t>
                      </a:r>
                      <a:endParaRPr lang="en-ZA" sz="16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 hangingPunc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/>
                        <a:buChar char=""/>
                      </a:pPr>
                      <a:r>
                        <a:rPr lang="en-US" sz="1600">
                          <a:effectLst/>
                          <a:latin typeface="Arial"/>
                          <a:ea typeface="Times New Roman"/>
                          <a:cs typeface="MyriadPro-Regular"/>
                        </a:rPr>
                        <a:t>Strategic Priority 1: Strategy and Leadership.</a:t>
                      </a:r>
                      <a:endParaRPr lang="en-ZA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l" hangingPunc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/>
                        <a:buChar char=""/>
                      </a:pPr>
                      <a:r>
                        <a:rPr lang="en-US" sz="1600">
                          <a:effectLst/>
                          <a:latin typeface="Arial"/>
                          <a:ea typeface="Times New Roman"/>
                          <a:cs typeface="MyriadPro-Regular"/>
                        </a:rPr>
                        <a:t>Strategic Priority 4: Investment, Affordability and Sustainability.</a:t>
                      </a:r>
                      <a:endParaRPr lang="en-ZA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3784">
                <a:tc>
                  <a:txBody>
                    <a:bodyPr/>
                    <a:lstStyle/>
                    <a:p>
                      <a:pPr algn="l" hangingPunc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  <a:latin typeface="Arial"/>
                          <a:ea typeface="Times New Roman"/>
                          <a:cs typeface="MyriadPro-Regular"/>
                        </a:rPr>
                        <a:t>Services and applications</a:t>
                      </a:r>
                      <a:endParaRPr lang="en-ZA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1" dirty="0">
                          <a:effectLst/>
                          <a:latin typeface="Arial"/>
                          <a:ea typeface="Times New Roman"/>
                          <a:cs typeface="MyriadPro-Regular"/>
                        </a:rPr>
                        <a:t>2</a:t>
                      </a:r>
                      <a:endParaRPr lang="en-ZA" sz="16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 hangingPunc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1" dirty="0">
                          <a:effectLst/>
                          <a:latin typeface="Arial"/>
                          <a:ea typeface="Times New Roman"/>
                          <a:cs typeface="MyriadPro-Regular"/>
                        </a:rPr>
                        <a:t> </a:t>
                      </a:r>
                      <a:endParaRPr lang="en-ZA" sz="16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 hangingPunc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/>
                        <a:buChar char=""/>
                      </a:pPr>
                      <a:r>
                        <a:rPr lang="en-US" sz="1600" dirty="0">
                          <a:effectLst/>
                          <a:latin typeface="Arial"/>
                          <a:ea typeface="Times New Roman"/>
                          <a:cs typeface="MyriadPro-Regular"/>
                        </a:rPr>
                        <a:t>Strategic Priority 8: </a:t>
                      </a:r>
                      <a:r>
                        <a:rPr lang="en-US" sz="1600" dirty="0" err="1">
                          <a:effectLst/>
                          <a:latin typeface="Arial"/>
                          <a:ea typeface="Times New Roman"/>
                          <a:cs typeface="MyriadPro-Regular"/>
                        </a:rPr>
                        <a:t>eHealth</a:t>
                      </a:r>
                      <a:r>
                        <a:rPr lang="en-US" sz="1600" dirty="0">
                          <a:effectLst/>
                          <a:latin typeface="Arial"/>
                          <a:ea typeface="Times New Roman"/>
                          <a:cs typeface="MyriadPro-Regular"/>
                        </a:rPr>
                        <a:t> Foundations.</a:t>
                      </a:r>
                      <a:endParaRPr lang="en-ZA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l" hangingPunc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/>
                        <a:buChar char=""/>
                      </a:pPr>
                      <a:r>
                        <a:rPr lang="en-US" sz="1600" dirty="0">
                          <a:effectLst/>
                          <a:latin typeface="Arial"/>
                          <a:ea typeface="Times New Roman"/>
                          <a:cs typeface="MyriadPro-Regular"/>
                        </a:rPr>
                        <a:t>Strategic Priority 9: Applications and Tools to support Healthcare Delivery.</a:t>
                      </a:r>
                      <a:endParaRPr lang="en-ZA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2303">
                <a:tc>
                  <a:txBody>
                    <a:bodyPr/>
                    <a:lstStyle/>
                    <a:p>
                      <a:pPr algn="l" hangingPunc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effectLst/>
                          <a:latin typeface="Arial"/>
                          <a:ea typeface="Times New Roman"/>
                          <a:cs typeface="MyriadPro-Regular"/>
                        </a:rPr>
                        <a:t>Infrastructure</a:t>
                      </a:r>
                      <a:endParaRPr lang="en-ZA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1" dirty="0">
                          <a:effectLst/>
                          <a:latin typeface="Arial"/>
                          <a:ea typeface="Times New Roman"/>
                          <a:cs typeface="MyriadPro-Regular"/>
                        </a:rPr>
                        <a:t>2</a:t>
                      </a:r>
                      <a:endParaRPr lang="en-ZA" sz="16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 hangingPunc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1" dirty="0">
                          <a:effectLst/>
                          <a:latin typeface="Arial"/>
                          <a:ea typeface="Times New Roman"/>
                          <a:cs typeface="MyriadPro-Regular"/>
                        </a:rPr>
                        <a:t> </a:t>
                      </a:r>
                      <a:endParaRPr lang="en-ZA" sz="16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 hangingPunc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/>
                        <a:buChar char=""/>
                      </a:pPr>
                      <a:r>
                        <a:rPr lang="en-US" sz="1600" dirty="0">
                          <a:effectLst/>
                          <a:latin typeface="Arial"/>
                          <a:ea typeface="Times New Roman"/>
                          <a:cs typeface="MyriadPro-Regular"/>
                        </a:rPr>
                        <a:t>Strategic Priority 8: </a:t>
                      </a:r>
                      <a:r>
                        <a:rPr lang="en-US" sz="1600" dirty="0" err="1">
                          <a:effectLst/>
                          <a:latin typeface="Arial"/>
                          <a:ea typeface="Times New Roman"/>
                          <a:cs typeface="MyriadPro-Regular"/>
                        </a:rPr>
                        <a:t>eHealth</a:t>
                      </a:r>
                      <a:r>
                        <a:rPr lang="en-US" sz="1600" dirty="0">
                          <a:effectLst/>
                          <a:latin typeface="Arial"/>
                          <a:ea typeface="Times New Roman"/>
                          <a:cs typeface="MyriadPro-Regular"/>
                        </a:rPr>
                        <a:t> Foundations.</a:t>
                      </a:r>
                      <a:endParaRPr lang="en-ZA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2303">
                <a:tc>
                  <a:txBody>
                    <a:bodyPr/>
                    <a:lstStyle/>
                    <a:p>
                      <a:pPr algn="l" hangingPunc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effectLst/>
                          <a:latin typeface="Arial"/>
                          <a:ea typeface="Times New Roman"/>
                          <a:cs typeface="MyriadPro-Regular"/>
                        </a:rPr>
                        <a:t>Standards and interoperability</a:t>
                      </a:r>
                      <a:endParaRPr lang="en-ZA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1" dirty="0">
                          <a:effectLst/>
                          <a:latin typeface="Arial"/>
                          <a:ea typeface="Times New Roman"/>
                          <a:cs typeface="MyriadPro-Regular"/>
                        </a:rPr>
                        <a:t>2</a:t>
                      </a:r>
                      <a:endParaRPr lang="en-ZA" sz="16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 hangingPunc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1" dirty="0">
                          <a:effectLst/>
                          <a:latin typeface="Arial"/>
                          <a:ea typeface="Times New Roman"/>
                          <a:cs typeface="MyriadPro-Regular"/>
                        </a:rPr>
                        <a:t> </a:t>
                      </a:r>
                      <a:endParaRPr lang="en-ZA" sz="16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 hangingPunc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/>
                        <a:buChar char=""/>
                      </a:pPr>
                      <a:r>
                        <a:rPr lang="en-US" sz="1600" dirty="0">
                          <a:effectLst/>
                          <a:latin typeface="Arial"/>
                          <a:ea typeface="Times New Roman"/>
                          <a:cs typeface="MyriadPro-Regular"/>
                        </a:rPr>
                        <a:t>Strategic Priority 3: Standards and Interoperability.</a:t>
                      </a:r>
                      <a:endParaRPr lang="en-ZA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2303">
                <a:tc>
                  <a:txBody>
                    <a:bodyPr/>
                    <a:lstStyle/>
                    <a:p>
                      <a:pPr algn="l" hangingPunc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effectLst/>
                          <a:latin typeface="Arial"/>
                          <a:ea typeface="Times New Roman"/>
                          <a:cs typeface="MyriadPro-Regular"/>
                        </a:rPr>
                        <a:t>Legislation, policy and compliance</a:t>
                      </a:r>
                      <a:endParaRPr lang="en-ZA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1" dirty="0">
                          <a:effectLst/>
                          <a:latin typeface="Arial"/>
                          <a:ea typeface="Times New Roman"/>
                          <a:cs typeface="MyriadPro-Regular"/>
                        </a:rPr>
                        <a:t>2</a:t>
                      </a:r>
                      <a:endParaRPr lang="en-ZA" sz="16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 hangingPunc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1" dirty="0">
                          <a:effectLst/>
                          <a:latin typeface="Arial"/>
                          <a:ea typeface="Times New Roman"/>
                          <a:cs typeface="MyriadPro-Regular"/>
                        </a:rPr>
                        <a:t> </a:t>
                      </a:r>
                      <a:endParaRPr lang="en-ZA" sz="16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 hangingPunc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/>
                        <a:buChar char=""/>
                      </a:pPr>
                      <a:r>
                        <a:rPr lang="en-US" sz="1600" dirty="0">
                          <a:effectLst/>
                          <a:latin typeface="Arial"/>
                          <a:ea typeface="Times New Roman"/>
                          <a:cs typeface="MyriadPro-Regular"/>
                        </a:rPr>
                        <a:t>Strategic Priority 4: Governance and Regulation.</a:t>
                      </a:r>
                      <a:endParaRPr lang="en-ZA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2303">
                <a:tc>
                  <a:txBody>
                    <a:bodyPr/>
                    <a:lstStyle/>
                    <a:p>
                      <a:pPr algn="l" hangingPunc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effectLst/>
                          <a:latin typeface="Arial"/>
                          <a:ea typeface="Times New Roman"/>
                          <a:cs typeface="MyriadPro-Regular"/>
                        </a:rPr>
                        <a:t>Workforce</a:t>
                      </a:r>
                      <a:endParaRPr lang="en-ZA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1" dirty="0">
                          <a:effectLst/>
                          <a:latin typeface="Arial"/>
                          <a:ea typeface="Times New Roman"/>
                          <a:cs typeface="MyriadPro-Regular"/>
                        </a:rPr>
                        <a:t>2</a:t>
                      </a:r>
                      <a:endParaRPr lang="en-ZA" sz="16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 hangingPunc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1" dirty="0">
                          <a:effectLst/>
                          <a:latin typeface="Arial"/>
                          <a:ea typeface="Times New Roman"/>
                          <a:cs typeface="MyriadPro-Regular"/>
                        </a:rPr>
                        <a:t> </a:t>
                      </a:r>
                      <a:endParaRPr lang="en-ZA" sz="16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 hangingPunc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/>
                        <a:buChar char=""/>
                      </a:pPr>
                      <a:r>
                        <a:rPr lang="en-US" sz="1600" dirty="0">
                          <a:effectLst/>
                          <a:latin typeface="Arial"/>
                          <a:ea typeface="Times New Roman"/>
                          <a:cs typeface="MyriadPro-Regular"/>
                        </a:rPr>
                        <a:t>Strategic Priority 7: Capacity and Workforce.</a:t>
                      </a:r>
                      <a:endParaRPr lang="en-ZA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836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937"/>
            <a:ext cx="9036496" cy="823775"/>
          </a:xfrm>
        </p:spPr>
        <p:txBody>
          <a:bodyPr>
            <a:normAutofit/>
          </a:bodyPr>
          <a:lstStyle/>
          <a:p>
            <a:r>
              <a:rPr lang="en-ZA" sz="2800" b="1" dirty="0">
                <a:solidFill>
                  <a:prstClr val="black"/>
                </a:solidFill>
              </a:rPr>
              <a:t>Results: </a:t>
            </a:r>
            <a:r>
              <a:rPr lang="en-ZA" sz="2800" b="1" dirty="0" smtClean="0">
                <a:solidFill>
                  <a:prstClr val="black"/>
                </a:solidFill>
              </a:rPr>
              <a:t>7. Gather information on </a:t>
            </a:r>
            <a:r>
              <a:rPr lang="en-ZA" sz="2800" b="1" dirty="0" err="1" smtClean="0">
                <a:solidFill>
                  <a:prstClr val="black"/>
                </a:solidFill>
              </a:rPr>
              <a:t>eHealth</a:t>
            </a:r>
            <a:r>
              <a:rPr lang="en-ZA" sz="2800" b="1" dirty="0" smtClean="0">
                <a:solidFill>
                  <a:prstClr val="black"/>
                </a:solidFill>
              </a:rPr>
              <a:t> environment</a:t>
            </a:r>
            <a:endParaRPr lang="en-ZA" sz="2800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6762015"/>
              </p:ext>
            </p:extLst>
          </p:nvPr>
        </p:nvGraphicFramePr>
        <p:xfrm>
          <a:off x="179512" y="764704"/>
          <a:ext cx="8712968" cy="6011777"/>
        </p:xfrm>
        <a:graphic>
          <a:graphicData uri="http://schemas.openxmlformats.org/drawingml/2006/table">
            <a:tbl>
              <a:tblPr firstRow="1" firstCol="1" bandRow="1"/>
              <a:tblGrid>
                <a:gridCol w="1711476"/>
                <a:gridCol w="700149"/>
                <a:gridCol w="6301343"/>
              </a:tblGrid>
              <a:tr h="242878">
                <a:tc>
                  <a:txBody>
                    <a:bodyPr/>
                    <a:lstStyle/>
                    <a:p>
                      <a:pPr algn="l" hangingPunc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/>
                          <a:ea typeface="Times New Roman"/>
                          <a:cs typeface="MyriadPro-Regular"/>
                        </a:rPr>
                        <a:t>Elements</a:t>
                      </a:r>
                      <a:endParaRPr lang="en-ZA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922" marR="47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/>
                          <a:ea typeface="Times New Roman"/>
                          <a:cs typeface="MyriadPro-Regular"/>
                        </a:rPr>
                        <a:t>Rating</a:t>
                      </a:r>
                      <a:endParaRPr lang="en-ZA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922" marR="47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/>
                          <a:ea typeface="Times New Roman"/>
                          <a:cs typeface="MyriadPro-Regular"/>
                        </a:rPr>
                        <a:t> </a:t>
                      </a:r>
                      <a:endParaRPr lang="en-ZA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922" marR="47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3226">
                <a:tc>
                  <a:txBody>
                    <a:bodyPr/>
                    <a:lstStyle/>
                    <a:p>
                      <a:pPr algn="l" hangingPunc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Times New Roman"/>
                          <a:cs typeface="MyriadPro-Regular"/>
                        </a:rPr>
                        <a:t>Leadership and governance</a:t>
                      </a:r>
                      <a:endParaRPr lang="en-ZA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922" marR="47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/>
                          <a:ea typeface="Times New Roman"/>
                          <a:cs typeface="MyriadPro-Regular"/>
                        </a:rPr>
                        <a:t>2</a:t>
                      </a:r>
                      <a:endParaRPr lang="en-ZA" sz="12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 hangingPunc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/>
                          <a:ea typeface="Times New Roman"/>
                          <a:cs typeface="MyriadPro-Regular"/>
                        </a:rPr>
                        <a:t> </a:t>
                      </a:r>
                      <a:endParaRPr lang="en-ZA" sz="12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922" marR="47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 hangingPunc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 dirty="0">
                          <a:effectLst/>
                          <a:latin typeface="Arial"/>
                          <a:ea typeface="Times New Roman"/>
                          <a:cs typeface="MyriadPro-Regular"/>
                        </a:rPr>
                        <a:t>Section 4.1: Structural, Policy and Legislative Context.</a:t>
                      </a:r>
                      <a:endParaRPr lang="en-ZA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l" hangingPunc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 dirty="0">
                          <a:effectLst/>
                          <a:latin typeface="Arial"/>
                          <a:ea typeface="Times New Roman"/>
                          <a:cs typeface="MyriadPro-Regular"/>
                        </a:rPr>
                        <a:t>Strategic Priority 1: Strategy and Leadership.</a:t>
                      </a:r>
                      <a:endParaRPr lang="en-ZA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l" hangingPunc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 dirty="0">
                          <a:effectLst/>
                          <a:latin typeface="Arial"/>
                          <a:ea typeface="Times New Roman"/>
                          <a:cs typeface="MyriadPro-Regular"/>
                        </a:rPr>
                        <a:t>Strategic Priority 4: Governance and Regulation.</a:t>
                      </a:r>
                      <a:endParaRPr lang="en-ZA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922" marR="47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6104">
                <a:tc>
                  <a:txBody>
                    <a:bodyPr/>
                    <a:lstStyle/>
                    <a:p>
                      <a:pPr algn="l" hangingPunc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Times New Roman"/>
                          <a:cs typeface="MyriadPro-Regular"/>
                        </a:rPr>
                        <a:t>Strategy and investment</a:t>
                      </a:r>
                      <a:endParaRPr lang="en-ZA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922" marR="47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/>
                          <a:ea typeface="Times New Roman"/>
                          <a:cs typeface="MyriadPro-Regular"/>
                        </a:rPr>
                        <a:t>2</a:t>
                      </a:r>
                      <a:endParaRPr lang="en-ZA" sz="12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 hangingPunc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/>
                          <a:ea typeface="Times New Roman"/>
                          <a:cs typeface="MyriadPro-Regular"/>
                        </a:rPr>
                        <a:t> </a:t>
                      </a:r>
                      <a:endParaRPr lang="en-ZA" sz="12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922" marR="47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 hangingPunc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 dirty="0">
                          <a:effectLst/>
                          <a:latin typeface="Arial"/>
                          <a:ea typeface="Times New Roman"/>
                          <a:cs typeface="MyriadPro-Regular"/>
                        </a:rPr>
                        <a:t>Section 4.2: The requirement for a National </a:t>
                      </a:r>
                      <a:r>
                        <a:rPr lang="en-US" sz="1200" dirty="0" err="1">
                          <a:effectLst/>
                          <a:latin typeface="Arial"/>
                          <a:ea typeface="Times New Roman"/>
                          <a:cs typeface="MyriadPro-Regular"/>
                        </a:rPr>
                        <a:t>eHealth</a:t>
                      </a:r>
                      <a:r>
                        <a:rPr lang="en-US" sz="1200" dirty="0">
                          <a:effectLst/>
                          <a:latin typeface="Arial"/>
                          <a:ea typeface="Times New Roman"/>
                          <a:cs typeface="MyriadPro-Regular"/>
                        </a:rPr>
                        <a:t> Strategy </a:t>
                      </a:r>
                      <a:endParaRPr lang="en-ZA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l" hangingPunc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 dirty="0">
                          <a:effectLst/>
                          <a:latin typeface="Arial"/>
                          <a:ea typeface="Times New Roman"/>
                          <a:cs typeface="MyriadPro-Regular"/>
                        </a:rPr>
                        <a:t>Section 4.3: </a:t>
                      </a:r>
                      <a:r>
                        <a:rPr lang="en-US" sz="1200" dirty="0" err="1">
                          <a:effectLst/>
                          <a:latin typeface="Arial"/>
                          <a:ea typeface="Times New Roman"/>
                          <a:cs typeface="MyriadPro-Regular"/>
                        </a:rPr>
                        <a:t>eHealth</a:t>
                      </a:r>
                      <a:r>
                        <a:rPr lang="en-US" sz="1200" dirty="0">
                          <a:effectLst/>
                          <a:latin typeface="Arial"/>
                          <a:ea typeface="Times New Roman"/>
                          <a:cs typeface="MyriadPro-Regular"/>
                        </a:rPr>
                        <a:t> funding and expenditure.</a:t>
                      </a:r>
                      <a:endParaRPr lang="en-ZA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l" hangingPunc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 dirty="0">
                          <a:effectLst/>
                          <a:latin typeface="Arial"/>
                          <a:ea typeface="Times New Roman"/>
                          <a:cs typeface="MyriadPro-Regular"/>
                        </a:rPr>
                        <a:t>Strategic Priority 1: Strategy and Leadership.</a:t>
                      </a:r>
                      <a:endParaRPr lang="en-ZA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l" hangingPunc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 dirty="0">
                          <a:effectLst/>
                          <a:latin typeface="Arial"/>
                          <a:ea typeface="Times New Roman"/>
                          <a:cs typeface="MyriadPro-Regular"/>
                        </a:rPr>
                        <a:t>Strategic Priority 4: Investment, Affordability and Sustainability.</a:t>
                      </a:r>
                      <a:endParaRPr lang="en-ZA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922" marR="47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2535">
                <a:tc>
                  <a:txBody>
                    <a:bodyPr/>
                    <a:lstStyle/>
                    <a:p>
                      <a:pPr algn="l" hangingPunc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Times New Roman"/>
                          <a:cs typeface="MyriadPro-Regular"/>
                        </a:rPr>
                        <a:t>Services and applications</a:t>
                      </a:r>
                      <a:endParaRPr lang="en-ZA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922" marR="47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/>
                          <a:ea typeface="Times New Roman"/>
                          <a:cs typeface="MyriadPro-Regular"/>
                        </a:rPr>
                        <a:t>2</a:t>
                      </a:r>
                      <a:endParaRPr lang="en-ZA" sz="12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 hangingPunc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/>
                          <a:ea typeface="Times New Roman"/>
                          <a:cs typeface="MyriadPro-Regular"/>
                        </a:rPr>
                        <a:t> </a:t>
                      </a:r>
                      <a:endParaRPr lang="en-ZA" sz="12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922" marR="47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 hangingPunc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 dirty="0">
                          <a:effectLst/>
                          <a:latin typeface="Arial"/>
                          <a:ea typeface="Times New Roman"/>
                          <a:cs typeface="MyriadPro-Regular"/>
                        </a:rPr>
                        <a:t>Section 4.6: Telemedicine</a:t>
                      </a:r>
                      <a:endParaRPr lang="en-ZA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l" hangingPunc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 dirty="0">
                          <a:effectLst/>
                          <a:latin typeface="Arial"/>
                          <a:ea typeface="Times New Roman"/>
                          <a:cs typeface="MyriadPro-Regular"/>
                        </a:rPr>
                        <a:t>Section 4.7: </a:t>
                      </a:r>
                      <a:r>
                        <a:rPr lang="en-US" sz="1200" dirty="0" err="1">
                          <a:effectLst/>
                          <a:latin typeface="Arial"/>
                          <a:ea typeface="Times New Roman"/>
                          <a:cs typeface="MyriadPro-Regular"/>
                        </a:rPr>
                        <a:t>mHealth</a:t>
                      </a:r>
                      <a:endParaRPr lang="en-ZA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l" hangingPunc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 dirty="0">
                          <a:effectLst/>
                          <a:latin typeface="Arial"/>
                          <a:ea typeface="Times New Roman"/>
                          <a:cs typeface="MyriadPro-Regular"/>
                        </a:rPr>
                        <a:t>Section 4.14: Notable current initiatives in </a:t>
                      </a:r>
                      <a:r>
                        <a:rPr lang="en-US" sz="1200" dirty="0" err="1">
                          <a:effectLst/>
                          <a:latin typeface="Arial"/>
                          <a:ea typeface="Times New Roman"/>
                          <a:cs typeface="MyriadPro-Regular"/>
                        </a:rPr>
                        <a:t>eHealth</a:t>
                      </a:r>
                      <a:endParaRPr lang="en-ZA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l" hangingPunc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 dirty="0">
                          <a:effectLst/>
                          <a:latin typeface="Arial"/>
                          <a:ea typeface="Times New Roman"/>
                          <a:cs typeface="MyriadPro-Regular"/>
                        </a:rPr>
                        <a:t>Strategic Priority 8: </a:t>
                      </a:r>
                      <a:r>
                        <a:rPr lang="en-US" sz="1200" dirty="0" err="1">
                          <a:effectLst/>
                          <a:latin typeface="Arial"/>
                          <a:ea typeface="Times New Roman"/>
                          <a:cs typeface="MyriadPro-Regular"/>
                        </a:rPr>
                        <a:t>eHealth</a:t>
                      </a:r>
                      <a:r>
                        <a:rPr lang="en-US" sz="1200" dirty="0">
                          <a:effectLst/>
                          <a:latin typeface="Arial"/>
                          <a:ea typeface="Times New Roman"/>
                          <a:cs typeface="MyriadPro-Regular"/>
                        </a:rPr>
                        <a:t> Foundations</a:t>
                      </a:r>
                      <a:endParaRPr lang="en-ZA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l" hangingPunc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 dirty="0">
                          <a:effectLst/>
                          <a:latin typeface="Arial"/>
                          <a:ea typeface="Times New Roman"/>
                          <a:cs typeface="MyriadPro-Regular"/>
                        </a:rPr>
                        <a:t>Strategic Priority 9: Applications and Tools to support Healthcare Delivery</a:t>
                      </a:r>
                      <a:endParaRPr lang="en-ZA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922" marR="47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8112">
                <a:tc>
                  <a:txBody>
                    <a:bodyPr/>
                    <a:lstStyle/>
                    <a:p>
                      <a:pPr algn="l" hangingPunc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Times New Roman"/>
                          <a:cs typeface="MyriadPro-Regular"/>
                        </a:rPr>
                        <a:t>Infrastructure</a:t>
                      </a:r>
                      <a:endParaRPr lang="en-ZA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922" marR="47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/>
                          <a:ea typeface="Times New Roman"/>
                          <a:cs typeface="MyriadPro-Regular"/>
                        </a:rPr>
                        <a:t>2</a:t>
                      </a:r>
                      <a:endParaRPr lang="en-ZA" sz="12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 hangingPunc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/>
                          <a:ea typeface="Times New Roman"/>
                          <a:cs typeface="MyriadPro-Regular"/>
                        </a:rPr>
                        <a:t> </a:t>
                      </a:r>
                      <a:endParaRPr lang="en-ZA" sz="12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922" marR="47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 hangingPunc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 dirty="0">
                          <a:effectLst/>
                          <a:latin typeface="Arial"/>
                          <a:ea typeface="Times New Roman"/>
                          <a:cs typeface="MyriadPro-Regular"/>
                        </a:rPr>
                        <a:t>Section 4.4: </a:t>
                      </a:r>
                      <a:r>
                        <a:rPr lang="en-US" sz="1200" dirty="0" err="1">
                          <a:effectLst/>
                          <a:latin typeface="Arial"/>
                          <a:ea typeface="Times New Roman"/>
                          <a:cs typeface="MyriadPro-Regular"/>
                        </a:rPr>
                        <a:t>eHealth</a:t>
                      </a:r>
                      <a:r>
                        <a:rPr lang="en-US" sz="1200" dirty="0">
                          <a:effectLst/>
                          <a:latin typeface="Arial"/>
                          <a:ea typeface="Times New Roman"/>
                          <a:cs typeface="MyriadPro-Regular"/>
                        </a:rPr>
                        <a:t> Maturity</a:t>
                      </a:r>
                      <a:endParaRPr lang="en-ZA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l" hangingPunc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 dirty="0">
                          <a:effectLst/>
                          <a:latin typeface="Arial"/>
                          <a:ea typeface="Times New Roman"/>
                          <a:cs typeface="MyriadPro-Regular"/>
                        </a:rPr>
                        <a:t>Section 4.5: NHC/MIS</a:t>
                      </a:r>
                      <a:endParaRPr lang="en-ZA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l" hangingPunc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 dirty="0">
                          <a:effectLst/>
                          <a:latin typeface="Arial"/>
                          <a:ea typeface="Times New Roman"/>
                          <a:cs typeface="MyriadPro-Regular"/>
                        </a:rPr>
                        <a:t>Section 4.3: </a:t>
                      </a:r>
                      <a:r>
                        <a:rPr lang="en-US" sz="1200" dirty="0" err="1">
                          <a:effectLst/>
                          <a:latin typeface="Arial"/>
                          <a:ea typeface="Times New Roman"/>
                          <a:cs typeface="MyriadPro-Regular"/>
                        </a:rPr>
                        <a:t>eHealth</a:t>
                      </a:r>
                      <a:r>
                        <a:rPr lang="en-US" sz="1200" dirty="0">
                          <a:effectLst/>
                          <a:latin typeface="Arial"/>
                          <a:ea typeface="Times New Roman"/>
                          <a:cs typeface="MyriadPro-Regular"/>
                        </a:rPr>
                        <a:t> funding and expenditure</a:t>
                      </a:r>
                      <a:endParaRPr lang="en-ZA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l" hangingPunc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 dirty="0">
                          <a:effectLst/>
                          <a:latin typeface="Arial"/>
                          <a:ea typeface="Times New Roman"/>
                          <a:cs typeface="MyriadPro-Regular"/>
                        </a:rPr>
                        <a:t>Strategic Priority 8: </a:t>
                      </a:r>
                      <a:r>
                        <a:rPr lang="en-US" sz="1200" dirty="0" err="1">
                          <a:effectLst/>
                          <a:latin typeface="Arial"/>
                          <a:ea typeface="Times New Roman"/>
                          <a:cs typeface="MyriadPro-Regular"/>
                        </a:rPr>
                        <a:t>eHealth</a:t>
                      </a:r>
                      <a:r>
                        <a:rPr lang="en-US" sz="1200" dirty="0">
                          <a:effectLst/>
                          <a:latin typeface="Arial"/>
                          <a:ea typeface="Times New Roman"/>
                          <a:cs typeface="MyriadPro-Regular"/>
                        </a:rPr>
                        <a:t> Foundations</a:t>
                      </a:r>
                      <a:endParaRPr lang="en-ZA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922" marR="47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2455">
                <a:tc>
                  <a:txBody>
                    <a:bodyPr/>
                    <a:lstStyle/>
                    <a:p>
                      <a:pPr algn="l" hangingPunc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Times New Roman"/>
                          <a:cs typeface="MyriadPro-Regular"/>
                        </a:rPr>
                        <a:t>Standards and interoperability</a:t>
                      </a:r>
                      <a:endParaRPr lang="en-ZA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922" marR="47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/>
                          <a:ea typeface="Times New Roman"/>
                          <a:cs typeface="MyriadPro-Regular"/>
                        </a:rPr>
                        <a:t>2</a:t>
                      </a:r>
                      <a:endParaRPr lang="en-ZA" sz="12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 hangingPunc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/>
                          <a:ea typeface="Times New Roman"/>
                          <a:cs typeface="MyriadPro-Regular"/>
                        </a:rPr>
                        <a:t> </a:t>
                      </a:r>
                      <a:endParaRPr lang="en-ZA" sz="12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922" marR="47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 hangingPunc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 dirty="0">
                          <a:effectLst/>
                          <a:latin typeface="Arial"/>
                          <a:ea typeface="Times New Roman"/>
                          <a:cs typeface="MyriadPro-Regular"/>
                        </a:rPr>
                        <a:t>Section 4.8: </a:t>
                      </a:r>
                      <a:r>
                        <a:rPr lang="en-US" sz="1200" dirty="0" err="1">
                          <a:effectLst/>
                          <a:latin typeface="Arial"/>
                          <a:ea typeface="Times New Roman"/>
                          <a:cs typeface="MyriadPro-Regular"/>
                        </a:rPr>
                        <a:t>eHealth</a:t>
                      </a:r>
                      <a:r>
                        <a:rPr lang="en-US" sz="1200" dirty="0">
                          <a:effectLst/>
                          <a:latin typeface="Arial"/>
                          <a:ea typeface="Times New Roman"/>
                          <a:cs typeface="MyriadPro-Regular"/>
                        </a:rPr>
                        <a:t> Standards</a:t>
                      </a:r>
                      <a:endParaRPr lang="en-ZA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l" hangingPunc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 dirty="0">
                          <a:effectLst/>
                          <a:latin typeface="Arial"/>
                          <a:ea typeface="Times New Roman"/>
                          <a:cs typeface="MyriadPro-Regular"/>
                        </a:rPr>
                        <a:t>Strategic Priority 3: Standards and Interoperability.</a:t>
                      </a:r>
                      <a:endParaRPr lang="en-ZA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922" marR="47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3622">
                <a:tc>
                  <a:txBody>
                    <a:bodyPr/>
                    <a:lstStyle/>
                    <a:p>
                      <a:pPr algn="l" hangingPunc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Times New Roman"/>
                          <a:cs typeface="MyriadPro-Regular"/>
                        </a:rPr>
                        <a:t>Legislation, policy and compliance</a:t>
                      </a:r>
                      <a:endParaRPr lang="en-ZA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922" marR="47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/>
                          <a:ea typeface="Times New Roman"/>
                          <a:cs typeface="MyriadPro-Regular"/>
                        </a:rPr>
                        <a:t>2</a:t>
                      </a:r>
                      <a:endParaRPr lang="en-ZA" sz="12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 hangingPunc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/>
                          <a:ea typeface="Times New Roman"/>
                          <a:cs typeface="MyriadPro-Regular"/>
                        </a:rPr>
                        <a:t> </a:t>
                      </a:r>
                      <a:endParaRPr lang="en-ZA" sz="12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922" marR="47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 hangingPunc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 dirty="0">
                          <a:effectLst/>
                          <a:latin typeface="Arial"/>
                          <a:ea typeface="Times New Roman"/>
                          <a:cs typeface="MyriadPro-Regular"/>
                        </a:rPr>
                        <a:t>Section 4.9: Policies and Regulations affecting </a:t>
                      </a:r>
                      <a:r>
                        <a:rPr lang="en-US" sz="1200" dirty="0" err="1">
                          <a:effectLst/>
                          <a:latin typeface="Arial"/>
                          <a:ea typeface="Times New Roman"/>
                          <a:cs typeface="MyriadPro-Regular"/>
                        </a:rPr>
                        <a:t>eHealth</a:t>
                      </a:r>
                      <a:endParaRPr lang="en-ZA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l" hangingPunc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 dirty="0">
                          <a:effectLst/>
                          <a:latin typeface="Arial"/>
                          <a:ea typeface="Times New Roman"/>
                          <a:cs typeface="MyriadPro-Regular"/>
                        </a:rPr>
                        <a:t>Strategic Priority 4: Governance and Regulation.</a:t>
                      </a:r>
                      <a:endParaRPr lang="en-ZA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922" marR="47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9491">
                <a:tc>
                  <a:txBody>
                    <a:bodyPr/>
                    <a:lstStyle/>
                    <a:p>
                      <a:pPr algn="l" hangingPunc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Times New Roman"/>
                          <a:cs typeface="MyriadPro-Regular"/>
                        </a:rPr>
                        <a:t>Workforce</a:t>
                      </a:r>
                      <a:endParaRPr lang="en-ZA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922" marR="47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/>
                          <a:ea typeface="Times New Roman"/>
                          <a:cs typeface="MyriadPro-Regular"/>
                        </a:rPr>
                        <a:t>2</a:t>
                      </a:r>
                      <a:endParaRPr lang="en-ZA" sz="12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 hangingPunc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/>
                          <a:ea typeface="Times New Roman"/>
                          <a:cs typeface="MyriadPro-Regular"/>
                        </a:rPr>
                        <a:t> </a:t>
                      </a:r>
                      <a:endParaRPr lang="en-ZA" sz="12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922" marR="47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 hangingPunc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 dirty="0">
                          <a:effectLst/>
                          <a:latin typeface="Arial"/>
                          <a:ea typeface="Times New Roman"/>
                          <a:cs typeface="MyriadPro-Regular"/>
                        </a:rPr>
                        <a:t>Section 4.11: </a:t>
                      </a:r>
                      <a:r>
                        <a:rPr lang="en-US" sz="1200" dirty="0" err="1">
                          <a:effectLst/>
                          <a:latin typeface="Arial"/>
                          <a:ea typeface="Times New Roman"/>
                          <a:cs typeface="MyriadPro-Regular"/>
                        </a:rPr>
                        <a:t>eHealth</a:t>
                      </a:r>
                      <a:r>
                        <a:rPr lang="en-US" sz="1200" dirty="0">
                          <a:effectLst/>
                          <a:latin typeface="Arial"/>
                          <a:ea typeface="Times New Roman"/>
                          <a:cs typeface="MyriadPro-Regular"/>
                        </a:rPr>
                        <a:t> Capacity Building</a:t>
                      </a:r>
                      <a:endParaRPr lang="en-ZA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l" hangingPunc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 dirty="0">
                          <a:effectLst/>
                          <a:latin typeface="Arial"/>
                          <a:ea typeface="Times New Roman"/>
                          <a:cs typeface="MyriadPro-Regular"/>
                        </a:rPr>
                        <a:t>Section 4.10: </a:t>
                      </a:r>
                      <a:r>
                        <a:rPr lang="en-US" sz="1200" dirty="0" err="1">
                          <a:effectLst/>
                          <a:latin typeface="Arial"/>
                          <a:ea typeface="Times New Roman"/>
                          <a:cs typeface="MyriadPro-Regular"/>
                        </a:rPr>
                        <a:t>eHealth</a:t>
                      </a:r>
                      <a:r>
                        <a:rPr lang="en-US" sz="1200" dirty="0">
                          <a:effectLst/>
                          <a:latin typeface="Arial"/>
                          <a:ea typeface="Times New Roman"/>
                          <a:cs typeface="MyriadPro-Regular"/>
                        </a:rPr>
                        <a:t> Associations and Conferences</a:t>
                      </a:r>
                      <a:endParaRPr lang="en-ZA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l" hangingPunc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 dirty="0">
                          <a:effectLst/>
                          <a:latin typeface="Arial"/>
                          <a:ea typeface="Times New Roman"/>
                          <a:cs typeface="MyriadPro-Regular"/>
                        </a:rPr>
                        <a:t>Strategic Priority 7: Capacity and Workforce.</a:t>
                      </a:r>
                      <a:endParaRPr lang="en-ZA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922" marR="47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421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937"/>
            <a:ext cx="9036496" cy="823775"/>
          </a:xfrm>
        </p:spPr>
        <p:txBody>
          <a:bodyPr>
            <a:normAutofit/>
          </a:bodyPr>
          <a:lstStyle/>
          <a:p>
            <a:r>
              <a:rPr lang="en-ZA" sz="2800" b="1" dirty="0">
                <a:solidFill>
                  <a:prstClr val="black"/>
                </a:solidFill>
              </a:rPr>
              <a:t>Results: </a:t>
            </a:r>
            <a:r>
              <a:rPr lang="en-ZA" sz="2800" b="1" dirty="0" smtClean="0">
                <a:solidFill>
                  <a:prstClr val="black"/>
                </a:solidFill>
              </a:rPr>
              <a:t>8. Assess opportunities and gaps </a:t>
            </a:r>
            <a:endParaRPr lang="en-ZA" sz="2800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219923"/>
              </p:ext>
            </p:extLst>
          </p:nvPr>
        </p:nvGraphicFramePr>
        <p:xfrm>
          <a:off x="611560" y="836714"/>
          <a:ext cx="7920880" cy="5621920"/>
        </p:xfrm>
        <a:graphic>
          <a:graphicData uri="http://schemas.openxmlformats.org/drawingml/2006/table">
            <a:tbl>
              <a:tblPr firstRow="1" firstCol="1" bandRow="1"/>
              <a:tblGrid>
                <a:gridCol w="2308958"/>
                <a:gridCol w="780351"/>
                <a:gridCol w="4831571"/>
              </a:tblGrid>
              <a:tr h="265851">
                <a:tc>
                  <a:txBody>
                    <a:bodyPr/>
                    <a:lstStyle/>
                    <a:p>
                      <a:pPr algn="l" hangingPunc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1" dirty="0">
                          <a:effectLst/>
                          <a:latin typeface="Arial"/>
                          <a:ea typeface="Times New Roman"/>
                          <a:cs typeface="MyriadPro-Regular"/>
                        </a:rPr>
                        <a:t>Elements</a:t>
                      </a:r>
                      <a:endParaRPr lang="en-ZA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1">
                          <a:effectLst/>
                          <a:latin typeface="Arial"/>
                          <a:ea typeface="Times New Roman"/>
                          <a:cs typeface="MyriadPro-Regular"/>
                        </a:rPr>
                        <a:t>Rating</a:t>
                      </a:r>
                      <a:endParaRPr lang="en-ZA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1">
                          <a:effectLst/>
                          <a:latin typeface="Arial"/>
                          <a:ea typeface="Times New Roman"/>
                          <a:cs typeface="MyriadPro-Regular"/>
                        </a:rPr>
                        <a:t> </a:t>
                      </a:r>
                      <a:endParaRPr lang="en-ZA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7290">
                <a:tc>
                  <a:txBody>
                    <a:bodyPr/>
                    <a:lstStyle/>
                    <a:p>
                      <a:pPr algn="l" hangingPunc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  <a:latin typeface="Arial"/>
                          <a:ea typeface="Times New Roman"/>
                          <a:cs typeface="MyriadPro-Regular"/>
                        </a:rPr>
                        <a:t>Leadership and governance</a:t>
                      </a:r>
                      <a:endParaRPr lang="en-ZA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1" dirty="0">
                          <a:effectLst/>
                          <a:latin typeface="Arial"/>
                          <a:ea typeface="Times New Roman"/>
                          <a:cs typeface="MyriadPro-Regular"/>
                        </a:rPr>
                        <a:t>2</a:t>
                      </a:r>
                      <a:endParaRPr lang="en-ZA" sz="16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 hangingPunc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1" dirty="0">
                          <a:effectLst/>
                          <a:latin typeface="Arial"/>
                          <a:ea typeface="Times New Roman"/>
                          <a:cs typeface="MyriadPro-Regular"/>
                        </a:rPr>
                        <a:t> </a:t>
                      </a:r>
                      <a:endParaRPr lang="en-ZA" sz="16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 hangingPunc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/>
                        <a:buChar char=""/>
                      </a:pPr>
                      <a:r>
                        <a:rPr lang="en-US" sz="1600">
                          <a:effectLst/>
                          <a:latin typeface="Arial"/>
                          <a:ea typeface="Times New Roman"/>
                          <a:cs typeface="MyriadPro-Regular"/>
                        </a:rPr>
                        <a:t>Strategic Priority 1: Strategy and Leadership.</a:t>
                      </a:r>
                      <a:endParaRPr lang="en-ZA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l" hangingPunc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/>
                        <a:buChar char=""/>
                      </a:pPr>
                      <a:r>
                        <a:rPr lang="en-US" sz="1600">
                          <a:effectLst/>
                          <a:latin typeface="Arial"/>
                          <a:ea typeface="Times New Roman"/>
                          <a:cs typeface="MyriadPro-Regular"/>
                        </a:rPr>
                        <a:t>Strategic Priority 4: Governance and Regulation.</a:t>
                      </a:r>
                      <a:endParaRPr lang="en-ZA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3143">
                <a:tc>
                  <a:txBody>
                    <a:bodyPr/>
                    <a:lstStyle/>
                    <a:p>
                      <a:pPr algn="l" hangingPunc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  <a:latin typeface="Arial"/>
                          <a:ea typeface="Times New Roman"/>
                          <a:cs typeface="MyriadPro-Regular"/>
                        </a:rPr>
                        <a:t>Strategy and investment</a:t>
                      </a:r>
                      <a:endParaRPr lang="en-ZA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1" dirty="0">
                          <a:effectLst/>
                          <a:latin typeface="Arial"/>
                          <a:ea typeface="Times New Roman"/>
                          <a:cs typeface="MyriadPro-Regular"/>
                        </a:rPr>
                        <a:t>2</a:t>
                      </a:r>
                      <a:endParaRPr lang="en-ZA" sz="16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 hangingPunc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1" dirty="0">
                          <a:effectLst/>
                          <a:latin typeface="Arial"/>
                          <a:ea typeface="Times New Roman"/>
                          <a:cs typeface="MyriadPro-Regular"/>
                        </a:rPr>
                        <a:t> </a:t>
                      </a:r>
                      <a:endParaRPr lang="en-ZA" sz="16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 hangingPunc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/>
                        <a:buChar char=""/>
                      </a:pPr>
                      <a:r>
                        <a:rPr lang="en-US" sz="1600" dirty="0">
                          <a:effectLst/>
                          <a:latin typeface="Arial"/>
                          <a:ea typeface="Times New Roman"/>
                          <a:cs typeface="MyriadPro-Regular"/>
                        </a:rPr>
                        <a:t>Strategic Priority 1: Strategy and Leadership.</a:t>
                      </a:r>
                      <a:endParaRPr lang="en-ZA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l" hangingPunc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/>
                        <a:buChar char=""/>
                      </a:pPr>
                      <a:r>
                        <a:rPr lang="en-US" sz="1600" dirty="0">
                          <a:effectLst/>
                          <a:latin typeface="Arial"/>
                          <a:ea typeface="Times New Roman"/>
                          <a:cs typeface="MyriadPro-Regular"/>
                        </a:rPr>
                        <a:t>Strategic Priority 4: Investment, Affordability and Sustainability.</a:t>
                      </a:r>
                      <a:endParaRPr lang="en-ZA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3143">
                <a:tc>
                  <a:txBody>
                    <a:bodyPr/>
                    <a:lstStyle/>
                    <a:p>
                      <a:pPr algn="l" hangingPunc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effectLst/>
                          <a:latin typeface="Arial"/>
                          <a:ea typeface="Times New Roman"/>
                          <a:cs typeface="MyriadPro-Regular"/>
                        </a:rPr>
                        <a:t>Services and applications</a:t>
                      </a:r>
                      <a:endParaRPr lang="en-ZA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1" dirty="0">
                          <a:effectLst/>
                          <a:latin typeface="Arial"/>
                          <a:ea typeface="Times New Roman"/>
                          <a:cs typeface="MyriadPro-Regular"/>
                        </a:rPr>
                        <a:t>2</a:t>
                      </a:r>
                      <a:endParaRPr lang="en-ZA" sz="16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 hangingPunc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1" dirty="0">
                          <a:effectLst/>
                          <a:latin typeface="Arial"/>
                          <a:ea typeface="Times New Roman"/>
                          <a:cs typeface="MyriadPro-Regular"/>
                        </a:rPr>
                        <a:t> </a:t>
                      </a:r>
                      <a:endParaRPr lang="en-ZA" sz="16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 hangingPunc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/>
                        <a:buChar char=""/>
                      </a:pPr>
                      <a:r>
                        <a:rPr lang="en-US" sz="1600" dirty="0">
                          <a:effectLst/>
                          <a:latin typeface="Arial"/>
                          <a:ea typeface="Times New Roman"/>
                          <a:cs typeface="MyriadPro-Regular"/>
                        </a:rPr>
                        <a:t>Strategic Priority 8: </a:t>
                      </a:r>
                      <a:r>
                        <a:rPr lang="en-US" sz="1600" dirty="0" err="1">
                          <a:effectLst/>
                          <a:latin typeface="Arial"/>
                          <a:ea typeface="Times New Roman"/>
                          <a:cs typeface="MyriadPro-Regular"/>
                        </a:rPr>
                        <a:t>eHealth</a:t>
                      </a:r>
                      <a:r>
                        <a:rPr lang="en-US" sz="1600" dirty="0">
                          <a:effectLst/>
                          <a:latin typeface="Arial"/>
                          <a:ea typeface="Times New Roman"/>
                          <a:cs typeface="MyriadPro-Regular"/>
                        </a:rPr>
                        <a:t> Foundations.</a:t>
                      </a:r>
                      <a:endParaRPr lang="en-ZA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l" hangingPunc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/>
                        <a:buChar char=""/>
                      </a:pPr>
                      <a:r>
                        <a:rPr lang="en-US" sz="1600" dirty="0">
                          <a:effectLst/>
                          <a:latin typeface="Arial"/>
                          <a:ea typeface="Times New Roman"/>
                          <a:cs typeface="MyriadPro-Regular"/>
                        </a:rPr>
                        <a:t>Strategic Priority 9: Applications and Tools to support Healthcare Delivery.</a:t>
                      </a:r>
                      <a:endParaRPr lang="en-ZA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7290">
                <a:tc>
                  <a:txBody>
                    <a:bodyPr/>
                    <a:lstStyle/>
                    <a:p>
                      <a:pPr algn="l" hangingPunc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effectLst/>
                          <a:latin typeface="Arial"/>
                          <a:ea typeface="Times New Roman"/>
                          <a:cs typeface="MyriadPro-Regular"/>
                        </a:rPr>
                        <a:t>Infrastructure</a:t>
                      </a:r>
                      <a:endParaRPr lang="en-ZA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1" dirty="0">
                          <a:effectLst/>
                          <a:latin typeface="Arial"/>
                          <a:ea typeface="Times New Roman"/>
                          <a:cs typeface="MyriadPro-Regular"/>
                        </a:rPr>
                        <a:t>2</a:t>
                      </a:r>
                      <a:endParaRPr lang="en-ZA" sz="16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 hangingPunc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1" dirty="0">
                          <a:effectLst/>
                          <a:latin typeface="Arial"/>
                          <a:ea typeface="Times New Roman"/>
                          <a:cs typeface="MyriadPro-Regular"/>
                        </a:rPr>
                        <a:t> </a:t>
                      </a:r>
                      <a:endParaRPr lang="en-ZA" sz="16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 hangingPunc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/>
                        <a:buChar char=""/>
                      </a:pPr>
                      <a:r>
                        <a:rPr lang="en-US" sz="1600" dirty="0">
                          <a:effectLst/>
                          <a:latin typeface="Arial"/>
                          <a:ea typeface="Times New Roman"/>
                          <a:cs typeface="MyriadPro-Regular"/>
                        </a:rPr>
                        <a:t>Strategic Priority 8: </a:t>
                      </a:r>
                      <a:r>
                        <a:rPr lang="en-US" sz="1600" dirty="0" err="1">
                          <a:effectLst/>
                          <a:latin typeface="Arial"/>
                          <a:ea typeface="Times New Roman"/>
                          <a:cs typeface="MyriadPro-Regular"/>
                        </a:rPr>
                        <a:t>eHealth</a:t>
                      </a:r>
                      <a:r>
                        <a:rPr lang="en-US" sz="1600" dirty="0">
                          <a:effectLst/>
                          <a:latin typeface="Arial"/>
                          <a:ea typeface="Times New Roman"/>
                          <a:cs typeface="MyriadPro-Regular"/>
                        </a:rPr>
                        <a:t> Foundations.</a:t>
                      </a:r>
                      <a:endParaRPr lang="en-ZA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7290">
                <a:tc>
                  <a:txBody>
                    <a:bodyPr/>
                    <a:lstStyle/>
                    <a:p>
                      <a:pPr algn="l" hangingPunc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effectLst/>
                          <a:latin typeface="Arial"/>
                          <a:ea typeface="Times New Roman"/>
                          <a:cs typeface="MyriadPro-Regular"/>
                        </a:rPr>
                        <a:t>Standards and interoperability</a:t>
                      </a:r>
                      <a:endParaRPr lang="en-ZA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1" dirty="0">
                          <a:effectLst/>
                          <a:latin typeface="Arial"/>
                          <a:ea typeface="Times New Roman"/>
                          <a:cs typeface="MyriadPro-Regular"/>
                        </a:rPr>
                        <a:t>2</a:t>
                      </a:r>
                      <a:endParaRPr lang="en-ZA" sz="16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 hangingPunc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1" dirty="0">
                          <a:effectLst/>
                          <a:latin typeface="Arial"/>
                          <a:ea typeface="Times New Roman"/>
                          <a:cs typeface="MyriadPro-Regular"/>
                        </a:rPr>
                        <a:t> </a:t>
                      </a:r>
                      <a:endParaRPr lang="en-ZA" sz="16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 hangingPunc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/>
                        <a:buChar char=""/>
                      </a:pPr>
                      <a:r>
                        <a:rPr lang="en-US" sz="1600" dirty="0">
                          <a:effectLst/>
                          <a:latin typeface="Arial"/>
                          <a:ea typeface="Times New Roman"/>
                          <a:cs typeface="MyriadPro-Regular"/>
                        </a:rPr>
                        <a:t>Strategic Priority 3: Standards and Interoperability.</a:t>
                      </a:r>
                      <a:endParaRPr lang="en-ZA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7290">
                <a:tc>
                  <a:txBody>
                    <a:bodyPr/>
                    <a:lstStyle/>
                    <a:p>
                      <a:pPr algn="l" hangingPunc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effectLst/>
                          <a:latin typeface="Arial"/>
                          <a:ea typeface="Times New Roman"/>
                          <a:cs typeface="MyriadPro-Regular"/>
                        </a:rPr>
                        <a:t>Legislation, policy and compliance</a:t>
                      </a:r>
                      <a:endParaRPr lang="en-ZA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1" dirty="0">
                          <a:effectLst/>
                          <a:latin typeface="Arial"/>
                          <a:ea typeface="Times New Roman"/>
                          <a:cs typeface="MyriadPro-Regular"/>
                        </a:rPr>
                        <a:t>2</a:t>
                      </a:r>
                      <a:endParaRPr lang="en-ZA" sz="16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 hangingPunc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1" dirty="0">
                          <a:effectLst/>
                          <a:latin typeface="Arial"/>
                          <a:ea typeface="Times New Roman"/>
                          <a:cs typeface="MyriadPro-Regular"/>
                        </a:rPr>
                        <a:t> </a:t>
                      </a:r>
                      <a:endParaRPr lang="en-ZA" sz="16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 hangingPunc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/>
                        <a:buChar char=""/>
                      </a:pPr>
                      <a:r>
                        <a:rPr lang="en-US" sz="1600" dirty="0">
                          <a:effectLst/>
                          <a:latin typeface="Arial"/>
                          <a:ea typeface="Times New Roman"/>
                          <a:cs typeface="MyriadPro-Regular"/>
                        </a:rPr>
                        <a:t>Strategic Priority 4: Governance and Regulation.</a:t>
                      </a:r>
                      <a:endParaRPr lang="en-ZA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7290">
                <a:tc>
                  <a:txBody>
                    <a:bodyPr/>
                    <a:lstStyle/>
                    <a:p>
                      <a:pPr algn="l" hangingPunc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effectLst/>
                          <a:latin typeface="Arial"/>
                          <a:ea typeface="Times New Roman"/>
                          <a:cs typeface="MyriadPro-Regular"/>
                        </a:rPr>
                        <a:t>Workforce</a:t>
                      </a:r>
                      <a:endParaRPr lang="en-ZA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1" dirty="0">
                          <a:effectLst/>
                          <a:latin typeface="Arial"/>
                          <a:ea typeface="Times New Roman"/>
                          <a:cs typeface="MyriadPro-Regular"/>
                        </a:rPr>
                        <a:t>2</a:t>
                      </a:r>
                      <a:endParaRPr lang="en-ZA" sz="16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 hangingPunc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1" dirty="0">
                          <a:effectLst/>
                          <a:latin typeface="Arial"/>
                          <a:ea typeface="Times New Roman"/>
                          <a:cs typeface="MyriadPro-Regular"/>
                        </a:rPr>
                        <a:t> </a:t>
                      </a:r>
                      <a:endParaRPr lang="en-ZA" sz="16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 hangingPunc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/>
                        <a:buChar char=""/>
                      </a:pPr>
                      <a:r>
                        <a:rPr lang="en-US" sz="1600" dirty="0">
                          <a:effectLst/>
                          <a:latin typeface="Arial"/>
                          <a:ea typeface="Times New Roman"/>
                          <a:cs typeface="MyriadPro-Regular"/>
                        </a:rPr>
                        <a:t>Strategic Priority 7: Capacity and Workforce.</a:t>
                      </a:r>
                      <a:endParaRPr lang="en-ZA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15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937"/>
            <a:ext cx="9036496" cy="823775"/>
          </a:xfrm>
        </p:spPr>
        <p:txBody>
          <a:bodyPr>
            <a:normAutofit/>
          </a:bodyPr>
          <a:lstStyle/>
          <a:p>
            <a:r>
              <a:rPr lang="en-ZA" sz="2800" b="1" dirty="0">
                <a:solidFill>
                  <a:prstClr val="black"/>
                </a:solidFill>
              </a:rPr>
              <a:t>Results: </a:t>
            </a:r>
            <a:r>
              <a:rPr lang="en-ZA" sz="2800" b="1" dirty="0" smtClean="0">
                <a:solidFill>
                  <a:prstClr val="black"/>
                </a:solidFill>
              </a:rPr>
              <a:t>9. Refine strategy and develop recommendations</a:t>
            </a:r>
            <a:endParaRPr lang="en-ZA" sz="2800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1729230"/>
              </p:ext>
            </p:extLst>
          </p:nvPr>
        </p:nvGraphicFramePr>
        <p:xfrm>
          <a:off x="395536" y="1196753"/>
          <a:ext cx="8208912" cy="4947968"/>
        </p:xfrm>
        <a:graphic>
          <a:graphicData uri="http://schemas.openxmlformats.org/drawingml/2006/table">
            <a:tbl>
              <a:tblPr firstRow="1" firstCol="1" bandRow="1"/>
              <a:tblGrid>
                <a:gridCol w="2411906"/>
                <a:gridCol w="815144"/>
                <a:gridCol w="4981862"/>
              </a:tblGrid>
              <a:tr h="247533">
                <a:tc>
                  <a:txBody>
                    <a:bodyPr/>
                    <a:lstStyle/>
                    <a:p>
                      <a:pPr algn="l" hangingPunc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Elements</a:t>
                      </a:r>
                      <a:endParaRPr lang="en-ZA" sz="16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1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Rating</a:t>
                      </a:r>
                      <a:endParaRPr lang="en-ZA" sz="16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1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en-ZA" sz="16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4792">
                <a:tc>
                  <a:txBody>
                    <a:bodyPr/>
                    <a:lstStyle/>
                    <a:p>
                      <a:pPr algn="l" hangingPunc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Adjust scope and focus</a:t>
                      </a:r>
                      <a:endParaRPr lang="en-ZA" sz="16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endParaRPr lang="en-ZA" sz="16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457200" algn="ctr" hangingPunc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en-ZA" sz="16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 hangingPunc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/>
                        <a:buChar char=""/>
                      </a:pPr>
                      <a:r>
                        <a:rPr lang="en-US" sz="16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Opportunities sorted into three groups:</a:t>
                      </a:r>
                      <a:endParaRPr lang="en-ZA" sz="16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800100" lvl="1" indent="-342900" algn="l" fontAlgn="auto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+mj-lt"/>
                        <a:buAutoNum type="arabicPeriod"/>
                      </a:pPr>
                      <a:r>
                        <a:rPr lang="en-US" sz="16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Build on what exists</a:t>
                      </a:r>
                      <a:endParaRPr lang="en-ZA" sz="16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800100" lvl="1" indent="-342900" algn="l" fontAlgn="auto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+mj-lt"/>
                        <a:buAutoNum type="arabicPeriod"/>
                      </a:pPr>
                      <a:r>
                        <a:rPr lang="en-US" sz="16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Needs significant procurement and implementation</a:t>
                      </a:r>
                      <a:endParaRPr lang="en-ZA" sz="16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800100" lvl="1" indent="-342900" algn="l" hangingPunc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+mj-lt"/>
                        <a:buAutoNum type="arabicPeriod"/>
                      </a:pPr>
                      <a:r>
                        <a:rPr lang="en-US" sz="16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Needs further planning </a:t>
                      </a:r>
                      <a:endParaRPr lang="en-ZA" sz="16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0221">
                <a:tc>
                  <a:txBody>
                    <a:bodyPr/>
                    <a:lstStyle/>
                    <a:p>
                      <a:pPr algn="l" hangingPunc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Refine initial vision</a:t>
                      </a:r>
                      <a:endParaRPr lang="en-ZA" sz="16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endParaRPr lang="en-ZA" sz="16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 hangingPunc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en-ZA" sz="16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 hangingPunc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/>
                        <a:buChar char=""/>
                      </a:pPr>
                      <a:r>
                        <a:rPr lang="en-US" sz="16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Refined - what is achievable in the short, medium and long term. </a:t>
                      </a:r>
                      <a:endParaRPr lang="en-ZA" sz="16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342900" lvl="0" indent="-342900" algn="l" hangingPunc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/>
                        <a:buChar char=""/>
                      </a:pPr>
                      <a:r>
                        <a:rPr lang="en-US" sz="16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Ten strategic priority areas were identified </a:t>
                      </a:r>
                      <a:endParaRPr lang="en-ZA" sz="16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7753">
                <a:tc>
                  <a:txBody>
                    <a:bodyPr/>
                    <a:lstStyle/>
                    <a:p>
                      <a:pPr algn="l" hangingPunc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Develop recommendations</a:t>
                      </a:r>
                      <a:endParaRPr lang="en-ZA" sz="16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endParaRPr lang="en-ZA" sz="16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 hangingPunc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en-ZA" sz="16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 hangingPunc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/>
                        <a:buChar char=""/>
                      </a:pPr>
                      <a:r>
                        <a:rPr lang="en-US" sz="16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Recommendations grouped within ten priority areas</a:t>
                      </a:r>
                      <a:endParaRPr lang="en-ZA" sz="16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342900" lvl="0" indent="-342900" algn="l" hangingPunc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/>
                        <a:buChar char=""/>
                      </a:pPr>
                      <a:r>
                        <a:rPr lang="en-US" sz="16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Key activities with clear outputs and target dates identified.</a:t>
                      </a:r>
                      <a:endParaRPr lang="en-ZA" sz="16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0221">
                <a:tc>
                  <a:txBody>
                    <a:bodyPr/>
                    <a:lstStyle/>
                    <a:p>
                      <a:pPr algn="l" hangingPunc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Gain endorsement and publish eHealth strategy</a:t>
                      </a:r>
                      <a:endParaRPr lang="en-ZA" sz="16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endParaRPr lang="en-ZA" sz="16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 hangingPunc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en-ZA" sz="16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 hangingPunc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/>
                        <a:buChar char=""/>
                      </a:pPr>
                      <a:r>
                        <a:rPr lang="en-US" sz="16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Presented to the National Health Council</a:t>
                      </a:r>
                      <a:endParaRPr lang="en-ZA" sz="16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342900" lvl="0" indent="-342900" algn="l" hangingPunc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/>
                        <a:buChar char=""/>
                      </a:pPr>
                      <a:r>
                        <a:rPr lang="en-US" sz="16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Signed by the Minister of Health and the Director General of the Department of Health</a:t>
                      </a:r>
                      <a:endParaRPr lang="en-ZA" sz="16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9481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57" y="0"/>
            <a:ext cx="8229600" cy="1143000"/>
          </a:xfrm>
        </p:spPr>
        <p:txBody>
          <a:bodyPr/>
          <a:lstStyle/>
          <a:p>
            <a:r>
              <a:rPr lang="en-ZA" dirty="0" smtClean="0"/>
              <a:t>Discussion</a:t>
            </a:r>
            <a:endParaRPr lang="en-ZA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4744"/>
            <a:ext cx="8280920" cy="5449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Explosion 1 4"/>
          <p:cNvSpPr/>
          <p:nvPr/>
        </p:nvSpPr>
        <p:spPr>
          <a:xfrm>
            <a:off x="4584951" y="1484784"/>
            <a:ext cx="288032" cy="338336"/>
          </a:xfrm>
          <a:prstGeom prst="irregularSeal1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8" name="Explosion 1 7"/>
          <p:cNvSpPr/>
          <p:nvPr/>
        </p:nvSpPr>
        <p:spPr>
          <a:xfrm>
            <a:off x="4593335" y="1975520"/>
            <a:ext cx="288032" cy="338336"/>
          </a:xfrm>
          <a:prstGeom prst="irregularSeal1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9" name="Explosion 1 8"/>
          <p:cNvSpPr/>
          <p:nvPr/>
        </p:nvSpPr>
        <p:spPr>
          <a:xfrm>
            <a:off x="6660232" y="2420888"/>
            <a:ext cx="288032" cy="338336"/>
          </a:xfrm>
          <a:prstGeom prst="irregularSeal1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0" name="Explosion 1 9"/>
          <p:cNvSpPr/>
          <p:nvPr/>
        </p:nvSpPr>
        <p:spPr>
          <a:xfrm>
            <a:off x="6908839" y="3356992"/>
            <a:ext cx="288032" cy="338336"/>
          </a:xfrm>
          <a:prstGeom prst="irregularSeal1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37505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Conclusion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Semantics</a:t>
            </a:r>
          </a:p>
          <a:p>
            <a:r>
              <a:rPr lang="en-ZA" dirty="0" smtClean="0"/>
              <a:t>Weaknesses</a:t>
            </a:r>
          </a:p>
          <a:p>
            <a:pPr lvl="1"/>
            <a:r>
              <a:rPr lang="en-ZA" dirty="0" smtClean="0"/>
              <a:t>Stakeholder inclusion</a:t>
            </a:r>
          </a:p>
          <a:p>
            <a:pPr lvl="1"/>
            <a:r>
              <a:rPr lang="en-ZA" dirty="0" smtClean="0"/>
              <a:t>Management of process</a:t>
            </a:r>
          </a:p>
          <a:p>
            <a:pPr lvl="1"/>
            <a:r>
              <a:rPr lang="en-ZA" dirty="0" smtClean="0"/>
              <a:t>Establishing strategic context</a:t>
            </a:r>
          </a:p>
          <a:p>
            <a:r>
              <a:rPr lang="en-ZA" dirty="0" smtClean="0"/>
              <a:t>Difficult to assess quality of data gathering</a:t>
            </a:r>
          </a:p>
          <a:p>
            <a:r>
              <a:rPr lang="en-ZA" dirty="0" smtClean="0"/>
              <a:t>SA </a:t>
            </a:r>
            <a:r>
              <a:rPr lang="en-ZA" dirty="0" err="1" smtClean="0"/>
              <a:t>eHealth</a:t>
            </a:r>
            <a:r>
              <a:rPr lang="en-ZA" dirty="0" smtClean="0"/>
              <a:t> Strategy is a hybrid</a:t>
            </a:r>
          </a:p>
          <a:p>
            <a:r>
              <a:rPr lang="en-ZA" dirty="0" smtClean="0"/>
              <a:t>Toolkit and Enterprise Architecture work</a:t>
            </a:r>
            <a:endParaRPr lang="en-ZA" dirty="0"/>
          </a:p>
          <a:p>
            <a:pPr lvl="1"/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3072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07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303" y="0"/>
            <a:ext cx="50333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514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952500"/>
            <a:ext cx="76200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11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840"/>
            <a:ext cx="9144000" cy="6062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0500"/>
            <a:ext cx="864096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74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97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Use of the word “strategy”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Now used </a:t>
            </a:r>
            <a:r>
              <a:rPr lang="en-US" dirty="0"/>
              <a:t>in all spheres of life </a:t>
            </a:r>
            <a:r>
              <a:rPr lang="en-US" dirty="0" smtClean="0"/>
              <a:t>including </a:t>
            </a:r>
            <a:r>
              <a:rPr lang="en-US" dirty="0" err="1" smtClean="0"/>
              <a:t>eHealth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For </a:t>
            </a:r>
            <a:r>
              <a:rPr lang="en-US" dirty="0" err="1" smtClean="0"/>
              <a:t>eHealth</a:t>
            </a:r>
            <a:r>
              <a:rPr lang="en-US" dirty="0" smtClean="0"/>
              <a:t>, broadly </a:t>
            </a:r>
            <a:r>
              <a:rPr lang="en-US" dirty="0"/>
              <a:t>used in two ways: </a:t>
            </a:r>
            <a:endParaRPr lang="en-US" dirty="0" smtClean="0"/>
          </a:p>
          <a:p>
            <a:r>
              <a:rPr lang="en-US" dirty="0" smtClean="0"/>
              <a:t>a </a:t>
            </a:r>
            <a:r>
              <a:rPr lang="en-US" b="1" dirty="0"/>
              <a:t>high level </a:t>
            </a:r>
            <a:r>
              <a:rPr lang="en-US" b="1" dirty="0" smtClean="0"/>
              <a:t>plan</a:t>
            </a:r>
            <a:r>
              <a:rPr lang="en-US" dirty="0" smtClean="0"/>
              <a:t>, e.g. </a:t>
            </a:r>
            <a:r>
              <a:rPr lang="en-US" dirty="0"/>
              <a:t>Scottish </a:t>
            </a:r>
            <a:r>
              <a:rPr lang="en-US" dirty="0" err="1"/>
              <a:t>eHealth</a:t>
            </a:r>
            <a:r>
              <a:rPr lang="en-US" dirty="0"/>
              <a:t> Strategy (2011-2017) </a:t>
            </a:r>
            <a:endParaRPr lang="en-US" dirty="0" smtClean="0"/>
          </a:p>
          <a:p>
            <a:r>
              <a:rPr lang="en-US" dirty="0" smtClean="0"/>
              <a:t>a </a:t>
            </a:r>
            <a:r>
              <a:rPr lang="en-US" b="1" dirty="0"/>
              <a:t>hybrid</a:t>
            </a:r>
            <a:r>
              <a:rPr lang="en-US" dirty="0"/>
              <a:t> </a:t>
            </a:r>
            <a:r>
              <a:rPr lang="en-US" dirty="0" smtClean="0"/>
              <a:t>- high </a:t>
            </a:r>
            <a:r>
              <a:rPr lang="en-US" dirty="0"/>
              <a:t>level plan </a:t>
            </a:r>
            <a:r>
              <a:rPr lang="en-US" dirty="0" smtClean="0"/>
              <a:t>combined with </a:t>
            </a:r>
            <a:r>
              <a:rPr lang="en-US" dirty="0"/>
              <a:t>a framework for </a:t>
            </a:r>
            <a:r>
              <a:rPr lang="en-US" dirty="0" smtClean="0"/>
              <a:t>implementation, e.g. Australian </a:t>
            </a:r>
            <a:r>
              <a:rPr lang="en-US" dirty="0" err="1"/>
              <a:t>eHealth</a:t>
            </a:r>
            <a:r>
              <a:rPr lang="en-US" dirty="0"/>
              <a:t> Strategy </a:t>
            </a:r>
            <a:r>
              <a:rPr lang="en-US" dirty="0" smtClean="0"/>
              <a:t>(2008) included </a:t>
            </a:r>
            <a:r>
              <a:rPr lang="en-US" dirty="0"/>
              <a:t>a detailed </a:t>
            </a:r>
            <a:r>
              <a:rPr lang="en-US" dirty="0" err="1" smtClean="0"/>
              <a:t>eHealth</a:t>
            </a:r>
            <a:r>
              <a:rPr lang="en-US" dirty="0" smtClean="0"/>
              <a:t> </a:t>
            </a:r>
            <a:r>
              <a:rPr lang="en-US" dirty="0"/>
              <a:t>architecture </a:t>
            </a:r>
            <a:r>
              <a:rPr lang="en-US" dirty="0" smtClean="0"/>
              <a:t>model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39023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WHO/ITU National </a:t>
            </a:r>
            <a:r>
              <a:rPr lang="en-US" sz="3600" dirty="0" err="1"/>
              <a:t>eHealth</a:t>
            </a:r>
            <a:r>
              <a:rPr lang="en-US" sz="3600" dirty="0"/>
              <a:t> Strategy Toolkit</a:t>
            </a:r>
            <a:endParaRPr lang="en-ZA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hangingPunct="0"/>
            <a:r>
              <a:rPr lang="en-US" dirty="0" smtClean="0"/>
              <a:t>Published </a:t>
            </a:r>
            <a:r>
              <a:rPr lang="en-US" dirty="0"/>
              <a:t>in 2012 </a:t>
            </a:r>
            <a:endParaRPr lang="en-US" dirty="0" smtClean="0"/>
          </a:p>
          <a:p>
            <a:pPr hangingPunct="0"/>
            <a:r>
              <a:rPr lang="en-US" dirty="0" smtClean="0"/>
              <a:t>Aims to provide practical </a:t>
            </a:r>
            <a:r>
              <a:rPr lang="en-US" dirty="0"/>
              <a:t>guide for governments, </a:t>
            </a:r>
            <a:r>
              <a:rPr lang="en-US" dirty="0" smtClean="0"/>
              <a:t>relevant </a:t>
            </a:r>
            <a:r>
              <a:rPr lang="en-US" dirty="0"/>
              <a:t>ministries and departments </a:t>
            </a:r>
            <a:r>
              <a:rPr lang="en-US" dirty="0" smtClean="0"/>
              <a:t>for:</a:t>
            </a:r>
          </a:p>
          <a:p>
            <a:pPr lvl="1"/>
            <a:r>
              <a:rPr lang="en-US" dirty="0" smtClean="0"/>
              <a:t>Establishing </a:t>
            </a:r>
            <a:r>
              <a:rPr lang="en-US" dirty="0"/>
              <a:t>a national </a:t>
            </a:r>
            <a:r>
              <a:rPr lang="en-US" dirty="0" err="1"/>
              <a:t>eHealth</a:t>
            </a:r>
            <a:r>
              <a:rPr lang="en-US" dirty="0"/>
              <a:t> </a:t>
            </a:r>
            <a:r>
              <a:rPr lang="en-US" dirty="0" smtClean="0"/>
              <a:t>vision</a:t>
            </a:r>
            <a:endParaRPr lang="en-ZA" dirty="0"/>
          </a:p>
          <a:p>
            <a:pPr lvl="1"/>
            <a:r>
              <a:rPr lang="en-US" dirty="0" smtClean="0"/>
              <a:t>Developing </a:t>
            </a:r>
            <a:r>
              <a:rPr lang="en-US" dirty="0"/>
              <a:t>a national </a:t>
            </a:r>
            <a:r>
              <a:rPr lang="en-US" dirty="0" err="1"/>
              <a:t>eHealth</a:t>
            </a:r>
            <a:r>
              <a:rPr lang="en-US" dirty="0"/>
              <a:t> action </a:t>
            </a:r>
            <a:r>
              <a:rPr lang="en-US" dirty="0" smtClean="0"/>
              <a:t>plan</a:t>
            </a:r>
            <a:endParaRPr lang="en-ZA" dirty="0"/>
          </a:p>
          <a:p>
            <a:pPr lvl="1"/>
            <a:r>
              <a:rPr lang="en-US" dirty="0" smtClean="0"/>
              <a:t>Developing </a:t>
            </a:r>
            <a:r>
              <a:rPr lang="en-US" dirty="0"/>
              <a:t>a </a:t>
            </a:r>
            <a:r>
              <a:rPr lang="en-US" dirty="0" smtClean="0"/>
              <a:t>monitoring </a:t>
            </a:r>
            <a:r>
              <a:rPr lang="en-US" dirty="0"/>
              <a:t>and evaluation </a:t>
            </a:r>
            <a:r>
              <a:rPr lang="en-US" dirty="0" smtClean="0"/>
              <a:t>plan</a:t>
            </a:r>
          </a:p>
          <a:p>
            <a:r>
              <a:rPr lang="en-US" dirty="0" smtClean="0"/>
              <a:t>NB: Toolkit </a:t>
            </a:r>
            <a:r>
              <a:rPr lang="en-US" dirty="0"/>
              <a:t>does not guide </a:t>
            </a:r>
            <a:r>
              <a:rPr lang="en-US" dirty="0" smtClean="0"/>
              <a:t>the </a:t>
            </a:r>
            <a:r>
              <a:rPr lang="en-US" dirty="0"/>
              <a:t>creation of a </a:t>
            </a:r>
            <a:r>
              <a:rPr lang="en-US" i="1" dirty="0"/>
              <a:t>separate document </a:t>
            </a:r>
            <a:r>
              <a:rPr lang="en-US" dirty="0"/>
              <a:t>called an “</a:t>
            </a:r>
            <a:r>
              <a:rPr lang="en-US" dirty="0" err="1"/>
              <a:t>eHealth</a:t>
            </a:r>
            <a:r>
              <a:rPr lang="en-US" dirty="0"/>
              <a:t> strategy</a:t>
            </a:r>
            <a:r>
              <a:rPr lang="en-US" dirty="0" smtClean="0"/>
              <a:t>”  </a:t>
            </a:r>
            <a:endParaRPr lang="en-ZA" dirty="0"/>
          </a:p>
          <a:p>
            <a:endParaRPr lang="en-ZA" dirty="0"/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51868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Use of the word “vision”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hangingPunct="0"/>
            <a:r>
              <a:rPr lang="en-US" dirty="0"/>
              <a:t>Textbook methodologies for strategy </a:t>
            </a:r>
            <a:r>
              <a:rPr lang="en-US" dirty="0" smtClean="0"/>
              <a:t>development</a:t>
            </a:r>
          </a:p>
          <a:p>
            <a:pPr lvl="1" hangingPunct="0"/>
            <a:r>
              <a:rPr lang="en-US" dirty="0"/>
              <a:t>Vision statement – where you want to be? </a:t>
            </a:r>
          </a:p>
          <a:p>
            <a:pPr lvl="1" hangingPunct="0"/>
            <a:r>
              <a:rPr lang="en-US" dirty="0" smtClean="0"/>
              <a:t>Mission </a:t>
            </a:r>
            <a:r>
              <a:rPr lang="en-US" dirty="0"/>
              <a:t>statement </a:t>
            </a:r>
            <a:r>
              <a:rPr lang="en-US" dirty="0" smtClean="0"/>
              <a:t>– </a:t>
            </a:r>
            <a:r>
              <a:rPr lang="en-US" dirty="0" smtClean="0"/>
              <a:t>how are you going to get there?</a:t>
            </a:r>
            <a:endParaRPr lang="en-US" dirty="0" smtClean="0"/>
          </a:p>
          <a:p>
            <a:pPr hangingPunct="0"/>
            <a:r>
              <a:rPr lang="en-US" dirty="0" smtClean="0"/>
              <a:t>“</a:t>
            </a:r>
            <a:r>
              <a:rPr lang="en-US" dirty="0" smtClean="0"/>
              <a:t>Vision</a:t>
            </a:r>
            <a:r>
              <a:rPr lang="en-US" dirty="0"/>
              <a:t>” in the Toolkit </a:t>
            </a:r>
            <a:r>
              <a:rPr lang="en-US" dirty="0" smtClean="0"/>
              <a:t>addresses:</a:t>
            </a:r>
            <a:endParaRPr lang="en-ZA" dirty="0"/>
          </a:p>
          <a:p>
            <a:pPr lvl="1"/>
            <a:r>
              <a:rPr lang="en-US" dirty="0"/>
              <a:t>Why </a:t>
            </a:r>
            <a:r>
              <a:rPr lang="en-US" dirty="0" smtClean="0"/>
              <a:t>does country need </a:t>
            </a:r>
            <a:r>
              <a:rPr lang="en-US" dirty="0"/>
              <a:t>a national approach to </a:t>
            </a:r>
            <a:r>
              <a:rPr lang="en-US" dirty="0" err="1" smtClean="0"/>
              <a:t>eHealth</a:t>
            </a:r>
            <a:r>
              <a:rPr lang="en-US" dirty="0"/>
              <a:t>?</a:t>
            </a:r>
            <a:endParaRPr lang="en-ZA" dirty="0"/>
          </a:p>
          <a:p>
            <a:pPr lvl="1"/>
            <a:r>
              <a:rPr lang="en-US" dirty="0"/>
              <a:t>What will </a:t>
            </a:r>
            <a:r>
              <a:rPr lang="en-US" dirty="0" smtClean="0"/>
              <a:t>national </a:t>
            </a:r>
            <a:r>
              <a:rPr lang="en-US" dirty="0" err="1"/>
              <a:t>eHealth</a:t>
            </a:r>
            <a:r>
              <a:rPr lang="en-US" dirty="0"/>
              <a:t> plan achieve?</a:t>
            </a:r>
            <a:endParaRPr lang="en-ZA" dirty="0"/>
          </a:p>
          <a:p>
            <a:pPr lvl="1"/>
            <a:r>
              <a:rPr lang="en-US" dirty="0"/>
              <a:t>What </a:t>
            </a:r>
            <a:r>
              <a:rPr lang="en-US" dirty="0" smtClean="0"/>
              <a:t>components are required to </a:t>
            </a:r>
            <a:r>
              <a:rPr lang="en-US" dirty="0"/>
              <a:t>achieve </a:t>
            </a:r>
            <a:r>
              <a:rPr lang="en-US" dirty="0" smtClean="0"/>
              <a:t>desired </a:t>
            </a:r>
            <a:r>
              <a:rPr lang="en-US" dirty="0"/>
              <a:t>outcomes?</a:t>
            </a:r>
            <a:endParaRPr lang="en-ZA" dirty="0"/>
          </a:p>
          <a:p>
            <a:pPr hangingPunct="0"/>
            <a:r>
              <a:rPr lang="en-US" dirty="0" smtClean="0"/>
              <a:t>“Vision” (Toolkit) = High-level </a:t>
            </a:r>
            <a:r>
              <a:rPr lang="en-US" dirty="0"/>
              <a:t>plan or strategy for </a:t>
            </a:r>
            <a:r>
              <a:rPr lang="en-US" dirty="0" err="1" smtClean="0"/>
              <a:t>eHealth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76451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165100"/>
            <a:ext cx="5080000" cy="652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18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3600" dirty="0" smtClean="0"/>
              <a:t>Work on South African </a:t>
            </a:r>
            <a:r>
              <a:rPr lang="en-ZA" sz="3600" dirty="0" err="1" smtClean="0"/>
              <a:t>eHealth</a:t>
            </a:r>
            <a:r>
              <a:rPr lang="en-ZA" sz="3600" dirty="0" smtClean="0"/>
              <a:t> Strategy</a:t>
            </a:r>
            <a:endParaRPr lang="en-ZA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ZA" dirty="0" smtClean="0"/>
              <a:t>Country had no previous strategy</a:t>
            </a:r>
          </a:p>
          <a:p>
            <a:r>
              <a:rPr lang="en-ZA" dirty="0" smtClean="0"/>
              <a:t>Several earlier drafts </a:t>
            </a:r>
          </a:p>
          <a:p>
            <a:r>
              <a:rPr lang="en-ZA" dirty="0" smtClean="0"/>
              <a:t>White paper on </a:t>
            </a:r>
            <a:r>
              <a:rPr lang="en-ZA" dirty="0" err="1" smtClean="0"/>
              <a:t>eHealth</a:t>
            </a:r>
            <a:endParaRPr lang="en-ZA" dirty="0" smtClean="0"/>
          </a:p>
          <a:p>
            <a:r>
              <a:rPr lang="en-ZA" dirty="0" smtClean="0"/>
              <a:t>Fresh start in late 2011</a:t>
            </a:r>
          </a:p>
          <a:p>
            <a:r>
              <a:rPr lang="en-US" dirty="0" smtClean="0"/>
              <a:t>When </a:t>
            </a:r>
            <a:r>
              <a:rPr lang="en-US" dirty="0"/>
              <a:t>the Toolkit was </a:t>
            </a:r>
            <a:r>
              <a:rPr lang="en-US" dirty="0" smtClean="0"/>
              <a:t>published in 2012 the </a:t>
            </a:r>
            <a:r>
              <a:rPr lang="en-US" dirty="0" err="1"/>
              <a:t>eHealth</a:t>
            </a:r>
            <a:r>
              <a:rPr lang="en-US" dirty="0"/>
              <a:t> Strategy for South Africa was already at the stage where endorsement was being </a:t>
            </a:r>
            <a:r>
              <a:rPr lang="en-US" dirty="0" smtClean="0"/>
              <a:t>sought</a:t>
            </a:r>
          </a:p>
          <a:p>
            <a:r>
              <a:rPr lang="en-US" dirty="0" smtClean="0"/>
              <a:t>To </a:t>
            </a:r>
            <a:r>
              <a:rPr lang="en-US" dirty="0"/>
              <a:t>what extent </a:t>
            </a:r>
            <a:r>
              <a:rPr lang="en-US" dirty="0" smtClean="0"/>
              <a:t>did the </a:t>
            </a:r>
            <a:r>
              <a:rPr lang="en-US" dirty="0"/>
              <a:t>processes followed in the development of the South African </a:t>
            </a:r>
            <a:r>
              <a:rPr lang="en-US" dirty="0" err="1"/>
              <a:t>eHealth</a:t>
            </a:r>
            <a:r>
              <a:rPr lang="en-US" dirty="0"/>
              <a:t> Strategy conform to the recommendations provided in the </a:t>
            </a:r>
            <a:r>
              <a:rPr lang="en-US" dirty="0" smtClean="0"/>
              <a:t>Toolkit?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36906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Toolkit guidelines – nine steps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256584"/>
          </a:xfrm>
        </p:spPr>
        <p:txBody>
          <a:bodyPr>
            <a:normAutofit fontScale="77500" lnSpcReduction="20000"/>
          </a:bodyPr>
          <a:lstStyle/>
          <a:p>
            <a:pPr marL="0" lvl="0" indent="0">
              <a:buNone/>
            </a:pPr>
            <a:r>
              <a:rPr lang="en-US" b="1" dirty="0" smtClean="0"/>
              <a:t>1. Managing </a:t>
            </a:r>
            <a:r>
              <a:rPr lang="en-US" b="1" dirty="0"/>
              <a:t>the process</a:t>
            </a:r>
            <a:endParaRPr lang="en-ZA" b="1" dirty="0"/>
          </a:p>
          <a:p>
            <a:pPr lvl="1" hangingPunct="0"/>
            <a:r>
              <a:rPr lang="en-US" dirty="0" smtClean="0"/>
              <a:t>Clear plan </a:t>
            </a:r>
          </a:p>
          <a:p>
            <a:pPr lvl="1" hangingPunct="0"/>
            <a:r>
              <a:rPr lang="en-US" dirty="0" smtClean="0"/>
              <a:t>Well-defined </a:t>
            </a:r>
            <a:r>
              <a:rPr lang="en-US" dirty="0"/>
              <a:t>governance mechanisms for consultation, communication and </a:t>
            </a:r>
            <a:r>
              <a:rPr lang="en-US" dirty="0" smtClean="0"/>
              <a:t>approvals</a:t>
            </a:r>
          </a:p>
          <a:p>
            <a:pPr lvl="1" hangingPunct="0"/>
            <a:r>
              <a:rPr lang="en-US" dirty="0" smtClean="0"/>
              <a:t>Core </a:t>
            </a:r>
            <a:r>
              <a:rPr lang="en-US" dirty="0"/>
              <a:t>team with sufficient technical knowledge, analytical ability and communication </a:t>
            </a:r>
            <a:r>
              <a:rPr lang="en-US" dirty="0" smtClean="0"/>
              <a:t>skills</a:t>
            </a:r>
            <a:endParaRPr lang="en-ZA" dirty="0"/>
          </a:p>
          <a:p>
            <a:pPr marL="0" lvl="0" indent="0">
              <a:buNone/>
            </a:pPr>
            <a:r>
              <a:rPr lang="en-US" b="1" dirty="0" smtClean="0"/>
              <a:t>2. Engaging </a:t>
            </a:r>
            <a:r>
              <a:rPr lang="en-US" b="1" dirty="0"/>
              <a:t>with stakeholders</a:t>
            </a:r>
            <a:endParaRPr lang="en-ZA" b="1" dirty="0"/>
          </a:p>
          <a:p>
            <a:pPr lvl="1" hangingPunct="0"/>
            <a:r>
              <a:rPr lang="en-US" dirty="0" smtClean="0"/>
              <a:t>Involve range </a:t>
            </a:r>
            <a:r>
              <a:rPr lang="en-US" dirty="0"/>
              <a:t>of </a:t>
            </a:r>
            <a:r>
              <a:rPr lang="en-US" dirty="0" err="1"/>
              <a:t>multisectoral</a:t>
            </a:r>
            <a:r>
              <a:rPr lang="en-US" dirty="0"/>
              <a:t> stakeholders </a:t>
            </a:r>
            <a:r>
              <a:rPr lang="en-US" dirty="0" smtClean="0"/>
              <a:t>to </a:t>
            </a:r>
            <a:r>
              <a:rPr lang="en-US" dirty="0"/>
              <a:t>gain perspectives on </a:t>
            </a:r>
            <a:r>
              <a:rPr lang="en-US" dirty="0" smtClean="0"/>
              <a:t>expectations for </a:t>
            </a:r>
            <a:r>
              <a:rPr lang="en-US" dirty="0" err="1" smtClean="0"/>
              <a:t>eHealth</a:t>
            </a:r>
            <a:endParaRPr lang="en-US" dirty="0" smtClean="0"/>
          </a:p>
          <a:p>
            <a:pPr lvl="1" hangingPunct="0"/>
            <a:r>
              <a:rPr lang="en-US" dirty="0" smtClean="0"/>
              <a:t>Engagement continued </a:t>
            </a:r>
            <a:r>
              <a:rPr lang="en-US" dirty="0"/>
              <a:t>throughout </a:t>
            </a:r>
            <a:r>
              <a:rPr lang="en-US" dirty="0" smtClean="0"/>
              <a:t>strategy </a:t>
            </a:r>
            <a:r>
              <a:rPr lang="en-US" dirty="0"/>
              <a:t>development </a:t>
            </a:r>
            <a:r>
              <a:rPr lang="en-US" dirty="0" smtClean="0"/>
              <a:t>process </a:t>
            </a:r>
            <a:endParaRPr lang="en-ZA" dirty="0"/>
          </a:p>
          <a:p>
            <a:pPr marL="0" lvl="0" indent="0">
              <a:buNone/>
            </a:pPr>
            <a:r>
              <a:rPr lang="en-US" b="1" dirty="0" smtClean="0"/>
              <a:t>3. Establishing </a:t>
            </a:r>
            <a:r>
              <a:rPr lang="en-US" b="1" dirty="0"/>
              <a:t>strategic context</a:t>
            </a:r>
            <a:endParaRPr lang="en-ZA" b="1" dirty="0"/>
          </a:p>
          <a:p>
            <a:pPr lvl="1" hangingPunct="0"/>
            <a:r>
              <a:rPr lang="en-US" dirty="0" smtClean="0"/>
              <a:t>Establish context </a:t>
            </a:r>
            <a:r>
              <a:rPr lang="en-US" dirty="0"/>
              <a:t>early </a:t>
            </a:r>
            <a:endParaRPr lang="en-US" dirty="0" smtClean="0"/>
          </a:p>
          <a:p>
            <a:pPr lvl="1" hangingPunct="0"/>
            <a:r>
              <a:rPr lang="en-US" dirty="0" smtClean="0"/>
              <a:t>Identify </a:t>
            </a:r>
            <a:r>
              <a:rPr lang="en-US" dirty="0"/>
              <a:t>the goals and challenges of the health </a:t>
            </a:r>
            <a:r>
              <a:rPr lang="en-US" dirty="0" smtClean="0"/>
              <a:t>system that </a:t>
            </a:r>
            <a:r>
              <a:rPr lang="en-US" dirty="0" err="1" smtClean="0"/>
              <a:t>eHealth</a:t>
            </a:r>
            <a:r>
              <a:rPr lang="en-US" dirty="0" smtClean="0"/>
              <a:t> </a:t>
            </a:r>
            <a:r>
              <a:rPr lang="en-US" dirty="0"/>
              <a:t>can help to </a:t>
            </a:r>
            <a:r>
              <a:rPr lang="en-US" dirty="0" smtClean="0"/>
              <a:t>address</a:t>
            </a:r>
          </a:p>
          <a:p>
            <a:pPr lvl="1" hangingPunct="0"/>
            <a:r>
              <a:rPr lang="en-US" dirty="0" smtClean="0"/>
              <a:t>Take into account broader </a:t>
            </a:r>
            <a:r>
              <a:rPr lang="en-US" dirty="0"/>
              <a:t>social and development </a:t>
            </a:r>
            <a:r>
              <a:rPr lang="en-US" dirty="0" smtClean="0"/>
              <a:t>goals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38161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454</TotalTime>
  <Words>1775</Words>
  <Application>Microsoft Office PowerPoint</Application>
  <PresentationFormat>On-screen Show (4:3)</PresentationFormat>
  <Paragraphs>363</Paragraphs>
  <Slides>33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Assessing the development of  the South African eHealth Strategy  against the recommendations of the WHO/ITU eHealth Strategy Toolkit </vt:lpstr>
      <vt:lpstr>Use of the word “strategy”</vt:lpstr>
      <vt:lpstr>PowerPoint Presentation</vt:lpstr>
      <vt:lpstr>Use of the word “strategy”</vt:lpstr>
      <vt:lpstr>WHO/ITU National eHealth Strategy Toolkit</vt:lpstr>
      <vt:lpstr>Use of the word “vision”</vt:lpstr>
      <vt:lpstr>PowerPoint Presentation</vt:lpstr>
      <vt:lpstr>Work on South African eHealth Strategy</vt:lpstr>
      <vt:lpstr>Toolkit guidelines – nine steps</vt:lpstr>
      <vt:lpstr>PowerPoint Presentation</vt:lpstr>
      <vt:lpstr>Toolkit guidelines – nine steps</vt:lpstr>
      <vt:lpstr>PowerPoint Presentation</vt:lpstr>
      <vt:lpstr>Toolkit guidelines – nine steps</vt:lpstr>
      <vt:lpstr>PowerPoint Presentation</vt:lpstr>
      <vt:lpstr>Method </vt:lpstr>
      <vt:lpstr>PowerPoint Presentation</vt:lpstr>
      <vt:lpstr>Results: 1. Managing the process</vt:lpstr>
      <vt:lpstr>Results: 2. Engaging with Stakeholders</vt:lpstr>
      <vt:lpstr>Results: 3. Establishing Strategic context</vt:lpstr>
      <vt:lpstr>Results: 4. Learning from trends &amp; experience</vt:lpstr>
      <vt:lpstr>Results: 5. Draft initial vision (strategy)</vt:lpstr>
      <vt:lpstr>PowerPoint Presentation</vt:lpstr>
      <vt:lpstr>Results: 6. Identify required components </vt:lpstr>
      <vt:lpstr>Results: 7. Gather information on eHealth environment</vt:lpstr>
      <vt:lpstr>Results: 8. Assess opportunities and gaps </vt:lpstr>
      <vt:lpstr>Results: 9. Refine strategy and develop recommendations</vt:lpstr>
      <vt:lpstr>Discussion</vt:lpstr>
      <vt:lpstr>Conclusion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Rosemary Foster</dc:creator>
  <cp:lastModifiedBy>Rosemary Foster</cp:lastModifiedBy>
  <cp:revision>38</cp:revision>
  <dcterms:created xsi:type="dcterms:W3CDTF">2013-06-28T16:16:07Z</dcterms:created>
  <dcterms:modified xsi:type="dcterms:W3CDTF">2013-07-02T16:13:21Z</dcterms:modified>
</cp:coreProperties>
</file>