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300" r:id="rId3"/>
    <p:sldId id="299" r:id="rId4"/>
    <p:sldId id="266" r:id="rId5"/>
    <p:sldId id="302" r:id="rId6"/>
    <p:sldId id="325" r:id="rId7"/>
    <p:sldId id="305" r:id="rId8"/>
    <p:sldId id="306" r:id="rId9"/>
    <p:sldId id="274" r:id="rId10"/>
    <p:sldId id="267" r:id="rId11"/>
    <p:sldId id="308" r:id="rId12"/>
    <p:sldId id="309" r:id="rId13"/>
    <p:sldId id="312" r:id="rId14"/>
    <p:sldId id="310" r:id="rId15"/>
    <p:sldId id="287" r:id="rId16"/>
    <p:sldId id="288" r:id="rId17"/>
    <p:sldId id="289" r:id="rId18"/>
    <p:sldId id="293" r:id="rId19"/>
    <p:sldId id="290" r:id="rId20"/>
    <p:sldId id="282" r:id="rId21"/>
    <p:sldId id="271" r:id="rId22"/>
    <p:sldId id="283" r:id="rId23"/>
    <p:sldId id="284" r:id="rId24"/>
    <p:sldId id="285" r:id="rId25"/>
    <p:sldId id="272" r:id="rId26"/>
    <p:sldId id="314" r:id="rId27"/>
    <p:sldId id="313" r:id="rId28"/>
    <p:sldId id="315" r:id="rId29"/>
    <p:sldId id="294" r:id="rId30"/>
    <p:sldId id="316" r:id="rId31"/>
    <p:sldId id="292" r:id="rId32"/>
    <p:sldId id="257" r:id="rId33"/>
    <p:sldId id="317" r:id="rId34"/>
    <p:sldId id="258" r:id="rId35"/>
    <p:sldId id="259" r:id="rId36"/>
    <p:sldId id="318" r:id="rId37"/>
    <p:sldId id="261" r:id="rId38"/>
    <p:sldId id="262" r:id="rId39"/>
    <p:sldId id="296" r:id="rId40"/>
    <p:sldId id="298" r:id="rId41"/>
    <p:sldId id="320" r:id="rId42"/>
    <p:sldId id="321" r:id="rId43"/>
    <p:sldId id="322" r:id="rId44"/>
    <p:sldId id="323" r:id="rId45"/>
    <p:sldId id="324" r:id="rId46"/>
    <p:sldId id="319" r:id="rId47"/>
    <p:sldId id="326" r:id="rId48"/>
    <p:sldId id="307" r:id="rId49"/>
    <p:sldId id="327" r:id="rId50"/>
  </p:sldIdLst>
  <p:sldSz cx="9144000" cy="6858000" type="screen4x3"/>
  <p:notesSz cx="6858000" cy="9144000"/>
  <p:embeddedFontLst>
    <p:embeddedFont>
      <p:font typeface="Calibri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7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85722-0A81-48B0-BD05-A7C409C68600}" type="doc">
      <dgm:prSet loTypeId="urn:microsoft.com/office/officeart/2005/8/layout/equation1" loCatId="process" qsTypeId="urn:microsoft.com/office/officeart/2005/8/quickstyle/simple2" qsCatId="simple" csTypeId="urn:microsoft.com/office/officeart/2005/8/colors/accent1_3" csCatId="accent1" phldr="1"/>
      <dgm:spPr/>
    </dgm:pt>
    <dgm:pt modelId="{AE886A77-0BE9-425E-9AD4-A0298F2B9AB9}">
      <dgm:prSet phldrT="[Text]" custT="1"/>
      <dgm:spPr/>
      <dgm:t>
        <a:bodyPr/>
        <a:lstStyle/>
        <a:p>
          <a:r>
            <a:rPr lang="en-US" sz="1600" dirty="0" smtClean="0"/>
            <a:t>Health challenges</a:t>
          </a:r>
          <a:endParaRPr lang="en-US" sz="1600" dirty="0"/>
        </a:p>
      </dgm:t>
    </dgm:pt>
    <dgm:pt modelId="{AE635542-07DF-48C9-8335-6F67103271BF}" type="parTrans" cxnId="{0487DA31-CD34-4298-8147-89F01B596FDA}">
      <dgm:prSet/>
      <dgm:spPr/>
      <dgm:t>
        <a:bodyPr/>
        <a:lstStyle/>
        <a:p>
          <a:endParaRPr lang="en-US"/>
        </a:p>
      </dgm:t>
    </dgm:pt>
    <dgm:pt modelId="{616DFBA5-B880-4578-9468-1028CE9C3C16}" type="sibTrans" cxnId="{0487DA31-CD34-4298-8147-89F01B596FDA}">
      <dgm:prSet/>
      <dgm:spPr/>
      <dgm:t>
        <a:bodyPr/>
        <a:lstStyle/>
        <a:p>
          <a:endParaRPr lang="en-US"/>
        </a:p>
      </dgm:t>
    </dgm:pt>
    <dgm:pt modelId="{76FDE306-779E-4D09-82EB-D191D1387D73}">
      <dgm:prSet phldrT="[Text]" custT="1"/>
      <dgm:spPr/>
      <dgm:t>
        <a:bodyPr/>
        <a:lstStyle/>
        <a:p>
          <a:r>
            <a:rPr lang="en-US" sz="1600" dirty="0" smtClean="0"/>
            <a:t>Potential of e-health</a:t>
          </a:r>
          <a:endParaRPr lang="en-US" sz="1600" dirty="0"/>
        </a:p>
      </dgm:t>
    </dgm:pt>
    <dgm:pt modelId="{65E7EBCB-5960-4F85-B40E-88A328983830}" type="parTrans" cxnId="{C845FBC7-C896-4196-9DBD-195B61728887}">
      <dgm:prSet/>
      <dgm:spPr/>
      <dgm:t>
        <a:bodyPr/>
        <a:lstStyle/>
        <a:p>
          <a:endParaRPr lang="en-US"/>
        </a:p>
      </dgm:t>
    </dgm:pt>
    <dgm:pt modelId="{DD5D83D3-6A7F-46AF-858E-834630649946}" type="sibTrans" cxnId="{C845FBC7-C896-4196-9DBD-195B61728887}">
      <dgm:prSet/>
      <dgm:spPr/>
      <dgm:t>
        <a:bodyPr/>
        <a:lstStyle/>
        <a:p>
          <a:endParaRPr lang="en-US"/>
        </a:p>
      </dgm:t>
    </dgm:pt>
    <dgm:pt modelId="{F8CA867C-2FD9-4442-9D15-5AD3F381D88E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7F5A5720-732B-4505-A79E-1982C1343865}" type="parTrans" cxnId="{A068E4DB-E0CB-4652-979B-5FCABB9B09B5}">
      <dgm:prSet/>
      <dgm:spPr/>
      <dgm:t>
        <a:bodyPr/>
        <a:lstStyle/>
        <a:p>
          <a:endParaRPr lang="en-US"/>
        </a:p>
      </dgm:t>
    </dgm:pt>
    <dgm:pt modelId="{B12B7C17-2B40-404B-A79B-63124BE8FCFE}" type="sibTrans" cxnId="{A068E4DB-E0CB-4652-979B-5FCABB9B09B5}">
      <dgm:prSet/>
      <dgm:spPr/>
      <dgm:t>
        <a:bodyPr/>
        <a:lstStyle/>
        <a:p>
          <a:endParaRPr lang="en-US"/>
        </a:p>
      </dgm:t>
    </dgm:pt>
    <dgm:pt modelId="{7E53AD05-F4B6-4497-BB38-BF1CA21DDD93}">
      <dgm:prSet phldrT="[Text]" custT="1"/>
      <dgm:spPr/>
      <dgm:t>
        <a:bodyPr/>
        <a:lstStyle/>
        <a:p>
          <a:r>
            <a:rPr lang="en-US" sz="1600" dirty="0" smtClean="0"/>
            <a:t>Problem of adoption</a:t>
          </a:r>
          <a:endParaRPr lang="en-US" sz="1600" dirty="0"/>
        </a:p>
      </dgm:t>
    </dgm:pt>
    <dgm:pt modelId="{6D6785A2-8D18-4985-963A-814AF7C3D0F7}" type="parTrans" cxnId="{232F6D83-B141-4C76-9537-301906843AE1}">
      <dgm:prSet/>
      <dgm:spPr/>
      <dgm:t>
        <a:bodyPr/>
        <a:lstStyle/>
        <a:p>
          <a:endParaRPr lang="en-US"/>
        </a:p>
      </dgm:t>
    </dgm:pt>
    <dgm:pt modelId="{40FB8D84-841E-40E8-B6EC-34FC7A01411D}" type="sibTrans" cxnId="{232F6D83-B141-4C76-9537-301906843AE1}">
      <dgm:prSet/>
      <dgm:spPr/>
      <dgm:t>
        <a:bodyPr/>
        <a:lstStyle/>
        <a:p>
          <a:endParaRPr lang="en-US"/>
        </a:p>
      </dgm:t>
    </dgm:pt>
    <dgm:pt modelId="{EBB52AA7-3F74-4CB9-8A26-D50E28157CEA}" type="pres">
      <dgm:prSet presAssocID="{BAD85722-0A81-48B0-BD05-A7C409C68600}" presName="linearFlow" presStyleCnt="0">
        <dgm:presLayoutVars>
          <dgm:dir/>
          <dgm:resizeHandles val="exact"/>
        </dgm:presLayoutVars>
      </dgm:prSet>
      <dgm:spPr/>
    </dgm:pt>
    <dgm:pt modelId="{6A9B3708-F09F-4576-8440-A21560531F28}" type="pres">
      <dgm:prSet presAssocID="{AE886A77-0BE9-425E-9AD4-A0298F2B9A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54336-696E-48E9-BE95-C294E0CF1E25}" type="pres">
      <dgm:prSet presAssocID="{616DFBA5-B880-4578-9468-1028CE9C3C16}" presName="spacerL" presStyleCnt="0"/>
      <dgm:spPr/>
    </dgm:pt>
    <dgm:pt modelId="{DC4FCC1F-99F2-4CF3-A0C2-E0BC3C3F5B29}" type="pres">
      <dgm:prSet presAssocID="{616DFBA5-B880-4578-9468-1028CE9C3C16}" presName="sibTrans" presStyleLbl="sibTrans2D1" presStyleIdx="0" presStyleCnt="3"/>
      <dgm:spPr/>
      <dgm:t>
        <a:bodyPr/>
        <a:lstStyle/>
        <a:p>
          <a:endParaRPr lang="en-ZA"/>
        </a:p>
      </dgm:t>
    </dgm:pt>
    <dgm:pt modelId="{BF13E7DC-2C36-450B-8A9C-9D2F0422D201}" type="pres">
      <dgm:prSet presAssocID="{616DFBA5-B880-4578-9468-1028CE9C3C16}" presName="spacerR" presStyleCnt="0"/>
      <dgm:spPr/>
    </dgm:pt>
    <dgm:pt modelId="{388806A8-0B18-4236-9603-44CB7B0A907D}" type="pres">
      <dgm:prSet presAssocID="{76FDE306-779E-4D09-82EB-D191D1387D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68FADCB-C1E9-48B8-B0E6-E94F56FC613E}" type="pres">
      <dgm:prSet presAssocID="{DD5D83D3-6A7F-46AF-858E-834630649946}" presName="spacerL" presStyleCnt="0"/>
      <dgm:spPr/>
    </dgm:pt>
    <dgm:pt modelId="{205D9DE5-596F-4345-8C1F-F3D20CC55EEC}" type="pres">
      <dgm:prSet presAssocID="{DD5D83D3-6A7F-46AF-858E-834630649946}" presName="sibTrans" presStyleLbl="sibTrans2D1" presStyleIdx="1" presStyleCnt="3"/>
      <dgm:spPr/>
      <dgm:t>
        <a:bodyPr/>
        <a:lstStyle/>
        <a:p>
          <a:endParaRPr lang="en-ZA"/>
        </a:p>
      </dgm:t>
    </dgm:pt>
    <dgm:pt modelId="{2550DAD8-8E25-4659-8142-8C1C98E060A8}" type="pres">
      <dgm:prSet presAssocID="{DD5D83D3-6A7F-46AF-858E-834630649946}" presName="spacerR" presStyleCnt="0"/>
      <dgm:spPr/>
    </dgm:pt>
    <dgm:pt modelId="{C32FAF82-082B-4008-8ED2-615DB3A3DD06}" type="pres">
      <dgm:prSet presAssocID="{7E53AD05-F4B6-4497-BB38-BF1CA21DDD9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AFA12-DA66-437C-8E9E-E1E8AF93DA65}" type="pres">
      <dgm:prSet presAssocID="{40FB8D84-841E-40E8-B6EC-34FC7A01411D}" presName="spacerL" presStyleCnt="0"/>
      <dgm:spPr/>
    </dgm:pt>
    <dgm:pt modelId="{4DB759DC-3FF5-4324-AFA8-65E390F5DD9D}" type="pres">
      <dgm:prSet presAssocID="{40FB8D84-841E-40E8-B6EC-34FC7A01411D}" presName="sibTrans" presStyleLbl="sibTrans2D1" presStyleIdx="2" presStyleCnt="3"/>
      <dgm:spPr/>
      <dgm:t>
        <a:bodyPr/>
        <a:lstStyle/>
        <a:p>
          <a:endParaRPr lang="en-ZA"/>
        </a:p>
      </dgm:t>
    </dgm:pt>
    <dgm:pt modelId="{0161868F-D89F-4675-8A12-6E9B02FF52F3}" type="pres">
      <dgm:prSet presAssocID="{40FB8D84-841E-40E8-B6EC-34FC7A01411D}" presName="spacerR" presStyleCnt="0"/>
      <dgm:spPr/>
    </dgm:pt>
    <dgm:pt modelId="{9680BFC5-0788-40F1-838A-508FA7D15788}" type="pres">
      <dgm:prSet presAssocID="{F8CA867C-2FD9-4442-9D15-5AD3F381D8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45FBC7-C896-4196-9DBD-195B61728887}" srcId="{BAD85722-0A81-48B0-BD05-A7C409C68600}" destId="{76FDE306-779E-4D09-82EB-D191D1387D73}" srcOrd="1" destOrd="0" parTransId="{65E7EBCB-5960-4F85-B40E-88A328983830}" sibTransId="{DD5D83D3-6A7F-46AF-858E-834630649946}"/>
    <dgm:cxn modelId="{10D19F63-16D6-404C-8D23-7A05B9241F22}" type="presOf" srcId="{76FDE306-779E-4D09-82EB-D191D1387D73}" destId="{388806A8-0B18-4236-9603-44CB7B0A907D}" srcOrd="0" destOrd="0" presId="urn:microsoft.com/office/officeart/2005/8/layout/equation1"/>
    <dgm:cxn modelId="{971D0BAD-B670-4096-9B53-A08C0816ACEE}" type="presOf" srcId="{DD5D83D3-6A7F-46AF-858E-834630649946}" destId="{205D9DE5-596F-4345-8C1F-F3D20CC55EEC}" srcOrd="0" destOrd="0" presId="urn:microsoft.com/office/officeart/2005/8/layout/equation1"/>
    <dgm:cxn modelId="{7024ABD7-2AC8-460C-96ED-F1F8071CE5EE}" type="presOf" srcId="{616DFBA5-B880-4578-9468-1028CE9C3C16}" destId="{DC4FCC1F-99F2-4CF3-A0C2-E0BC3C3F5B29}" srcOrd="0" destOrd="0" presId="urn:microsoft.com/office/officeart/2005/8/layout/equation1"/>
    <dgm:cxn modelId="{A068E4DB-E0CB-4652-979B-5FCABB9B09B5}" srcId="{BAD85722-0A81-48B0-BD05-A7C409C68600}" destId="{F8CA867C-2FD9-4442-9D15-5AD3F381D88E}" srcOrd="3" destOrd="0" parTransId="{7F5A5720-732B-4505-A79E-1982C1343865}" sibTransId="{B12B7C17-2B40-404B-A79B-63124BE8FCFE}"/>
    <dgm:cxn modelId="{0487DA31-CD34-4298-8147-89F01B596FDA}" srcId="{BAD85722-0A81-48B0-BD05-A7C409C68600}" destId="{AE886A77-0BE9-425E-9AD4-A0298F2B9AB9}" srcOrd="0" destOrd="0" parTransId="{AE635542-07DF-48C9-8335-6F67103271BF}" sibTransId="{616DFBA5-B880-4578-9468-1028CE9C3C16}"/>
    <dgm:cxn modelId="{232F6D83-B141-4C76-9537-301906843AE1}" srcId="{BAD85722-0A81-48B0-BD05-A7C409C68600}" destId="{7E53AD05-F4B6-4497-BB38-BF1CA21DDD93}" srcOrd="2" destOrd="0" parTransId="{6D6785A2-8D18-4985-963A-814AF7C3D0F7}" sibTransId="{40FB8D84-841E-40E8-B6EC-34FC7A01411D}"/>
    <dgm:cxn modelId="{20D2B859-0847-49CE-B37A-299AC2D94CDD}" type="presOf" srcId="{40FB8D84-841E-40E8-B6EC-34FC7A01411D}" destId="{4DB759DC-3FF5-4324-AFA8-65E390F5DD9D}" srcOrd="0" destOrd="0" presId="urn:microsoft.com/office/officeart/2005/8/layout/equation1"/>
    <dgm:cxn modelId="{065FF279-810E-43A3-A4ED-C24CE06E076E}" type="presOf" srcId="{BAD85722-0A81-48B0-BD05-A7C409C68600}" destId="{EBB52AA7-3F74-4CB9-8A26-D50E28157CEA}" srcOrd="0" destOrd="0" presId="urn:microsoft.com/office/officeart/2005/8/layout/equation1"/>
    <dgm:cxn modelId="{A791AFF8-ADBA-42BF-B873-C1BEE4C35C6D}" type="presOf" srcId="{AE886A77-0BE9-425E-9AD4-A0298F2B9AB9}" destId="{6A9B3708-F09F-4576-8440-A21560531F28}" srcOrd="0" destOrd="0" presId="urn:microsoft.com/office/officeart/2005/8/layout/equation1"/>
    <dgm:cxn modelId="{A0C5ACB4-C319-4C94-8350-BA85F3D88BB8}" type="presOf" srcId="{7E53AD05-F4B6-4497-BB38-BF1CA21DDD93}" destId="{C32FAF82-082B-4008-8ED2-615DB3A3DD06}" srcOrd="0" destOrd="0" presId="urn:microsoft.com/office/officeart/2005/8/layout/equation1"/>
    <dgm:cxn modelId="{A264E9D0-C3D1-4CC0-87DB-F82C89E5CC34}" type="presOf" srcId="{F8CA867C-2FD9-4442-9D15-5AD3F381D88E}" destId="{9680BFC5-0788-40F1-838A-508FA7D15788}" srcOrd="0" destOrd="0" presId="urn:microsoft.com/office/officeart/2005/8/layout/equation1"/>
    <dgm:cxn modelId="{2DEF198D-2C96-45F3-BC9B-596A1AEE020E}" type="presParOf" srcId="{EBB52AA7-3F74-4CB9-8A26-D50E28157CEA}" destId="{6A9B3708-F09F-4576-8440-A21560531F28}" srcOrd="0" destOrd="0" presId="urn:microsoft.com/office/officeart/2005/8/layout/equation1"/>
    <dgm:cxn modelId="{E6EAEEA7-1384-40D7-B972-61B4A0367BAE}" type="presParOf" srcId="{EBB52AA7-3F74-4CB9-8A26-D50E28157CEA}" destId="{89C54336-696E-48E9-BE95-C294E0CF1E25}" srcOrd="1" destOrd="0" presId="urn:microsoft.com/office/officeart/2005/8/layout/equation1"/>
    <dgm:cxn modelId="{48B1E530-A040-49CB-B0F1-0CD40045E0CB}" type="presParOf" srcId="{EBB52AA7-3F74-4CB9-8A26-D50E28157CEA}" destId="{DC4FCC1F-99F2-4CF3-A0C2-E0BC3C3F5B29}" srcOrd="2" destOrd="0" presId="urn:microsoft.com/office/officeart/2005/8/layout/equation1"/>
    <dgm:cxn modelId="{A419491F-941E-40B3-B717-A60A4776C357}" type="presParOf" srcId="{EBB52AA7-3F74-4CB9-8A26-D50E28157CEA}" destId="{BF13E7DC-2C36-450B-8A9C-9D2F0422D201}" srcOrd="3" destOrd="0" presId="urn:microsoft.com/office/officeart/2005/8/layout/equation1"/>
    <dgm:cxn modelId="{895D60EA-2F1D-4E4E-BE59-3530AC441484}" type="presParOf" srcId="{EBB52AA7-3F74-4CB9-8A26-D50E28157CEA}" destId="{388806A8-0B18-4236-9603-44CB7B0A907D}" srcOrd="4" destOrd="0" presId="urn:microsoft.com/office/officeart/2005/8/layout/equation1"/>
    <dgm:cxn modelId="{66F71076-6061-484A-8FC5-C253BA8B8BBB}" type="presParOf" srcId="{EBB52AA7-3F74-4CB9-8A26-D50E28157CEA}" destId="{D68FADCB-C1E9-48B8-B0E6-E94F56FC613E}" srcOrd="5" destOrd="0" presId="urn:microsoft.com/office/officeart/2005/8/layout/equation1"/>
    <dgm:cxn modelId="{1FF8BA4A-C9D6-4EE5-8BE8-3CFEA2C68398}" type="presParOf" srcId="{EBB52AA7-3F74-4CB9-8A26-D50E28157CEA}" destId="{205D9DE5-596F-4345-8C1F-F3D20CC55EEC}" srcOrd="6" destOrd="0" presId="urn:microsoft.com/office/officeart/2005/8/layout/equation1"/>
    <dgm:cxn modelId="{8E0A3FB4-E478-4F17-B005-F38D7D59225B}" type="presParOf" srcId="{EBB52AA7-3F74-4CB9-8A26-D50E28157CEA}" destId="{2550DAD8-8E25-4659-8142-8C1C98E060A8}" srcOrd="7" destOrd="0" presId="urn:microsoft.com/office/officeart/2005/8/layout/equation1"/>
    <dgm:cxn modelId="{12B84EE9-859E-4D65-B375-0967AB1C5922}" type="presParOf" srcId="{EBB52AA7-3F74-4CB9-8A26-D50E28157CEA}" destId="{C32FAF82-082B-4008-8ED2-615DB3A3DD06}" srcOrd="8" destOrd="0" presId="urn:microsoft.com/office/officeart/2005/8/layout/equation1"/>
    <dgm:cxn modelId="{15CFD390-A1AA-4E01-86B8-13D68A1A26EB}" type="presParOf" srcId="{EBB52AA7-3F74-4CB9-8A26-D50E28157CEA}" destId="{226AFA12-DA66-437C-8E9E-E1E8AF93DA65}" srcOrd="9" destOrd="0" presId="urn:microsoft.com/office/officeart/2005/8/layout/equation1"/>
    <dgm:cxn modelId="{F403076A-EDEA-44D9-8DA0-908A1FDB3136}" type="presParOf" srcId="{EBB52AA7-3F74-4CB9-8A26-D50E28157CEA}" destId="{4DB759DC-3FF5-4324-AFA8-65E390F5DD9D}" srcOrd="10" destOrd="0" presId="urn:microsoft.com/office/officeart/2005/8/layout/equation1"/>
    <dgm:cxn modelId="{6F94F0F7-8C1F-4011-97E0-F1E6E7FBFB77}" type="presParOf" srcId="{EBB52AA7-3F74-4CB9-8A26-D50E28157CEA}" destId="{0161868F-D89F-4675-8A12-6E9B02FF52F3}" srcOrd="11" destOrd="0" presId="urn:microsoft.com/office/officeart/2005/8/layout/equation1"/>
    <dgm:cxn modelId="{EC301488-95E8-49F5-818D-EDAC9149B275}" type="presParOf" srcId="{EBB52AA7-3F74-4CB9-8A26-D50E28157CEA}" destId="{9680BFC5-0788-40F1-838A-508FA7D15788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D85722-0A81-48B0-BD05-A7C409C68600}" type="doc">
      <dgm:prSet loTypeId="urn:microsoft.com/office/officeart/2005/8/layout/equation1" loCatId="process" qsTypeId="urn:microsoft.com/office/officeart/2005/8/quickstyle/simple2" qsCatId="simple" csTypeId="urn:microsoft.com/office/officeart/2005/8/colors/accent1_3" csCatId="accent1" phldr="1"/>
      <dgm:spPr/>
    </dgm:pt>
    <dgm:pt modelId="{AE886A77-0BE9-425E-9AD4-A0298F2B9AB9}">
      <dgm:prSet phldrT="[Text]" custT="1"/>
      <dgm:spPr/>
      <dgm:t>
        <a:bodyPr/>
        <a:lstStyle/>
        <a:p>
          <a:r>
            <a:rPr lang="en-US" sz="1600" dirty="0" smtClean="0"/>
            <a:t>Health challenges</a:t>
          </a:r>
          <a:endParaRPr lang="en-US" sz="1600" dirty="0"/>
        </a:p>
      </dgm:t>
    </dgm:pt>
    <dgm:pt modelId="{AE635542-07DF-48C9-8335-6F67103271BF}" type="parTrans" cxnId="{0487DA31-CD34-4298-8147-89F01B596FDA}">
      <dgm:prSet/>
      <dgm:spPr/>
      <dgm:t>
        <a:bodyPr/>
        <a:lstStyle/>
        <a:p>
          <a:endParaRPr lang="en-US"/>
        </a:p>
      </dgm:t>
    </dgm:pt>
    <dgm:pt modelId="{616DFBA5-B880-4578-9468-1028CE9C3C16}" type="sibTrans" cxnId="{0487DA31-CD34-4298-8147-89F01B596FDA}">
      <dgm:prSet/>
      <dgm:spPr/>
      <dgm:t>
        <a:bodyPr/>
        <a:lstStyle/>
        <a:p>
          <a:endParaRPr lang="en-US"/>
        </a:p>
      </dgm:t>
    </dgm:pt>
    <dgm:pt modelId="{76FDE306-779E-4D09-82EB-D191D1387D73}">
      <dgm:prSet phldrT="[Text]" custT="1"/>
      <dgm:spPr/>
      <dgm:t>
        <a:bodyPr/>
        <a:lstStyle/>
        <a:p>
          <a:r>
            <a:rPr lang="en-US" sz="1600" dirty="0" smtClean="0"/>
            <a:t>Potential of e-health</a:t>
          </a:r>
          <a:endParaRPr lang="en-US" sz="1600" dirty="0"/>
        </a:p>
      </dgm:t>
    </dgm:pt>
    <dgm:pt modelId="{65E7EBCB-5960-4F85-B40E-88A328983830}" type="parTrans" cxnId="{C845FBC7-C896-4196-9DBD-195B61728887}">
      <dgm:prSet/>
      <dgm:spPr/>
      <dgm:t>
        <a:bodyPr/>
        <a:lstStyle/>
        <a:p>
          <a:endParaRPr lang="en-US"/>
        </a:p>
      </dgm:t>
    </dgm:pt>
    <dgm:pt modelId="{DD5D83D3-6A7F-46AF-858E-834630649946}" type="sibTrans" cxnId="{C845FBC7-C896-4196-9DBD-195B61728887}">
      <dgm:prSet/>
      <dgm:spPr/>
      <dgm:t>
        <a:bodyPr/>
        <a:lstStyle/>
        <a:p>
          <a:endParaRPr lang="en-US"/>
        </a:p>
      </dgm:t>
    </dgm:pt>
    <dgm:pt modelId="{F8CA867C-2FD9-4442-9D15-5AD3F381D88E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7F5A5720-732B-4505-A79E-1982C1343865}" type="parTrans" cxnId="{A068E4DB-E0CB-4652-979B-5FCABB9B09B5}">
      <dgm:prSet/>
      <dgm:spPr/>
      <dgm:t>
        <a:bodyPr/>
        <a:lstStyle/>
        <a:p>
          <a:endParaRPr lang="en-US"/>
        </a:p>
      </dgm:t>
    </dgm:pt>
    <dgm:pt modelId="{B12B7C17-2B40-404B-A79B-63124BE8FCFE}" type="sibTrans" cxnId="{A068E4DB-E0CB-4652-979B-5FCABB9B09B5}">
      <dgm:prSet/>
      <dgm:spPr/>
      <dgm:t>
        <a:bodyPr/>
        <a:lstStyle/>
        <a:p>
          <a:endParaRPr lang="en-US"/>
        </a:p>
      </dgm:t>
    </dgm:pt>
    <dgm:pt modelId="{7E53AD05-F4B6-4497-BB38-BF1CA21DDD93}">
      <dgm:prSet phldrT="[Text]" custT="1"/>
      <dgm:spPr/>
      <dgm:t>
        <a:bodyPr/>
        <a:lstStyle/>
        <a:p>
          <a:r>
            <a:rPr lang="en-US" sz="1600" dirty="0" smtClean="0"/>
            <a:t>Problem of adoption</a:t>
          </a:r>
          <a:endParaRPr lang="en-US" sz="1600" dirty="0"/>
        </a:p>
      </dgm:t>
    </dgm:pt>
    <dgm:pt modelId="{6D6785A2-8D18-4985-963A-814AF7C3D0F7}" type="parTrans" cxnId="{232F6D83-B141-4C76-9537-301906843AE1}">
      <dgm:prSet/>
      <dgm:spPr/>
      <dgm:t>
        <a:bodyPr/>
        <a:lstStyle/>
        <a:p>
          <a:endParaRPr lang="en-US"/>
        </a:p>
      </dgm:t>
    </dgm:pt>
    <dgm:pt modelId="{40FB8D84-841E-40E8-B6EC-34FC7A01411D}" type="sibTrans" cxnId="{232F6D83-B141-4C76-9537-301906843AE1}">
      <dgm:prSet/>
      <dgm:spPr/>
      <dgm:t>
        <a:bodyPr/>
        <a:lstStyle/>
        <a:p>
          <a:endParaRPr lang="en-US"/>
        </a:p>
      </dgm:t>
    </dgm:pt>
    <dgm:pt modelId="{EBB52AA7-3F74-4CB9-8A26-D50E28157CEA}" type="pres">
      <dgm:prSet presAssocID="{BAD85722-0A81-48B0-BD05-A7C409C68600}" presName="linearFlow" presStyleCnt="0">
        <dgm:presLayoutVars>
          <dgm:dir/>
          <dgm:resizeHandles val="exact"/>
        </dgm:presLayoutVars>
      </dgm:prSet>
      <dgm:spPr/>
    </dgm:pt>
    <dgm:pt modelId="{6A9B3708-F09F-4576-8440-A21560531F28}" type="pres">
      <dgm:prSet presAssocID="{AE886A77-0BE9-425E-9AD4-A0298F2B9AB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54336-696E-48E9-BE95-C294E0CF1E25}" type="pres">
      <dgm:prSet presAssocID="{616DFBA5-B880-4578-9468-1028CE9C3C16}" presName="spacerL" presStyleCnt="0"/>
      <dgm:spPr/>
    </dgm:pt>
    <dgm:pt modelId="{DC4FCC1F-99F2-4CF3-A0C2-E0BC3C3F5B29}" type="pres">
      <dgm:prSet presAssocID="{616DFBA5-B880-4578-9468-1028CE9C3C16}" presName="sibTrans" presStyleLbl="sibTrans2D1" presStyleIdx="0" presStyleCnt="3"/>
      <dgm:spPr/>
      <dgm:t>
        <a:bodyPr/>
        <a:lstStyle/>
        <a:p>
          <a:endParaRPr lang="en-ZA"/>
        </a:p>
      </dgm:t>
    </dgm:pt>
    <dgm:pt modelId="{BF13E7DC-2C36-450B-8A9C-9D2F0422D201}" type="pres">
      <dgm:prSet presAssocID="{616DFBA5-B880-4578-9468-1028CE9C3C16}" presName="spacerR" presStyleCnt="0"/>
      <dgm:spPr/>
    </dgm:pt>
    <dgm:pt modelId="{388806A8-0B18-4236-9603-44CB7B0A907D}" type="pres">
      <dgm:prSet presAssocID="{76FDE306-779E-4D09-82EB-D191D1387D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68FADCB-C1E9-48B8-B0E6-E94F56FC613E}" type="pres">
      <dgm:prSet presAssocID="{DD5D83D3-6A7F-46AF-858E-834630649946}" presName="spacerL" presStyleCnt="0"/>
      <dgm:spPr/>
    </dgm:pt>
    <dgm:pt modelId="{205D9DE5-596F-4345-8C1F-F3D20CC55EEC}" type="pres">
      <dgm:prSet presAssocID="{DD5D83D3-6A7F-46AF-858E-834630649946}" presName="sibTrans" presStyleLbl="sibTrans2D1" presStyleIdx="1" presStyleCnt="3"/>
      <dgm:spPr/>
      <dgm:t>
        <a:bodyPr/>
        <a:lstStyle/>
        <a:p>
          <a:endParaRPr lang="en-ZA"/>
        </a:p>
      </dgm:t>
    </dgm:pt>
    <dgm:pt modelId="{2550DAD8-8E25-4659-8142-8C1C98E060A8}" type="pres">
      <dgm:prSet presAssocID="{DD5D83D3-6A7F-46AF-858E-834630649946}" presName="spacerR" presStyleCnt="0"/>
      <dgm:spPr/>
    </dgm:pt>
    <dgm:pt modelId="{C32FAF82-082B-4008-8ED2-615DB3A3DD06}" type="pres">
      <dgm:prSet presAssocID="{7E53AD05-F4B6-4497-BB38-BF1CA21DDD9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AFA12-DA66-437C-8E9E-E1E8AF93DA65}" type="pres">
      <dgm:prSet presAssocID="{40FB8D84-841E-40E8-B6EC-34FC7A01411D}" presName="spacerL" presStyleCnt="0"/>
      <dgm:spPr/>
    </dgm:pt>
    <dgm:pt modelId="{4DB759DC-3FF5-4324-AFA8-65E390F5DD9D}" type="pres">
      <dgm:prSet presAssocID="{40FB8D84-841E-40E8-B6EC-34FC7A01411D}" presName="sibTrans" presStyleLbl="sibTrans2D1" presStyleIdx="2" presStyleCnt="3"/>
      <dgm:spPr/>
      <dgm:t>
        <a:bodyPr/>
        <a:lstStyle/>
        <a:p>
          <a:endParaRPr lang="en-ZA"/>
        </a:p>
      </dgm:t>
    </dgm:pt>
    <dgm:pt modelId="{0161868F-D89F-4675-8A12-6E9B02FF52F3}" type="pres">
      <dgm:prSet presAssocID="{40FB8D84-841E-40E8-B6EC-34FC7A01411D}" presName="spacerR" presStyleCnt="0"/>
      <dgm:spPr/>
    </dgm:pt>
    <dgm:pt modelId="{9680BFC5-0788-40F1-838A-508FA7D15788}" type="pres">
      <dgm:prSet presAssocID="{F8CA867C-2FD9-4442-9D15-5AD3F381D88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87DA31-CD34-4298-8147-89F01B596FDA}" srcId="{BAD85722-0A81-48B0-BD05-A7C409C68600}" destId="{AE886A77-0BE9-425E-9AD4-A0298F2B9AB9}" srcOrd="0" destOrd="0" parTransId="{AE635542-07DF-48C9-8335-6F67103271BF}" sibTransId="{616DFBA5-B880-4578-9468-1028CE9C3C16}"/>
    <dgm:cxn modelId="{914E1463-8056-4539-9BDB-9BCCFCBD6F1D}" type="presOf" srcId="{616DFBA5-B880-4578-9468-1028CE9C3C16}" destId="{DC4FCC1F-99F2-4CF3-A0C2-E0BC3C3F5B29}" srcOrd="0" destOrd="0" presId="urn:microsoft.com/office/officeart/2005/8/layout/equation1"/>
    <dgm:cxn modelId="{399B1B9D-104D-410F-B001-02378FAAD9C0}" type="presOf" srcId="{7E53AD05-F4B6-4497-BB38-BF1CA21DDD93}" destId="{C32FAF82-082B-4008-8ED2-615DB3A3DD06}" srcOrd="0" destOrd="0" presId="urn:microsoft.com/office/officeart/2005/8/layout/equation1"/>
    <dgm:cxn modelId="{6BA69C95-DEB3-4742-A1EE-7A40D83C50ED}" type="presOf" srcId="{40FB8D84-841E-40E8-B6EC-34FC7A01411D}" destId="{4DB759DC-3FF5-4324-AFA8-65E390F5DD9D}" srcOrd="0" destOrd="0" presId="urn:microsoft.com/office/officeart/2005/8/layout/equation1"/>
    <dgm:cxn modelId="{232F6D83-B141-4C76-9537-301906843AE1}" srcId="{BAD85722-0A81-48B0-BD05-A7C409C68600}" destId="{7E53AD05-F4B6-4497-BB38-BF1CA21DDD93}" srcOrd="2" destOrd="0" parTransId="{6D6785A2-8D18-4985-963A-814AF7C3D0F7}" sibTransId="{40FB8D84-841E-40E8-B6EC-34FC7A01411D}"/>
    <dgm:cxn modelId="{F9A678AA-879A-4523-8D32-058C869E46EA}" type="presOf" srcId="{F8CA867C-2FD9-4442-9D15-5AD3F381D88E}" destId="{9680BFC5-0788-40F1-838A-508FA7D15788}" srcOrd="0" destOrd="0" presId="urn:microsoft.com/office/officeart/2005/8/layout/equation1"/>
    <dgm:cxn modelId="{A068E4DB-E0CB-4652-979B-5FCABB9B09B5}" srcId="{BAD85722-0A81-48B0-BD05-A7C409C68600}" destId="{F8CA867C-2FD9-4442-9D15-5AD3F381D88E}" srcOrd="3" destOrd="0" parTransId="{7F5A5720-732B-4505-A79E-1982C1343865}" sibTransId="{B12B7C17-2B40-404B-A79B-63124BE8FCFE}"/>
    <dgm:cxn modelId="{C845FBC7-C896-4196-9DBD-195B61728887}" srcId="{BAD85722-0A81-48B0-BD05-A7C409C68600}" destId="{76FDE306-779E-4D09-82EB-D191D1387D73}" srcOrd="1" destOrd="0" parTransId="{65E7EBCB-5960-4F85-B40E-88A328983830}" sibTransId="{DD5D83D3-6A7F-46AF-858E-834630649946}"/>
    <dgm:cxn modelId="{E3E9FE6A-8CD1-4E02-8908-0BE35779ACE8}" type="presOf" srcId="{BAD85722-0A81-48B0-BD05-A7C409C68600}" destId="{EBB52AA7-3F74-4CB9-8A26-D50E28157CEA}" srcOrd="0" destOrd="0" presId="urn:microsoft.com/office/officeart/2005/8/layout/equation1"/>
    <dgm:cxn modelId="{7DA0DBF7-D197-4366-872B-808477F2097C}" type="presOf" srcId="{76FDE306-779E-4D09-82EB-D191D1387D73}" destId="{388806A8-0B18-4236-9603-44CB7B0A907D}" srcOrd="0" destOrd="0" presId="urn:microsoft.com/office/officeart/2005/8/layout/equation1"/>
    <dgm:cxn modelId="{4DCF4BDD-2B42-44E3-AF91-F63B8F2451CE}" type="presOf" srcId="{AE886A77-0BE9-425E-9AD4-A0298F2B9AB9}" destId="{6A9B3708-F09F-4576-8440-A21560531F28}" srcOrd="0" destOrd="0" presId="urn:microsoft.com/office/officeart/2005/8/layout/equation1"/>
    <dgm:cxn modelId="{B6EDA5A7-FDE0-46B2-889A-1A28FD75A959}" type="presOf" srcId="{DD5D83D3-6A7F-46AF-858E-834630649946}" destId="{205D9DE5-596F-4345-8C1F-F3D20CC55EEC}" srcOrd="0" destOrd="0" presId="urn:microsoft.com/office/officeart/2005/8/layout/equation1"/>
    <dgm:cxn modelId="{B19A6C6F-79DE-4CAD-A677-CEF642849F70}" type="presParOf" srcId="{EBB52AA7-3F74-4CB9-8A26-D50E28157CEA}" destId="{6A9B3708-F09F-4576-8440-A21560531F28}" srcOrd="0" destOrd="0" presId="urn:microsoft.com/office/officeart/2005/8/layout/equation1"/>
    <dgm:cxn modelId="{5469BC2E-8D8F-48CD-B834-D9E215ED29F7}" type="presParOf" srcId="{EBB52AA7-3F74-4CB9-8A26-D50E28157CEA}" destId="{89C54336-696E-48E9-BE95-C294E0CF1E25}" srcOrd="1" destOrd="0" presId="urn:microsoft.com/office/officeart/2005/8/layout/equation1"/>
    <dgm:cxn modelId="{F8A5B8C8-4C4B-4C83-B2EB-20EBAE7D6233}" type="presParOf" srcId="{EBB52AA7-3F74-4CB9-8A26-D50E28157CEA}" destId="{DC4FCC1F-99F2-4CF3-A0C2-E0BC3C3F5B29}" srcOrd="2" destOrd="0" presId="urn:microsoft.com/office/officeart/2005/8/layout/equation1"/>
    <dgm:cxn modelId="{B00F0FA1-7312-400B-A29C-FB6464462D01}" type="presParOf" srcId="{EBB52AA7-3F74-4CB9-8A26-D50E28157CEA}" destId="{BF13E7DC-2C36-450B-8A9C-9D2F0422D201}" srcOrd="3" destOrd="0" presId="urn:microsoft.com/office/officeart/2005/8/layout/equation1"/>
    <dgm:cxn modelId="{28EEEE05-8F10-43D0-B877-F0E2BC9E5AF9}" type="presParOf" srcId="{EBB52AA7-3F74-4CB9-8A26-D50E28157CEA}" destId="{388806A8-0B18-4236-9603-44CB7B0A907D}" srcOrd="4" destOrd="0" presId="urn:microsoft.com/office/officeart/2005/8/layout/equation1"/>
    <dgm:cxn modelId="{D8BBADCD-665C-4317-83F4-EBFAB2074A4B}" type="presParOf" srcId="{EBB52AA7-3F74-4CB9-8A26-D50E28157CEA}" destId="{D68FADCB-C1E9-48B8-B0E6-E94F56FC613E}" srcOrd="5" destOrd="0" presId="urn:microsoft.com/office/officeart/2005/8/layout/equation1"/>
    <dgm:cxn modelId="{BDFE2E74-F39F-4B02-8BBE-5BCD2B2939DD}" type="presParOf" srcId="{EBB52AA7-3F74-4CB9-8A26-D50E28157CEA}" destId="{205D9DE5-596F-4345-8C1F-F3D20CC55EEC}" srcOrd="6" destOrd="0" presId="urn:microsoft.com/office/officeart/2005/8/layout/equation1"/>
    <dgm:cxn modelId="{A1FD298D-EF20-4D6A-BE91-E0355421E851}" type="presParOf" srcId="{EBB52AA7-3F74-4CB9-8A26-D50E28157CEA}" destId="{2550DAD8-8E25-4659-8142-8C1C98E060A8}" srcOrd="7" destOrd="0" presId="urn:microsoft.com/office/officeart/2005/8/layout/equation1"/>
    <dgm:cxn modelId="{4198F9FF-8BFE-4B60-A74D-E8FEAB1EB11F}" type="presParOf" srcId="{EBB52AA7-3F74-4CB9-8A26-D50E28157CEA}" destId="{C32FAF82-082B-4008-8ED2-615DB3A3DD06}" srcOrd="8" destOrd="0" presId="urn:microsoft.com/office/officeart/2005/8/layout/equation1"/>
    <dgm:cxn modelId="{017459FB-AEDE-4D3D-B74F-72EEBC9ECBEB}" type="presParOf" srcId="{EBB52AA7-3F74-4CB9-8A26-D50E28157CEA}" destId="{226AFA12-DA66-437C-8E9E-E1E8AF93DA65}" srcOrd="9" destOrd="0" presId="urn:microsoft.com/office/officeart/2005/8/layout/equation1"/>
    <dgm:cxn modelId="{7FDD87F1-CC8E-4864-94D4-3DAD00692916}" type="presParOf" srcId="{EBB52AA7-3F74-4CB9-8A26-D50E28157CEA}" destId="{4DB759DC-3FF5-4324-AFA8-65E390F5DD9D}" srcOrd="10" destOrd="0" presId="urn:microsoft.com/office/officeart/2005/8/layout/equation1"/>
    <dgm:cxn modelId="{E06671E2-F9CA-4FBF-9F3C-032FEBBD565E}" type="presParOf" srcId="{EBB52AA7-3F74-4CB9-8A26-D50E28157CEA}" destId="{0161868F-D89F-4675-8A12-6E9B02FF52F3}" srcOrd="11" destOrd="0" presId="urn:microsoft.com/office/officeart/2005/8/layout/equation1"/>
    <dgm:cxn modelId="{27B65546-D4BD-4FE8-B723-823B8D04EC8F}" type="presParOf" srcId="{EBB52AA7-3F74-4CB9-8A26-D50E28157CEA}" destId="{9680BFC5-0788-40F1-838A-508FA7D15788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E49C7-ABD2-4B86-9862-B87F419CD221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F2C2-CADD-4281-ADD3-DD2E17005C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4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D024-6608-4FAE-ABBA-7346D026CD06}" type="datetimeFigureOut">
              <a:rPr lang="en-US" smtClean="0"/>
              <a:pPr/>
              <a:t>7/2/2013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1E527-A273-47FE-A977-4D1BF6CEF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hangingPunct="0"/>
            <a:r>
              <a:rPr lang="en-ZA" sz="3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Service design as an approach for envisioning e-health </a:t>
            </a:r>
            <a:r>
              <a:rPr lang="en-ZA" sz="36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solutions</a:t>
            </a:r>
            <a:endParaRPr lang="en-ZA" sz="36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Izak van Zyl, Terhi Pennanen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Cape Peninsula University of Technology</a:t>
            </a:r>
          </a:p>
          <a:p>
            <a:r>
              <a:rPr lang="en-ZA" dirty="0">
                <a:latin typeface="Arial" pitchFamily="34" charset="0"/>
                <a:cs typeface="Arial" pitchFamily="34" charset="0"/>
              </a:rPr>
              <a:t>Laurea University of Applied 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Sciences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---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Port Elizabeth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July 2013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57200"/>
            <a:ext cx="409575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businesstech.co.za/news/wp-content/uploads/2013/04/SA-Network-readiness-di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266700"/>
            <a:ext cx="7239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77200" cy="6659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Highly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differential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allocation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‘patients to physician’ in rural and urban settings</a:t>
            </a:r>
          </a:p>
          <a:p>
            <a:pPr>
              <a:buFont typeface="Wingdings" pitchFamily="2" charset="2"/>
              <a:buChar char="q"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Lack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infrastructure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resources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identification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Issues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culture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social interaction, meaning and symbolism</a:t>
            </a: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User participation in e-health development</a:t>
            </a:r>
            <a:b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lang="en-ZA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2" name="Picture 2" descr="http://1-ps.googleusercontent.com/h/www.cloudave.com/wordpress/wp-content/uploads/2011/02/xdb595108a622e82c15e537bbc85688ea3.jpg.pagespeed.ic.yoC1Tk7em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838200"/>
            <a:ext cx="5829300" cy="582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8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Theory of participation</a:t>
            </a:r>
            <a:b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lang="en-ZA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participan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447800"/>
            <a:ext cx="6096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77200" cy="6659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Limited user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participation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and knowledge about e-health solutions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Limited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interventions among health workers, patients, and medical staff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knowledge divide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between novice or disinterested users, and involved or expert stakeholders</a:t>
            </a: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Envisioning a participatory approach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509252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509252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Envisioning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 participatory approach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eft Brace 5"/>
          <p:cNvSpPr/>
          <p:nvPr/>
        </p:nvSpPr>
        <p:spPr>
          <a:xfrm rot="16200000">
            <a:off x="3086100" y="2019300"/>
            <a:ext cx="762000" cy="5410200"/>
          </a:xfrm>
          <a:prstGeom prst="leftBrace">
            <a:avLst>
              <a:gd name="adj1" fmla="val 8333"/>
              <a:gd name="adj2" fmla="val 495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2856" y="5334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Integrated, human-focused approach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334000" y="4468368"/>
            <a:ext cx="2602992" cy="1246632"/>
          </a:xfrm>
          <a:custGeom>
            <a:avLst/>
            <a:gdLst>
              <a:gd name="connsiteX0" fmla="*/ 0 w 1764792"/>
              <a:gd name="connsiteY0" fmla="*/ 1197864 h 1399032"/>
              <a:gd name="connsiteX1" fmla="*/ 1197864 w 1764792"/>
              <a:gd name="connsiteY1" fmla="*/ 493776 h 1399032"/>
              <a:gd name="connsiteX2" fmla="*/ 1563624 w 1764792"/>
              <a:gd name="connsiteY2" fmla="*/ 1316736 h 1399032"/>
              <a:gd name="connsiteX3" fmla="*/ 1764792 w 1764792"/>
              <a:gd name="connsiteY3" fmla="*/ 0 h 139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792" h="1399032">
                <a:moveTo>
                  <a:pt x="0" y="1197864"/>
                </a:moveTo>
                <a:cubicBezTo>
                  <a:pt x="468630" y="835914"/>
                  <a:pt x="937260" y="473964"/>
                  <a:pt x="1197864" y="493776"/>
                </a:cubicBezTo>
                <a:cubicBezTo>
                  <a:pt x="1458468" y="513588"/>
                  <a:pt x="1469136" y="1399032"/>
                  <a:pt x="1563624" y="1316736"/>
                </a:cubicBezTo>
                <a:cubicBezTo>
                  <a:pt x="1658112" y="1234440"/>
                  <a:pt x="1734312" y="211836"/>
                  <a:pt x="1764792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7772400" y="4267200"/>
            <a:ext cx="304800" cy="2286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Service design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Key principles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iterative, human-centred design of innovative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services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for &lt;…&gt;</a:t>
            </a: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Service design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Key principles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User-centric; complex context; participatory; collaborative design; </a:t>
            </a: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process focused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; systemic integration; goal-driven; … </a:t>
            </a: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Process focused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8" y="1219200"/>
            <a:ext cx="75533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6400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/>
              <a:t>Mäger’s</a:t>
            </a:r>
            <a:r>
              <a:rPr lang="en-US" i="1" dirty="0" smtClean="0"/>
              <a:t> four-phase process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77200" cy="6659563"/>
          </a:xfrm>
        </p:spPr>
        <p:txBody>
          <a:bodyPr>
            <a:normAutofit/>
          </a:bodyPr>
          <a:lstStyle/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ZA" sz="36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ZA" sz="3600" b="1" dirty="0" smtClean="0">
                <a:latin typeface="Arial" pitchFamily="34" charset="0"/>
                <a:cs typeface="Arial" pitchFamily="34" charset="0"/>
              </a:rPr>
              <a:t>The paper contains…</a:t>
            </a: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Our ‘local’: where we work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1024px-Grabouw_OldBuilding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32" y="1219200"/>
            <a:ext cx="7813736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Grabouw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Semi rural town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approx. 65 km from Cape Town</a:t>
            </a: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Located in the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Elgin Valley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Agricultural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service centre </a:t>
            </a:r>
          </a:p>
          <a:p>
            <a:pPr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Two-thirds of South Africa’s </a:t>
            </a: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export apples</a:t>
            </a: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Apple Town | The Big Apple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Isak\Documents\Dropbox\publications\Conferences\IFIP 9.4\Presentation\Apple farmwork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06" y="1371600"/>
            <a:ext cx="6913788" cy="5185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4.bp.blogspot.com/-uBDYx5TdQVY/T1b7A3BOzQI/AAAAAAAAAAs/WtqUthY3QS4/s1600/IMG_0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7648" y="0"/>
            <a:ext cx="9181648" cy="6857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9091" y="0"/>
            <a:ext cx="112221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blog.han.nl/opleidingskundigeworden/files/2012/09/SAM_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3823" y="-185736"/>
            <a:ext cx="9391646" cy="7043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Two intermediate actions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(1)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Exploration and insight: 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defining goals for development and a framework for collaboration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Two intermediate actions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(2)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Context and stakeholder mapping: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tool to build shared understanding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ject Diagram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3088"/>
            <a:ext cx="9144000" cy="60718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0" y="504824"/>
            <a:ext cx="1600200" cy="109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 smtClean="0">
                <a:latin typeface="Arial" pitchFamily="34" charset="0"/>
                <a:cs typeface="Arial" pitchFamily="34" charset="0"/>
              </a:rPr>
            </a:br>
            <a:r>
              <a:rPr lang="en-ZA" b="1" dirty="0" smtClean="0">
                <a:latin typeface="Arial" pitchFamily="34" charset="0"/>
                <a:cs typeface="Arial" pitchFamily="34" charset="0"/>
              </a:rPr>
              <a:t>Challenges </a:t>
            </a:r>
            <a:r>
              <a:rPr lang="en-ZA" b="1" dirty="0">
                <a:latin typeface="Arial" pitchFamily="34" charset="0"/>
                <a:cs typeface="Arial" pitchFamily="34" charset="0"/>
              </a:rPr>
              <a:t>and expectations facing the local health sector</a:t>
            </a:r>
            <a:br>
              <a:rPr lang="en-ZA" b="1" dirty="0">
                <a:latin typeface="Arial" pitchFamily="34" charset="0"/>
                <a:cs typeface="Arial" pitchFamily="34" charset="0"/>
              </a:rPr>
            </a:br>
            <a:endParaRPr lang="en-Z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cdn.lightgalleries.net/4bd5ebffe76f5/images/Phelophepa_007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7" y="1528096"/>
            <a:ext cx="7501546" cy="498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0464" y="6488668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Phelophepa</a:t>
            </a:r>
            <a:r>
              <a:rPr lang="en-ZA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Health Train, Eastern Cape</a:t>
            </a:r>
            <a:endParaRPr lang="en-ZA" sz="16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Stellenbosch (CENCE)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Grabouw (ELF, Entrepreneurship Forum, Youth Centre, Day Hospital)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CPUT, UWC</a:t>
            </a:r>
          </a:p>
          <a:p>
            <a:pPr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Grabouw Enablement Forum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Reflections on a context mapping exercise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Autofit/>
          </a:bodyPr>
          <a:lstStyle/>
          <a:p>
            <a:r>
              <a:rPr lang="en-ZA" sz="2200" dirty="0" smtClean="0">
                <a:latin typeface="Arial" pitchFamily="34" charset="0"/>
                <a:cs typeface="Arial" pitchFamily="34" charset="0"/>
              </a:rPr>
              <a:t>A pilot workshop with representatives from Grabouw, Stellenbosch, and Cape Town</a:t>
            </a:r>
          </a:p>
          <a:p>
            <a:endParaRPr lang="en-ZA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2200" dirty="0" smtClean="0">
                <a:latin typeface="Arial" pitchFamily="34" charset="0"/>
                <a:cs typeface="Arial" pitchFamily="34" charset="0"/>
              </a:rPr>
              <a:t>The goal was to </a:t>
            </a:r>
            <a:r>
              <a:rPr lang="en-ZA" sz="2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“discover Grabouw”</a:t>
            </a:r>
          </a:p>
          <a:p>
            <a:endParaRPr lang="en-ZA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2200" dirty="0" smtClean="0">
                <a:latin typeface="Arial" pitchFamily="34" charset="0"/>
                <a:cs typeface="Arial" pitchFamily="34" charset="0"/>
              </a:rPr>
              <a:t>Share thoughts and viewpoints and reach shared understanding of the current situation</a:t>
            </a:r>
          </a:p>
          <a:p>
            <a:pPr lvl="1"/>
            <a:endParaRPr lang="en-ZA" sz="22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2200" dirty="0" smtClean="0">
                <a:latin typeface="Arial" pitchFamily="34" charset="0"/>
                <a:cs typeface="Arial" pitchFamily="34" charset="0"/>
              </a:rPr>
              <a:t>No “wrong or right” views</a:t>
            </a:r>
          </a:p>
          <a:p>
            <a:endParaRPr lang="en-ZA" sz="2200" dirty="0">
              <a:latin typeface="Arial" pitchFamily="34" charset="0"/>
              <a:cs typeface="Arial" pitchFamily="34" charset="0"/>
            </a:endParaRPr>
          </a:p>
          <a:p>
            <a:r>
              <a:rPr lang="en-ZA" sz="2200" dirty="0" smtClean="0">
                <a:latin typeface="Arial" pitchFamily="34" charset="0"/>
                <a:cs typeface="Arial" pitchFamily="34" charset="0"/>
              </a:rPr>
              <a:t>Discussion of outcomes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Documents and Settings\Administrator\Desktop\image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2895600" cy="1987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032013\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25" y="2057400"/>
            <a:ext cx="1209675" cy="855713"/>
          </a:xfrm>
          <a:prstGeom prst="rect">
            <a:avLst/>
          </a:prstGeom>
          <a:noFill/>
        </p:spPr>
      </p:pic>
      <p:pic>
        <p:nvPicPr>
          <p:cNvPr id="8" name="Picture 7" descr="E:\Grabouw\1 Page drawings for grabouw.jpg"/>
          <p:cNvPicPr>
            <a:picLocks noChangeAspect="1" noChangeArrowheads="1"/>
          </p:cNvPicPr>
          <p:nvPr/>
        </p:nvPicPr>
        <p:blipFill>
          <a:blip r:embed="rId3" cstate="print"/>
          <a:srcRect l="52375" t="62025" r="22978" b="16456"/>
          <a:stretch>
            <a:fillRect/>
          </a:stretch>
        </p:blipFill>
        <p:spPr bwMode="auto">
          <a:xfrm>
            <a:off x="6772835" y="1981200"/>
            <a:ext cx="1075765" cy="76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Part 1.  Map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ZA" sz="2900" dirty="0" smtClean="0">
                <a:latin typeface="Arial" pitchFamily="34" charset="0"/>
                <a:cs typeface="Arial" pitchFamily="34" charset="0"/>
              </a:rPr>
              <a:t>Please discuss in your group, and add on the map the cards of:</a:t>
            </a:r>
          </a:p>
          <a:p>
            <a:pPr>
              <a:buNone/>
            </a:pPr>
            <a:endParaRPr lang="en-ZA" sz="3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3800" b="1" dirty="0" smtClean="0">
                <a:latin typeface="Arial" pitchFamily="34" charset="0"/>
                <a:cs typeface="Arial" pitchFamily="34" charset="0"/>
              </a:rPr>
              <a:t>Important places (formal and informal)</a:t>
            </a:r>
          </a:p>
          <a:p>
            <a:pPr lvl="1"/>
            <a:endParaRPr lang="en-ZA" sz="3800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3800" b="1" dirty="0" smtClean="0">
                <a:latin typeface="Arial" pitchFamily="34" charset="0"/>
                <a:cs typeface="Arial" pitchFamily="34" charset="0"/>
              </a:rPr>
              <a:t>Organizations/people</a:t>
            </a:r>
          </a:p>
          <a:p>
            <a:pPr lvl="1">
              <a:buNone/>
            </a:pPr>
            <a:endParaRPr lang="en-ZA" sz="3800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3800" b="1" dirty="0" smtClean="0">
                <a:latin typeface="Arial" pitchFamily="34" charset="0"/>
                <a:cs typeface="Arial" pitchFamily="34" charset="0"/>
              </a:rPr>
              <a:t>Services </a:t>
            </a:r>
          </a:p>
          <a:p>
            <a:pPr>
              <a:buNone/>
            </a:pPr>
            <a:endParaRPr lang="en-ZA" sz="29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2900" dirty="0" smtClean="0">
                <a:latin typeface="Arial" pitchFamily="34" charset="0"/>
                <a:cs typeface="Arial" pitchFamily="34" charset="0"/>
              </a:rPr>
              <a:t>You can also add a name, description, comments etc. to the cards - or add new ones on plank papers</a:t>
            </a:r>
          </a:p>
          <a:p>
            <a:endParaRPr lang="en-ZA" sz="2900" dirty="0">
              <a:latin typeface="Arial" pitchFamily="34" charset="0"/>
              <a:cs typeface="Arial" pitchFamily="34" charset="0"/>
            </a:endParaRPr>
          </a:p>
          <a:p>
            <a:r>
              <a:rPr lang="en-ZA" sz="2900" dirty="0" smtClean="0">
                <a:latin typeface="Arial" pitchFamily="34" charset="0"/>
                <a:cs typeface="Arial" pitchFamily="34" charset="0"/>
              </a:rPr>
              <a:t>The exact placement of the cards is not crucial – focus on discussion</a:t>
            </a: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4657" t="38356" r="16712" b="38357"/>
          <a:stretch>
            <a:fillRect/>
          </a:stretch>
        </p:blipFill>
        <p:spPr bwMode="auto">
          <a:xfrm>
            <a:off x="4419600" y="2590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55625" t="55469" r="9063" b="20312"/>
          <a:stretch>
            <a:fillRect/>
          </a:stretch>
        </p:blipFill>
        <p:spPr bwMode="auto">
          <a:xfrm>
            <a:off x="2649794" y="3505200"/>
            <a:ext cx="138880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16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181" y="-84136"/>
            <a:ext cx="9256184" cy="694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b="1" dirty="0" smtClean="0">
                <a:latin typeface="Arial" pitchFamily="34" charset="0"/>
                <a:cs typeface="Arial" pitchFamily="34" charset="0"/>
              </a:rPr>
              <a:t>If you look at your maps, how are the following groups </a:t>
            </a:r>
            <a:r>
              <a:rPr lang="en-ZA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represented</a:t>
            </a:r>
            <a:r>
              <a:rPr lang="en-ZA" sz="3200" b="1" dirty="0" smtClean="0">
                <a:latin typeface="Arial" pitchFamily="34" charset="0"/>
                <a:cs typeface="Arial" pitchFamily="34" charset="0"/>
              </a:rPr>
              <a:t>?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876800"/>
          </a:xfrm>
        </p:spPr>
        <p:txBody>
          <a:bodyPr>
            <a:normAutofit fontScale="25000" lnSpcReduction="20000"/>
          </a:bodyPr>
          <a:lstStyle/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Youth</a:t>
            </a:r>
          </a:p>
          <a:p>
            <a:endParaRPr lang="en-ZA" sz="8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Agriculture: farmers and farm workers</a:t>
            </a:r>
          </a:p>
          <a:p>
            <a:endParaRPr lang="en-ZA" sz="8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Education and training</a:t>
            </a:r>
          </a:p>
          <a:p>
            <a:endParaRPr lang="en-ZA" sz="8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Health</a:t>
            </a:r>
          </a:p>
          <a:p>
            <a:endParaRPr lang="en-ZA" sz="8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Information  and communication</a:t>
            </a:r>
          </a:p>
          <a:p>
            <a:endParaRPr lang="en-ZA" sz="8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8800" b="1" dirty="0" smtClean="0">
                <a:latin typeface="Arial" pitchFamily="34" charset="0"/>
                <a:cs typeface="Arial" pitchFamily="34" charset="0"/>
              </a:rPr>
              <a:t>Local economy and business</a:t>
            </a:r>
          </a:p>
          <a:p>
            <a:endParaRPr lang="en-ZA" sz="6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sz="7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ZA" sz="7200" dirty="0" smtClean="0">
                <a:latin typeface="Arial" pitchFamily="34" charset="0"/>
                <a:cs typeface="Arial" pitchFamily="34" charset="0"/>
              </a:rPr>
              <a:t>* Please also discuss the </a:t>
            </a:r>
            <a:r>
              <a:rPr lang="en-ZA" sz="7200" i="1" dirty="0" smtClean="0">
                <a:latin typeface="Arial" pitchFamily="34" charset="0"/>
                <a:cs typeface="Arial" pitchFamily="34" charset="0"/>
              </a:rPr>
              <a:t>relationships </a:t>
            </a:r>
            <a:r>
              <a:rPr lang="en-ZA" sz="7200" dirty="0" smtClean="0">
                <a:latin typeface="Arial" pitchFamily="34" charset="0"/>
                <a:cs typeface="Arial" pitchFamily="34" charset="0"/>
              </a:rPr>
              <a:t>and</a:t>
            </a:r>
            <a:r>
              <a:rPr lang="en-ZA" sz="7200" i="1" dirty="0" smtClean="0">
                <a:latin typeface="Arial" pitchFamily="34" charset="0"/>
                <a:cs typeface="Arial" pitchFamily="34" charset="0"/>
              </a:rPr>
              <a:t> interactions</a:t>
            </a:r>
            <a:r>
              <a:rPr lang="en-ZA" sz="7200" dirty="0" smtClean="0">
                <a:latin typeface="Arial" pitchFamily="34" charset="0"/>
                <a:cs typeface="Arial" pitchFamily="34" charset="0"/>
              </a:rPr>
              <a:t> between these groups</a:t>
            </a:r>
          </a:p>
        </p:txBody>
      </p:sp>
      <p:pic>
        <p:nvPicPr>
          <p:cNvPr id="4" name="Picture 3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l="25674" t="2532" r="52997" b="62415"/>
          <a:stretch>
            <a:fillRect/>
          </a:stretch>
        </p:blipFill>
        <p:spPr bwMode="auto">
          <a:xfrm>
            <a:off x="1752600" y="1447800"/>
            <a:ext cx="685800" cy="914400"/>
          </a:xfrm>
          <a:prstGeom prst="rect">
            <a:avLst/>
          </a:prstGeom>
          <a:noFill/>
        </p:spPr>
      </p:pic>
      <p:pic>
        <p:nvPicPr>
          <p:cNvPr id="5" name="Picture 4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t="3797" r="81515" b="65823"/>
          <a:stretch>
            <a:fillRect/>
          </a:stretch>
        </p:blipFill>
        <p:spPr bwMode="auto">
          <a:xfrm>
            <a:off x="1828800" y="3581400"/>
            <a:ext cx="609600" cy="812800"/>
          </a:xfrm>
          <a:prstGeom prst="rect">
            <a:avLst/>
          </a:prstGeom>
          <a:noFill/>
        </p:spPr>
      </p:pic>
      <p:pic>
        <p:nvPicPr>
          <p:cNvPr id="6" name="Picture 5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l="47240" t="5063" r="28113" b="64557"/>
          <a:stretch>
            <a:fillRect/>
          </a:stretch>
        </p:blipFill>
        <p:spPr bwMode="auto">
          <a:xfrm>
            <a:off x="7162800" y="1981200"/>
            <a:ext cx="990600" cy="990600"/>
          </a:xfrm>
          <a:prstGeom prst="rect">
            <a:avLst/>
          </a:prstGeom>
          <a:noFill/>
        </p:spPr>
      </p:pic>
      <p:pic>
        <p:nvPicPr>
          <p:cNvPr id="7" name="Picture 6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l="24647" t="56962" r="50706" b="13924"/>
          <a:stretch>
            <a:fillRect/>
          </a:stretch>
        </p:blipFill>
        <p:spPr bwMode="auto">
          <a:xfrm>
            <a:off x="6019800" y="1981200"/>
            <a:ext cx="1033670" cy="9906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8750" t="20313" r="53172" b="53521"/>
          <a:stretch>
            <a:fillRect/>
          </a:stretch>
        </p:blipFill>
        <p:spPr bwMode="auto">
          <a:xfrm>
            <a:off x="4076700" y="2819400"/>
            <a:ext cx="7239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l="81130" t="58228" r="385" b="12658"/>
          <a:stretch>
            <a:fillRect/>
          </a:stretch>
        </p:blipFill>
        <p:spPr bwMode="auto">
          <a:xfrm>
            <a:off x="6553200" y="4114800"/>
            <a:ext cx="609600" cy="778933"/>
          </a:xfrm>
          <a:prstGeom prst="rect">
            <a:avLst/>
          </a:prstGeom>
          <a:noFill/>
        </p:spPr>
      </p:pic>
      <p:pic>
        <p:nvPicPr>
          <p:cNvPr id="10" name="Picture 9" descr="E:\Grabouw\1 Page drawings for grabouw.jpg"/>
          <p:cNvPicPr>
            <a:picLocks noChangeAspect="1" noChangeArrowheads="1"/>
          </p:cNvPicPr>
          <p:nvPr/>
        </p:nvPicPr>
        <p:blipFill>
          <a:blip r:embed="rId2" cstate="print"/>
          <a:srcRect l="74968" t="8861" r="385" b="63291"/>
          <a:stretch>
            <a:fillRect/>
          </a:stretch>
        </p:blipFill>
        <p:spPr bwMode="auto">
          <a:xfrm>
            <a:off x="4876800" y="5029200"/>
            <a:ext cx="1080654" cy="9906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75000" t="24219" r="6250" b="57812"/>
          <a:stretch>
            <a:fillRect/>
          </a:stretch>
        </p:blipFill>
        <p:spPr bwMode="auto">
          <a:xfrm>
            <a:off x="5334000" y="4191000"/>
            <a:ext cx="9939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Part 2. Describe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sz="2400" dirty="0" smtClean="0">
                <a:latin typeface="Arial" pitchFamily="34" charset="0"/>
                <a:cs typeface="Arial" pitchFamily="34" charset="0"/>
              </a:rPr>
              <a:t>Please describe with post-its: </a:t>
            </a:r>
          </a:p>
          <a:p>
            <a:endParaRPr lang="en-ZA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ZA" sz="2400" b="1" dirty="0" smtClean="0">
                <a:latin typeface="Arial" pitchFamily="34" charset="0"/>
                <a:cs typeface="Arial" pitchFamily="34" charset="0"/>
              </a:rPr>
              <a:t>		Strengths of the community (yellow)</a:t>
            </a:r>
          </a:p>
          <a:p>
            <a:pPr lvl="1"/>
            <a:endParaRPr lang="en-ZA" sz="24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ZA" sz="2400" b="1" dirty="0" smtClean="0">
                <a:latin typeface="Arial" pitchFamily="34" charset="0"/>
                <a:cs typeface="Arial" pitchFamily="34" charset="0"/>
              </a:rPr>
              <a:t>		Problems and challenges (orange)</a:t>
            </a:r>
          </a:p>
          <a:p>
            <a:pPr lvl="1"/>
            <a:endParaRPr lang="en-ZA" sz="24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ZA" sz="2400" b="1" dirty="0" smtClean="0">
                <a:latin typeface="Arial" pitchFamily="34" charset="0"/>
                <a:cs typeface="Arial" pitchFamily="34" charset="0"/>
              </a:rPr>
              <a:t>		Hidden assets (green)</a:t>
            </a:r>
          </a:p>
          <a:p>
            <a:pPr lvl="1"/>
            <a:endParaRPr lang="en-ZA" sz="2400" b="1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ZA" sz="2400" b="1" dirty="0" smtClean="0">
                <a:latin typeface="Arial" pitchFamily="34" charset="0"/>
                <a:cs typeface="Arial" pitchFamily="34" charset="0"/>
              </a:rPr>
              <a:t>		General community spirit (pink)</a:t>
            </a:r>
          </a:p>
          <a:p>
            <a:pPr lvl="1">
              <a:buNone/>
            </a:pPr>
            <a:endParaRPr lang="en-ZA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ZA" sz="2400" dirty="0">
                <a:latin typeface="Arial" pitchFamily="34" charset="0"/>
                <a:cs typeface="Arial" pitchFamily="34" charset="0"/>
              </a:rPr>
              <a:t>Y</a:t>
            </a:r>
            <a:r>
              <a:rPr lang="en-ZA" sz="2400" dirty="0" smtClean="0">
                <a:latin typeface="Arial" pitchFamily="34" charset="0"/>
                <a:cs typeface="Arial" pitchFamily="34" charset="0"/>
              </a:rPr>
              <a:t>ou can write or draw: what ever is best for you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Documents and Settings\Administrator\Desktop\Post-it_Gre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86200"/>
            <a:ext cx="613012" cy="616077"/>
          </a:xfrm>
          <a:prstGeom prst="rect">
            <a:avLst/>
          </a:prstGeom>
          <a:noFill/>
        </p:spPr>
      </p:pic>
      <p:pic>
        <p:nvPicPr>
          <p:cNvPr id="5123" name="Picture 3" descr="C:\Documents and Settings\Administrator\Desktop\imageye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0"/>
            <a:ext cx="914400" cy="807274"/>
          </a:xfrm>
          <a:prstGeom prst="rect">
            <a:avLst/>
          </a:prstGeom>
          <a:noFill/>
        </p:spPr>
      </p:pic>
      <p:pic>
        <p:nvPicPr>
          <p:cNvPr id="5124" name="Picture 4" descr="C:\Documents and Settings\Administrator\Desktop\images or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124200"/>
            <a:ext cx="605287" cy="594077"/>
          </a:xfrm>
          <a:prstGeom prst="rect">
            <a:avLst/>
          </a:prstGeom>
          <a:noFill/>
        </p:spPr>
      </p:pic>
      <p:pic>
        <p:nvPicPr>
          <p:cNvPr id="5125" name="Picture 5" descr="C:\Documents and Settings\Administrator\Desktop\images pin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600568" cy="60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6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Part 3. Aim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400" dirty="0" smtClean="0">
                <a:latin typeface="Arial" pitchFamily="34" charset="0"/>
                <a:cs typeface="Arial" pitchFamily="34" charset="0"/>
              </a:rPr>
              <a:t>Please complete:</a:t>
            </a:r>
          </a:p>
          <a:p>
            <a:endParaRPr lang="en-ZA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2400" b="1" dirty="0" smtClean="0">
                <a:latin typeface="Arial" pitchFamily="34" charset="0"/>
                <a:cs typeface="Arial" pitchFamily="34" charset="0"/>
              </a:rPr>
              <a:t>Grabouw is...</a:t>
            </a:r>
          </a:p>
          <a:p>
            <a:pPr lvl="1"/>
            <a:endParaRPr lang="en-ZA" sz="2400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2400" b="1" dirty="0" smtClean="0">
                <a:latin typeface="Arial" pitchFamily="34" charset="0"/>
                <a:cs typeface="Arial" pitchFamily="34" charset="0"/>
              </a:rPr>
              <a:t>Grabouw needs...</a:t>
            </a:r>
          </a:p>
          <a:p>
            <a:pPr lvl="1"/>
            <a:endParaRPr lang="en-ZA" sz="2400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ZA" sz="2400" b="1" dirty="0" smtClean="0">
                <a:latin typeface="Arial" pitchFamily="34" charset="0"/>
                <a:cs typeface="Arial" pitchFamily="34" charset="0"/>
              </a:rPr>
              <a:t>Grabouw could be...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Part 4. Discuss, reflect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In your group, please reflect on the ‘findings’ and discuss any significant outcomes</a:t>
            </a:r>
          </a:p>
          <a:p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ak\Documents\Dropbox\publications\Conferences\IFIP 9.4\Presentation\20130409_110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5"/>
          <a:stretch/>
        </p:blipFill>
        <p:spPr bwMode="auto">
          <a:xfrm>
            <a:off x="-181795" y="-318655"/>
            <a:ext cx="9524524" cy="71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Health organisations, services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Fruit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pack houses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the Valley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Farms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with in-house clinic and education services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Grabouw Community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Clinic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(Day Hospital)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Home- and community-based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services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Thembacare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Hospice, ELF,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Siphila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Sonke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ABBA</a:t>
            </a:r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4657" t="38356" r="16712" b="38357"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Strengths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Stable, thriving local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economy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NGOs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are visibly effective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Local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churches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natural environment and sport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tourism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general willingness to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cooperate</a:t>
            </a:r>
          </a:p>
        </p:txBody>
      </p:sp>
      <p:pic>
        <p:nvPicPr>
          <p:cNvPr id="4" name="Picture 3" descr="C:\Documents and Settings\Administrator\Desktop\imageye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57200"/>
            <a:ext cx="914400" cy="807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Challenges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Lack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communication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coordination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Perceivable distance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Service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provision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slow, ineffective, non-sustainable (not limited to health)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Migrant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labour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/seasonal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employment: variable unemployment and vagrancy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:\Documents and Settings\Administrator\Desktop\images or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09600"/>
            <a:ext cx="605287" cy="594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Challenges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Accountability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on part of the local government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Crime, violence, substance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abuse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Mountain as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symbolic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barrier</a:t>
            </a:r>
          </a:p>
        </p:txBody>
      </p:sp>
      <p:pic>
        <p:nvPicPr>
          <p:cNvPr id="4" name="Picture 4" descr="C:\Documents and Settings\Administrator\Desktop\images or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09600"/>
            <a:ext cx="605287" cy="594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Hidden assets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hangingPunct="0">
              <a:buNone/>
            </a:pPr>
            <a:r>
              <a:rPr lang="en-ZA" dirty="0" err="1" smtClean="0">
                <a:latin typeface="Arial" pitchFamily="34" charset="0"/>
                <a:cs typeface="Arial" pitchFamily="34" charset="0"/>
              </a:rPr>
              <a:t>Youngstar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Youth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 Centre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Leveraging on overseas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partnerships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: credibility to local development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Business investment and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entrepreneurship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 – the nucleus of the local economy</a:t>
            </a:r>
          </a:p>
          <a:p>
            <a:pPr lvl="0" hangingPunct="0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Administrator\Desktop\Post-it_Gre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533400"/>
            <a:ext cx="613012" cy="61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Hidden assets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hangingPunct="0">
              <a:buNone/>
            </a:pPr>
            <a:r>
              <a:rPr lang="en-ZA" dirty="0" smtClean="0"/>
              <a:t>76 farms: food </a:t>
            </a:r>
            <a:r>
              <a:rPr lang="en-ZA" b="1" dirty="0" smtClean="0"/>
              <a:t>security</a:t>
            </a:r>
            <a:r>
              <a:rPr lang="en-ZA" dirty="0" smtClean="0"/>
              <a:t> and employment</a:t>
            </a:r>
          </a:p>
          <a:p>
            <a:pPr lvl="0" hangingPunct="0">
              <a:buNone/>
            </a:pPr>
            <a:endParaRPr lang="en-US" dirty="0" smtClean="0"/>
          </a:p>
          <a:p>
            <a:pPr lvl="0" hangingPunct="0">
              <a:buNone/>
            </a:pPr>
            <a:r>
              <a:rPr lang="en-ZA" b="1" dirty="0" smtClean="0"/>
              <a:t>NGOs</a:t>
            </a:r>
          </a:p>
          <a:p>
            <a:pPr lvl="0" hangingPunct="0"/>
            <a:endParaRPr lang="en-US" dirty="0" smtClean="0"/>
          </a:p>
          <a:p>
            <a:pPr lvl="0" hangingPunct="0">
              <a:buNone/>
            </a:pPr>
            <a:r>
              <a:rPr lang="en-ZA" dirty="0" smtClean="0"/>
              <a:t>Sport and wine </a:t>
            </a:r>
            <a:r>
              <a:rPr lang="en-ZA" b="1" dirty="0" smtClean="0"/>
              <a:t>tourism</a:t>
            </a:r>
          </a:p>
          <a:p>
            <a:pPr lvl="0" hangingPunct="0"/>
            <a:endParaRPr lang="en-US" dirty="0" smtClean="0"/>
          </a:p>
          <a:p>
            <a:pPr lvl="0" hangingPunct="0">
              <a:buNone/>
            </a:pPr>
            <a:r>
              <a:rPr lang="en-ZA" dirty="0" smtClean="0"/>
              <a:t>The national highway (N2) as a regional gateway or </a:t>
            </a:r>
            <a:r>
              <a:rPr lang="en-ZA" b="1" dirty="0" smtClean="0"/>
              <a:t>nexus</a:t>
            </a:r>
            <a:endParaRPr lang="en-US" b="1" dirty="0"/>
          </a:p>
        </p:txBody>
      </p:sp>
      <p:pic>
        <p:nvPicPr>
          <p:cNvPr id="4" name="Picture 2" descr="C:\Documents and Settings\Administrator\Desktop\Post-it_Gre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533400"/>
            <a:ext cx="613012" cy="61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Community spirit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Suppressed</a:t>
            </a:r>
          </a:p>
          <a:p>
            <a:pPr lvl="0" hangingPunct="0"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Stratified</a:t>
            </a:r>
          </a:p>
          <a:p>
            <a:pPr lvl="0" hangingPunct="0"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Survival mode</a:t>
            </a:r>
            <a:endParaRPr lang="en-ZA" dirty="0">
              <a:latin typeface="Arial" pitchFamily="34" charset="0"/>
              <a:cs typeface="Arial" pitchFamily="34" charset="0"/>
            </a:endParaRPr>
          </a:p>
          <a:p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:\Documents and Settings\Administrator\Desktop\images pink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33400"/>
            <a:ext cx="600568" cy="60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Community spirit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>
              <a:buNone/>
            </a:pPr>
            <a:r>
              <a:rPr lang="en-ZA" b="1" dirty="0" smtClean="0">
                <a:latin typeface="Arial" pitchFamily="34" charset="0"/>
                <a:cs typeface="Arial" pitchFamily="34" charset="0"/>
              </a:rPr>
              <a:t>Grabouw </a:t>
            </a:r>
            <a:r>
              <a:rPr lang="en-ZA" b="1" dirty="0">
                <a:latin typeface="Arial" pitchFamily="34" charset="0"/>
                <a:cs typeface="Arial" pitchFamily="34" charset="0"/>
              </a:rPr>
              <a:t>is</a:t>
            </a:r>
            <a:r>
              <a:rPr lang="en-ZA" dirty="0">
                <a:latin typeface="Arial" pitchFamily="34" charset="0"/>
                <a:cs typeface="Arial" pitchFamily="34" charset="0"/>
              </a:rPr>
              <a:t>… “over the mountain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lvl="0" hangingPunct="0"/>
            <a:endParaRPr lang="en-ZA" dirty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b="1" dirty="0">
                <a:latin typeface="Arial" pitchFamily="34" charset="0"/>
                <a:cs typeface="Arial" pitchFamily="34" charset="0"/>
              </a:rPr>
              <a:t>Grabouw could be</a:t>
            </a:r>
            <a:r>
              <a:rPr lang="en-ZA" dirty="0">
                <a:latin typeface="Arial" pitchFamily="34" charset="0"/>
                <a:cs typeface="Arial" pitchFamily="34" charset="0"/>
              </a:rPr>
              <a:t>… “</a:t>
            </a:r>
            <a:r>
              <a:rPr lang="en-ZA" dirty="0" err="1">
                <a:latin typeface="Arial" pitchFamily="34" charset="0"/>
                <a:cs typeface="Arial" pitchFamily="34" charset="0"/>
              </a:rPr>
              <a:t>Franschhoek</a:t>
            </a:r>
            <a:r>
              <a:rPr lang="en-ZA" dirty="0">
                <a:latin typeface="Arial" pitchFamily="34" charset="0"/>
                <a:cs typeface="Arial" pitchFamily="34" charset="0"/>
              </a:rPr>
              <a:t>. The ‘big apple’. The ‘core’ of opportunity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lvl="0" hangingPunct="0"/>
            <a:endParaRPr lang="en-ZA" dirty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b="1" dirty="0">
                <a:latin typeface="Arial" pitchFamily="34" charset="0"/>
                <a:cs typeface="Arial" pitchFamily="34" charset="0"/>
              </a:rPr>
              <a:t>Grabouw needs</a:t>
            </a:r>
            <a:r>
              <a:rPr lang="en-ZA" dirty="0">
                <a:latin typeface="Arial" pitchFamily="34" charset="0"/>
                <a:cs typeface="Arial" pitchFamily="34" charset="0"/>
              </a:rPr>
              <a:t>… “Passion to thrive again. Action.”</a:t>
            </a:r>
          </a:p>
          <a:p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:\Documents and Settings\Administrator\Desktop\images pink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33400"/>
            <a:ext cx="600568" cy="60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0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Reflections</a:t>
            </a:r>
            <a:endParaRPr lang="en-US" sz="4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How do these findings build toward a framework of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e-health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lvl="0" hangingPunct="0"/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How did we approach and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engage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 persons and organisations in Grabouw?</a:t>
            </a:r>
          </a:p>
          <a:p>
            <a:pPr lvl="0" hangingPunct="0"/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How can we ensure adequate </a:t>
            </a:r>
            <a:r>
              <a:rPr lang="en-ZA" b="1" dirty="0" smtClean="0">
                <a:latin typeface="Arial" pitchFamily="34" charset="0"/>
                <a:cs typeface="Arial" pitchFamily="34" charset="0"/>
              </a:rPr>
              <a:t>representation</a:t>
            </a:r>
            <a:r>
              <a:rPr lang="en-ZA" dirty="0" smtClean="0">
                <a:latin typeface="Arial" pitchFamily="34" charset="0"/>
                <a:cs typeface="Arial" pitchFamily="34" charset="0"/>
              </a:rPr>
              <a:t>? What is adequate?</a:t>
            </a:r>
          </a:p>
          <a:p>
            <a:pPr lvl="0" hangingPunct="0"/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Thank you!</a:t>
            </a:r>
            <a:endParaRPr lang="en-US" sz="48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ctr" hangingPunct="0"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 lvl="0" algn="ctr" hangingPunct="0">
              <a:buNone/>
            </a:pPr>
            <a:r>
              <a:rPr lang="en-ZA" dirty="0" smtClean="0">
                <a:latin typeface="Arial" pitchFamily="34" charset="0"/>
                <a:cs typeface="Arial" pitchFamily="34" charset="0"/>
              </a:rPr>
              <a:t>Ground-breaking questions?</a:t>
            </a:r>
          </a:p>
          <a:p>
            <a:pPr lvl="0" hangingPunct="0"/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endParaRPr lang="en-ZA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 smtClean="0">
                <a:latin typeface="Arial" pitchFamily="34" charset="0"/>
                <a:cs typeface="Arial" pitchFamily="34" charset="0"/>
              </a:rPr>
            </a:br>
            <a:r>
              <a:rPr lang="en-ZA" b="1" dirty="0" smtClean="0">
                <a:latin typeface="Arial" pitchFamily="34" charset="0"/>
                <a:cs typeface="Arial" pitchFamily="34" charset="0"/>
              </a:rPr>
              <a:t>Transformative capacities of e-health</a:t>
            </a:r>
            <a:r>
              <a:rPr lang="en-ZA" b="1" dirty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>
                <a:latin typeface="Arial" pitchFamily="34" charset="0"/>
                <a:cs typeface="Arial" pitchFamily="34" charset="0"/>
              </a:rPr>
            </a:br>
            <a:endParaRPr lang="en-Z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ohii.ca.gov/calohi/Portals/0/Images/eHealth/hi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320" y="1524000"/>
            <a:ext cx="5373360" cy="504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8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77200" cy="6659563"/>
          </a:xfrm>
        </p:spPr>
        <p:txBody>
          <a:bodyPr>
            <a:normAutofit/>
          </a:bodyPr>
          <a:lstStyle/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ZA" sz="3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ZA" sz="3600" b="1" dirty="0" smtClean="0">
                <a:latin typeface="Arial" pitchFamily="34" charset="0"/>
                <a:cs typeface="Arial" pitchFamily="34" charset="0"/>
              </a:rPr>
              <a:t>Instead of preaching to the choir…</a:t>
            </a:r>
          </a:p>
          <a:p>
            <a:pPr>
              <a:buNone/>
            </a:pP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travelingcoaches.com/UserFiles/images/Photo-Fishbowl-User%20Adoption%20Consul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754" y="823611"/>
            <a:ext cx="7376492" cy="52234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ZA" b="1" dirty="0" smtClean="0">
                <a:latin typeface="Arial" pitchFamily="34" charset="0"/>
                <a:cs typeface="Arial" pitchFamily="34" charset="0"/>
              </a:rPr>
            </a:br>
            <a:r>
              <a:rPr lang="en-ZA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problem of adoption</a:t>
            </a:r>
            <a: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ZA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lang="en-ZA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3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077200" cy="6659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Readiness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maturity</a:t>
            </a:r>
          </a:p>
          <a:p>
            <a:pPr>
              <a:buFont typeface="Wingdings" pitchFamily="2" charset="2"/>
              <a:buChar char="q"/>
            </a:pPr>
            <a:endParaRPr lang="en-ZA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Lack 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uniformity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‘national template for health reform’</a:t>
            </a:r>
          </a:p>
          <a:p>
            <a:pPr>
              <a:buFont typeface="Wingdings" pitchFamily="2" charset="2"/>
              <a:buChar char="q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Lack of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standardisation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between health information systems</a:t>
            </a:r>
          </a:p>
          <a:p>
            <a:pPr>
              <a:buFont typeface="Wingdings" pitchFamily="2" charset="2"/>
              <a:buChar char="q"/>
            </a:pPr>
            <a:endParaRPr lang="en-Z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hisa.nmmu.ac.za/hisa/bannerRotate/hisa201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143625"/>
            <a:ext cx="2047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South Africa in the techno landscape</a:t>
            </a:r>
            <a:endParaRPr lang="en-US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1700" y="5867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WEF Global Information Technology Report 2013</a:t>
            </a:r>
            <a:endParaRPr lang="en-US" i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4688" t="27344" r="24375" b="32031"/>
          <a:stretch>
            <a:fillRect/>
          </a:stretch>
        </p:blipFill>
        <p:spPr bwMode="auto">
          <a:xfrm>
            <a:off x="1466850" y="1524000"/>
            <a:ext cx="62103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759</Words>
  <Application>Microsoft Office PowerPoint</Application>
  <PresentationFormat>On-screen Show (4:3)</PresentationFormat>
  <Paragraphs>217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Wingdings</vt:lpstr>
      <vt:lpstr>Calibri</vt:lpstr>
      <vt:lpstr>Office Theme</vt:lpstr>
      <vt:lpstr>Service design as an approach for envisioning e-health solutions</vt:lpstr>
      <vt:lpstr>PowerPoint Presentation</vt:lpstr>
      <vt:lpstr> Challenges and expectations facing the local health sector </vt:lpstr>
      <vt:lpstr>PowerPoint Presentation</vt:lpstr>
      <vt:lpstr> Transformative capacities of e-health </vt:lpstr>
      <vt:lpstr>PowerPoint Presentation</vt:lpstr>
      <vt:lpstr> The problem of adoption </vt:lpstr>
      <vt:lpstr>PowerPoint Presentation</vt:lpstr>
      <vt:lpstr>South Africa in the techno landscape</vt:lpstr>
      <vt:lpstr>PowerPoint Presentation</vt:lpstr>
      <vt:lpstr>PowerPoint Presentation</vt:lpstr>
      <vt:lpstr>   User participation in e-health development  </vt:lpstr>
      <vt:lpstr>   Theory of participation  </vt:lpstr>
      <vt:lpstr>PowerPoint Presentation</vt:lpstr>
      <vt:lpstr>Envisioning a participatory approach</vt:lpstr>
      <vt:lpstr>Envisioning a participatory approach</vt:lpstr>
      <vt:lpstr>Service design</vt:lpstr>
      <vt:lpstr>Service design</vt:lpstr>
      <vt:lpstr>Process focused</vt:lpstr>
      <vt:lpstr>Our ‘local’: where we work</vt:lpstr>
      <vt:lpstr>PowerPoint Presentation</vt:lpstr>
      <vt:lpstr>Grabouw</vt:lpstr>
      <vt:lpstr>Apple Town | The Big Apple</vt:lpstr>
      <vt:lpstr>PowerPoint Presentation</vt:lpstr>
      <vt:lpstr>PowerPoint Presentation</vt:lpstr>
      <vt:lpstr>PowerPoint Presentation</vt:lpstr>
      <vt:lpstr>Two intermediate actions</vt:lpstr>
      <vt:lpstr>Two intermediate actions</vt:lpstr>
      <vt:lpstr>PowerPoint Presentation</vt:lpstr>
      <vt:lpstr>Grabouw Enablement Forum</vt:lpstr>
      <vt:lpstr>Reflections on a context mapping exercise</vt:lpstr>
      <vt:lpstr>Part 1.  Map</vt:lpstr>
      <vt:lpstr>PowerPoint Presentation</vt:lpstr>
      <vt:lpstr>If you look at your maps, how are the following groups represented? </vt:lpstr>
      <vt:lpstr>Part 2. Describe</vt:lpstr>
      <vt:lpstr>PowerPoint Presentation</vt:lpstr>
      <vt:lpstr>Part 3. Aim</vt:lpstr>
      <vt:lpstr>Part 4. Discuss, reflect</vt:lpstr>
      <vt:lpstr>PowerPoint Presentation</vt:lpstr>
      <vt:lpstr>Health organisations, services</vt:lpstr>
      <vt:lpstr>Strengths</vt:lpstr>
      <vt:lpstr>Challenges</vt:lpstr>
      <vt:lpstr>Challenges</vt:lpstr>
      <vt:lpstr>Hidden assets</vt:lpstr>
      <vt:lpstr>Hidden assets</vt:lpstr>
      <vt:lpstr>Community spirit</vt:lpstr>
      <vt:lpstr>Community spirit</vt:lpstr>
      <vt:lpstr>Reflections</vt:lpstr>
      <vt:lpstr>Thank you!</vt:lpstr>
    </vt:vector>
  </TitlesOfParts>
  <Company>CPUT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CPUT</dc:creator>
  <cp:lastModifiedBy>Izak</cp:lastModifiedBy>
  <cp:revision>141</cp:revision>
  <dcterms:created xsi:type="dcterms:W3CDTF">2013-03-25T07:50:10Z</dcterms:created>
  <dcterms:modified xsi:type="dcterms:W3CDTF">2013-07-02T20:28:38Z</dcterms:modified>
</cp:coreProperties>
</file>