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0" r:id="rId3"/>
    <p:sldId id="261" r:id="rId4"/>
    <p:sldId id="285" r:id="rId5"/>
    <p:sldId id="288" r:id="rId6"/>
    <p:sldId id="286" r:id="rId7"/>
    <p:sldId id="267" r:id="rId8"/>
    <p:sldId id="290" r:id="rId9"/>
    <p:sldId id="270" r:id="rId10"/>
    <p:sldId id="272" r:id="rId11"/>
    <p:sldId id="266" r:id="rId12"/>
    <p:sldId id="292" r:id="rId13"/>
    <p:sldId id="278" r:id="rId14"/>
    <p:sldId id="291" r:id="rId15"/>
    <p:sldId id="274" r:id="rId16"/>
    <p:sldId id="282" r:id="rId17"/>
    <p:sldId id="293" r:id="rId18"/>
  </p:sldIdLst>
  <p:sldSz cx="9906000" cy="6858000" type="A4"/>
  <p:notesSz cx="9236075" cy="7010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7838" indent="-32385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7263" indent="-650875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5100" indent="-976313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4525" indent="-130175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71271" autoAdjust="0"/>
  </p:normalViewPr>
  <p:slideViewPr>
    <p:cSldViewPr>
      <p:cViewPr varScale="1">
        <p:scale>
          <a:sx n="65" d="100"/>
          <a:sy n="65" d="100"/>
        </p:scale>
        <p:origin x="-2216" y="-1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948" y="-102"/>
      </p:cViewPr>
      <p:guideLst>
        <p:guide orient="horz" pos="2208"/>
        <p:guide pos="29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87015-785E-1846-AB25-C283365E61A8}" type="doc">
      <dgm:prSet loTypeId="urn:microsoft.com/office/officeart/2005/8/layout/pyramid1" loCatId="" qsTypeId="urn:microsoft.com/office/officeart/2005/8/quickstyle/simple3" qsCatId="simple" csTypeId="urn:microsoft.com/office/officeart/2005/8/colors/colorful2" csCatId="colorful" phldr="1"/>
      <dgm:spPr/>
    </dgm:pt>
    <dgm:pt modelId="{4A992793-8CDB-3B4F-BB22-D06F9E336752}">
      <dgm:prSet phldrT="[Text]"/>
      <dgm:spPr/>
      <dgm:t>
        <a:bodyPr/>
        <a:lstStyle/>
        <a:p>
          <a:r>
            <a:rPr lang="en-US"/>
            <a:t>National referral hospital (1)</a:t>
          </a:r>
        </a:p>
      </dgm:t>
    </dgm:pt>
    <dgm:pt modelId="{ECE681CD-6E56-8B46-AAD4-F8C86DE69506}" type="parTrans" cxnId="{9A57AF72-C3A0-9846-BB36-6FC55955EDDA}">
      <dgm:prSet/>
      <dgm:spPr/>
      <dgm:t>
        <a:bodyPr/>
        <a:lstStyle/>
        <a:p>
          <a:endParaRPr lang="en-US"/>
        </a:p>
      </dgm:t>
    </dgm:pt>
    <dgm:pt modelId="{96E06DDE-87D4-1543-B359-F63748AFDC58}" type="sibTrans" cxnId="{9A57AF72-C3A0-9846-BB36-6FC55955EDDA}">
      <dgm:prSet/>
      <dgm:spPr/>
      <dgm:t>
        <a:bodyPr/>
        <a:lstStyle/>
        <a:p>
          <a:endParaRPr lang="en-US"/>
        </a:p>
      </dgm:t>
    </dgm:pt>
    <dgm:pt modelId="{79CF9AF0-6ADE-5F4D-B908-56F28874EA8E}">
      <dgm:prSet phldrT="[Text]"/>
      <dgm:spPr/>
      <dgm:t>
        <a:bodyPr/>
        <a:lstStyle/>
        <a:p>
          <a:r>
            <a:rPr lang="en-US"/>
            <a:t>Intermediate Hospitals :3  (Public)</a:t>
          </a:r>
        </a:p>
      </dgm:t>
    </dgm:pt>
    <dgm:pt modelId="{C0C4A683-2A46-9944-A109-A1280A422844}" type="parTrans" cxnId="{CA346903-55EA-7345-BF26-AC0313F77A45}">
      <dgm:prSet/>
      <dgm:spPr/>
      <dgm:t>
        <a:bodyPr/>
        <a:lstStyle/>
        <a:p>
          <a:endParaRPr lang="en-US"/>
        </a:p>
      </dgm:t>
    </dgm:pt>
    <dgm:pt modelId="{031AC461-FE96-0B4B-8BBE-5655A2DA6807}" type="sibTrans" cxnId="{CA346903-55EA-7345-BF26-AC0313F77A45}">
      <dgm:prSet/>
      <dgm:spPr/>
      <dgm:t>
        <a:bodyPr/>
        <a:lstStyle/>
        <a:p>
          <a:endParaRPr lang="en-US"/>
        </a:p>
      </dgm:t>
    </dgm:pt>
    <dgm:pt modelId="{F89034DB-9202-7E4D-945B-0F25166F7154}">
      <dgm:prSet phldrT="[Text]"/>
      <dgm:spPr/>
      <dgm:t>
        <a:bodyPr/>
        <a:lstStyle/>
        <a:p>
          <a:r>
            <a:rPr lang="en-US"/>
            <a:t>District Hospitals (30 public : 9 Private)</a:t>
          </a:r>
        </a:p>
      </dgm:t>
    </dgm:pt>
    <dgm:pt modelId="{0BB638D4-E127-8E40-9CE3-F98469E04D8C}" type="parTrans" cxnId="{0CB0B5EF-FA88-5E47-AAC3-A72F352BDCBF}">
      <dgm:prSet/>
      <dgm:spPr/>
      <dgm:t>
        <a:bodyPr/>
        <a:lstStyle/>
        <a:p>
          <a:endParaRPr lang="en-US"/>
        </a:p>
      </dgm:t>
    </dgm:pt>
    <dgm:pt modelId="{23F63841-BF48-414D-82A6-08826EFD692A}" type="sibTrans" cxnId="{0CB0B5EF-FA88-5E47-AAC3-A72F352BDCBF}">
      <dgm:prSet/>
      <dgm:spPr/>
      <dgm:t>
        <a:bodyPr/>
        <a:lstStyle/>
        <a:p>
          <a:endParaRPr lang="en-US"/>
        </a:p>
      </dgm:t>
    </dgm:pt>
    <dgm:pt modelId="{8C96D853-6216-D440-8DAB-4990F9E4BB8B}">
      <dgm:prSet/>
      <dgm:spPr/>
      <dgm:t>
        <a:bodyPr/>
        <a:lstStyle/>
        <a:p>
          <a:r>
            <a:rPr lang="en-US"/>
            <a:t>Health Centers (44 public , 8 Private</a:t>
          </a:r>
        </a:p>
      </dgm:t>
    </dgm:pt>
    <dgm:pt modelId="{2CBCCD5E-6D93-DB42-A8BE-A81BD092F0ED}" type="parTrans" cxnId="{EB03A95D-2DE4-F04A-A688-EB8D33A4AE56}">
      <dgm:prSet/>
      <dgm:spPr/>
      <dgm:t>
        <a:bodyPr/>
        <a:lstStyle/>
        <a:p>
          <a:endParaRPr lang="en-US"/>
        </a:p>
      </dgm:t>
    </dgm:pt>
    <dgm:pt modelId="{3053813F-5893-E245-BF3C-7EF043B139C5}" type="sibTrans" cxnId="{EB03A95D-2DE4-F04A-A688-EB8D33A4AE56}">
      <dgm:prSet/>
      <dgm:spPr/>
      <dgm:t>
        <a:bodyPr/>
        <a:lstStyle/>
        <a:p>
          <a:endParaRPr lang="en-US"/>
        </a:p>
      </dgm:t>
    </dgm:pt>
    <dgm:pt modelId="{01FA823E-E1D6-C64B-BC5C-35EF986C48BA}">
      <dgm:prSet/>
      <dgm:spPr/>
      <dgm:t>
        <a:bodyPr/>
        <a:lstStyle/>
        <a:p>
          <a:r>
            <a:rPr lang="en-US"/>
            <a:t>Clinics (265 public, 75 private)</a:t>
          </a:r>
        </a:p>
      </dgm:t>
    </dgm:pt>
    <dgm:pt modelId="{A097BE71-BAE9-F943-AECF-9962BE05E22C}" type="parTrans" cxnId="{7E3D135C-E204-104C-B322-45C9CAA8DEC4}">
      <dgm:prSet/>
      <dgm:spPr/>
      <dgm:t>
        <a:bodyPr/>
        <a:lstStyle/>
        <a:p>
          <a:endParaRPr lang="en-US"/>
        </a:p>
      </dgm:t>
    </dgm:pt>
    <dgm:pt modelId="{37CBB1AC-3949-6F47-9C9D-DA42E3501ED7}" type="sibTrans" cxnId="{7E3D135C-E204-104C-B322-45C9CAA8DEC4}">
      <dgm:prSet/>
      <dgm:spPr/>
      <dgm:t>
        <a:bodyPr/>
        <a:lstStyle/>
        <a:p>
          <a:endParaRPr lang="en-US"/>
        </a:p>
      </dgm:t>
    </dgm:pt>
    <dgm:pt modelId="{B1142D4F-1797-6D4C-8D1C-16245EA9F237}">
      <dgm:prSet/>
      <dgm:spPr/>
      <dgm:t>
        <a:bodyPr/>
        <a:lstStyle/>
        <a:p>
          <a:r>
            <a:rPr lang="en-US"/>
            <a:t>Outresearch services /Mobile clinics  no physical health facilities (1150)</a:t>
          </a:r>
        </a:p>
      </dgm:t>
    </dgm:pt>
    <dgm:pt modelId="{A58B4465-2CE5-3D4D-8B63-6340B79E67A7}" type="parTrans" cxnId="{CA6460A7-D4CC-7E4E-B70C-C74044A6E065}">
      <dgm:prSet/>
      <dgm:spPr/>
      <dgm:t>
        <a:bodyPr/>
        <a:lstStyle/>
        <a:p>
          <a:endParaRPr lang="en-US"/>
        </a:p>
      </dgm:t>
    </dgm:pt>
    <dgm:pt modelId="{37BBC6B4-266E-E74C-B689-88DBFC83B851}" type="sibTrans" cxnId="{CA6460A7-D4CC-7E4E-B70C-C74044A6E065}">
      <dgm:prSet/>
      <dgm:spPr/>
      <dgm:t>
        <a:bodyPr/>
        <a:lstStyle/>
        <a:p>
          <a:endParaRPr lang="en-US"/>
        </a:p>
      </dgm:t>
    </dgm:pt>
    <dgm:pt modelId="{BE7E23EB-963C-524E-9AE5-544B107AB32A}" type="pres">
      <dgm:prSet presAssocID="{D7487015-785E-1846-AB25-C283365E61A8}" presName="Name0" presStyleCnt="0">
        <dgm:presLayoutVars>
          <dgm:dir/>
          <dgm:animLvl val="lvl"/>
          <dgm:resizeHandles val="exact"/>
        </dgm:presLayoutVars>
      </dgm:prSet>
      <dgm:spPr/>
    </dgm:pt>
    <dgm:pt modelId="{58926255-44F2-1F4A-A3E7-9ACAA303A16C}" type="pres">
      <dgm:prSet presAssocID="{4A992793-8CDB-3B4F-BB22-D06F9E336752}" presName="Name8" presStyleCnt="0"/>
      <dgm:spPr/>
    </dgm:pt>
    <dgm:pt modelId="{8DA9BAE2-2F43-0E40-892D-B124A6C5696B}" type="pres">
      <dgm:prSet presAssocID="{4A992793-8CDB-3B4F-BB22-D06F9E336752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803CA-DBE8-2746-A270-D065EC1E7D70}" type="pres">
      <dgm:prSet presAssocID="{4A992793-8CDB-3B4F-BB22-D06F9E3367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36663-B9E8-BE42-8779-0C628F51C9C9}" type="pres">
      <dgm:prSet presAssocID="{79CF9AF0-6ADE-5F4D-B908-56F28874EA8E}" presName="Name8" presStyleCnt="0"/>
      <dgm:spPr/>
    </dgm:pt>
    <dgm:pt modelId="{51BF0ACB-3CDC-444B-A846-B215EDB8B8B4}" type="pres">
      <dgm:prSet presAssocID="{79CF9AF0-6ADE-5F4D-B908-56F28874EA8E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C50D1-2018-F849-987A-E782BE3FECE5}" type="pres">
      <dgm:prSet presAssocID="{79CF9AF0-6ADE-5F4D-B908-56F28874EA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50CBE-E03F-3249-9808-E6FEA949C574}" type="pres">
      <dgm:prSet presAssocID="{F89034DB-9202-7E4D-945B-0F25166F7154}" presName="Name8" presStyleCnt="0"/>
      <dgm:spPr/>
    </dgm:pt>
    <dgm:pt modelId="{7F1543B7-05F0-C242-8F84-0CA2D51FA2D0}" type="pres">
      <dgm:prSet presAssocID="{F89034DB-9202-7E4D-945B-0F25166F7154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67A5A-59E6-1548-A42D-E304DB070CE2}" type="pres">
      <dgm:prSet presAssocID="{F89034DB-9202-7E4D-945B-0F25166F71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E1606-03BF-F048-857D-A72CEFBAC5A3}" type="pres">
      <dgm:prSet presAssocID="{8C96D853-6216-D440-8DAB-4990F9E4BB8B}" presName="Name8" presStyleCnt="0"/>
      <dgm:spPr/>
    </dgm:pt>
    <dgm:pt modelId="{B4D80213-29EE-2549-9227-89155EFA7FF7}" type="pres">
      <dgm:prSet presAssocID="{8C96D853-6216-D440-8DAB-4990F9E4BB8B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5CA7-2917-A141-AD13-EDD8BC6F012A}" type="pres">
      <dgm:prSet presAssocID="{8C96D853-6216-D440-8DAB-4990F9E4BB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A03F-DCFD-7342-8E0C-8B7F11F01AFD}" type="pres">
      <dgm:prSet presAssocID="{01FA823E-E1D6-C64B-BC5C-35EF986C48BA}" presName="Name8" presStyleCnt="0"/>
      <dgm:spPr/>
    </dgm:pt>
    <dgm:pt modelId="{2DEB1CBC-9E2B-9B4B-B507-E7783018F6B6}" type="pres">
      <dgm:prSet presAssocID="{01FA823E-E1D6-C64B-BC5C-35EF986C48BA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87C3-E3C0-524B-AE27-38A81793DD2F}" type="pres">
      <dgm:prSet presAssocID="{01FA823E-E1D6-C64B-BC5C-35EF986C48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335D4-A619-9C4E-A112-D08EC8BB0396}" type="pres">
      <dgm:prSet presAssocID="{B1142D4F-1797-6D4C-8D1C-16245EA9F237}" presName="Name8" presStyleCnt="0"/>
      <dgm:spPr/>
    </dgm:pt>
    <dgm:pt modelId="{9916DE96-D83B-8341-95A9-EE27E94D398C}" type="pres">
      <dgm:prSet presAssocID="{B1142D4F-1797-6D4C-8D1C-16245EA9F237}" presName="level" presStyleLbl="node1" presStyleIdx="5" presStyleCnt="6" custLinFactNeighborX="436" custLinFactNeighborY="406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E8E69-3330-C049-A429-51A41D7A937D}" type="pres">
      <dgm:prSet presAssocID="{B1142D4F-1797-6D4C-8D1C-16245EA9F2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BBD0A2-2016-9F48-B9D9-DBAEF9DCBE03}" type="presOf" srcId="{4A992793-8CDB-3B4F-BB22-D06F9E336752}" destId="{8DA9BAE2-2F43-0E40-892D-B124A6C5696B}" srcOrd="0" destOrd="0" presId="urn:microsoft.com/office/officeart/2005/8/layout/pyramid1"/>
    <dgm:cxn modelId="{CA6460A7-D4CC-7E4E-B70C-C74044A6E065}" srcId="{D7487015-785E-1846-AB25-C283365E61A8}" destId="{B1142D4F-1797-6D4C-8D1C-16245EA9F237}" srcOrd="5" destOrd="0" parTransId="{A58B4465-2CE5-3D4D-8B63-6340B79E67A7}" sibTransId="{37BBC6B4-266E-E74C-B689-88DBFC83B851}"/>
    <dgm:cxn modelId="{B1EBD531-BA08-1644-895A-FF3682B77728}" type="presOf" srcId="{8C96D853-6216-D440-8DAB-4990F9E4BB8B}" destId="{B4D80213-29EE-2549-9227-89155EFA7FF7}" srcOrd="0" destOrd="0" presId="urn:microsoft.com/office/officeart/2005/8/layout/pyramid1"/>
    <dgm:cxn modelId="{68F91B47-AEF6-3E45-916D-EEAC1E743F68}" type="presOf" srcId="{B1142D4F-1797-6D4C-8D1C-16245EA9F237}" destId="{9916DE96-D83B-8341-95A9-EE27E94D398C}" srcOrd="0" destOrd="0" presId="urn:microsoft.com/office/officeart/2005/8/layout/pyramid1"/>
    <dgm:cxn modelId="{0CB0B5EF-FA88-5E47-AAC3-A72F352BDCBF}" srcId="{D7487015-785E-1846-AB25-C283365E61A8}" destId="{F89034DB-9202-7E4D-945B-0F25166F7154}" srcOrd="2" destOrd="0" parTransId="{0BB638D4-E127-8E40-9CE3-F98469E04D8C}" sibTransId="{23F63841-BF48-414D-82A6-08826EFD692A}"/>
    <dgm:cxn modelId="{966CFF86-647B-864F-B542-1059FF6C124F}" type="presOf" srcId="{F89034DB-9202-7E4D-945B-0F25166F7154}" destId="{16A67A5A-59E6-1548-A42D-E304DB070CE2}" srcOrd="1" destOrd="0" presId="urn:microsoft.com/office/officeart/2005/8/layout/pyramid1"/>
    <dgm:cxn modelId="{CA346903-55EA-7345-BF26-AC0313F77A45}" srcId="{D7487015-785E-1846-AB25-C283365E61A8}" destId="{79CF9AF0-6ADE-5F4D-B908-56F28874EA8E}" srcOrd="1" destOrd="0" parTransId="{C0C4A683-2A46-9944-A109-A1280A422844}" sibTransId="{031AC461-FE96-0B4B-8BBE-5655A2DA6807}"/>
    <dgm:cxn modelId="{F88C47D1-0C62-5F44-8DD7-53A14E6CDF4F}" type="presOf" srcId="{01FA823E-E1D6-C64B-BC5C-35EF986C48BA}" destId="{2DEB1CBC-9E2B-9B4B-B507-E7783018F6B6}" srcOrd="0" destOrd="0" presId="urn:microsoft.com/office/officeart/2005/8/layout/pyramid1"/>
    <dgm:cxn modelId="{7E3D135C-E204-104C-B322-45C9CAA8DEC4}" srcId="{D7487015-785E-1846-AB25-C283365E61A8}" destId="{01FA823E-E1D6-C64B-BC5C-35EF986C48BA}" srcOrd="4" destOrd="0" parTransId="{A097BE71-BAE9-F943-AECF-9962BE05E22C}" sibTransId="{37CBB1AC-3949-6F47-9C9D-DA42E3501ED7}"/>
    <dgm:cxn modelId="{EC6206C4-0A0B-A54C-8CA1-B80FF403D697}" type="presOf" srcId="{F89034DB-9202-7E4D-945B-0F25166F7154}" destId="{7F1543B7-05F0-C242-8F84-0CA2D51FA2D0}" srcOrd="0" destOrd="0" presId="urn:microsoft.com/office/officeart/2005/8/layout/pyramid1"/>
    <dgm:cxn modelId="{A907642A-12B1-1742-A44D-C49693EA07C8}" type="presOf" srcId="{B1142D4F-1797-6D4C-8D1C-16245EA9F237}" destId="{208E8E69-3330-C049-A429-51A41D7A937D}" srcOrd="1" destOrd="0" presId="urn:microsoft.com/office/officeart/2005/8/layout/pyramid1"/>
    <dgm:cxn modelId="{8D116907-5339-E942-97DC-F1CEB20917C9}" type="presOf" srcId="{8C96D853-6216-D440-8DAB-4990F9E4BB8B}" destId="{869D5CA7-2917-A141-AD13-EDD8BC6F012A}" srcOrd="1" destOrd="0" presId="urn:microsoft.com/office/officeart/2005/8/layout/pyramid1"/>
    <dgm:cxn modelId="{5248580C-B499-5A41-9B72-9686FC958B45}" type="presOf" srcId="{79CF9AF0-6ADE-5F4D-B908-56F28874EA8E}" destId="{51BF0ACB-3CDC-444B-A846-B215EDB8B8B4}" srcOrd="0" destOrd="0" presId="urn:microsoft.com/office/officeart/2005/8/layout/pyramid1"/>
    <dgm:cxn modelId="{6EA61AFD-9CC0-094B-BCBF-6B2A7C7BA2E2}" type="presOf" srcId="{4A992793-8CDB-3B4F-BB22-D06F9E336752}" destId="{88E803CA-DBE8-2746-A270-D065EC1E7D70}" srcOrd="1" destOrd="0" presId="urn:microsoft.com/office/officeart/2005/8/layout/pyramid1"/>
    <dgm:cxn modelId="{1A337893-7045-B546-9263-36E57A382438}" type="presOf" srcId="{01FA823E-E1D6-C64B-BC5C-35EF986C48BA}" destId="{CE6E87C3-E3C0-524B-AE27-38A81793DD2F}" srcOrd="1" destOrd="0" presId="urn:microsoft.com/office/officeart/2005/8/layout/pyramid1"/>
    <dgm:cxn modelId="{EB03A95D-2DE4-F04A-A688-EB8D33A4AE56}" srcId="{D7487015-785E-1846-AB25-C283365E61A8}" destId="{8C96D853-6216-D440-8DAB-4990F9E4BB8B}" srcOrd="3" destOrd="0" parTransId="{2CBCCD5E-6D93-DB42-A8BE-A81BD092F0ED}" sibTransId="{3053813F-5893-E245-BF3C-7EF043B139C5}"/>
    <dgm:cxn modelId="{9CB23900-4403-054D-BA4F-D48E889B7B18}" type="presOf" srcId="{D7487015-785E-1846-AB25-C283365E61A8}" destId="{BE7E23EB-963C-524E-9AE5-544B107AB32A}" srcOrd="0" destOrd="0" presId="urn:microsoft.com/office/officeart/2005/8/layout/pyramid1"/>
    <dgm:cxn modelId="{F761131F-25FB-684E-AABE-CA2C3F6A7854}" type="presOf" srcId="{79CF9AF0-6ADE-5F4D-B908-56F28874EA8E}" destId="{E6FC50D1-2018-F849-987A-E782BE3FECE5}" srcOrd="1" destOrd="0" presId="urn:microsoft.com/office/officeart/2005/8/layout/pyramid1"/>
    <dgm:cxn modelId="{9A57AF72-C3A0-9846-BB36-6FC55955EDDA}" srcId="{D7487015-785E-1846-AB25-C283365E61A8}" destId="{4A992793-8CDB-3B4F-BB22-D06F9E336752}" srcOrd="0" destOrd="0" parTransId="{ECE681CD-6E56-8B46-AAD4-F8C86DE69506}" sibTransId="{96E06DDE-87D4-1543-B359-F63748AFDC58}"/>
    <dgm:cxn modelId="{4055BC8A-D16F-F646-BC9B-3BBEBEE3ADDD}" type="presParOf" srcId="{BE7E23EB-963C-524E-9AE5-544B107AB32A}" destId="{58926255-44F2-1F4A-A3E7-9ACAA303A16C}" srcOrd="0" destOrd="0" presId="urn:microsoft.com/office/officeart/2005/8/layout/pyramid1"/>
    <dgm:cxn modelId="{BD1E7BD2-39FB-F34C-A218-A3AF9585FB07}" type="presParOf" srcId="{58926255-44F2-1F4A-A3E7-9ACAA303A16C}" destId="{8DA9BAE2-2F43-0E40-892D-B124A6C5696B}" srcOrd="0" destOrd="0" presId="urn:microsoft.com/office/officeart/2005/8/layout/pyramid1"/>
    <dgm:cxn modelId="{01873870-CB10-C249-973B-5462CC57BDB2}" type="presParOf" srcId="{58926255-44F2-1F4A-A3E7-9ACAA303A16C}" destId="{88E803CA-DBE8-2746-A270-D065EC1E7D70}" srcOrd="1" destOrd="0" presId="urn:microsoft.com/office/officeart/2005/8/layout/pyramid1"/>
    <dgm:cxn modelId="{5D266971-D3F5-B74E-8D4C-236E94913621}" type="presParOf" srcId="{BE7E23EB-963C-524E-9AE5-544B107AB32A}" destId="{CA336663-B9E8-BE42-8779-0C628F51C9C9}" srcOrd="1" destOrd="0" presId="urn:microsoft.com/office/officeart/2005/8/layout/pyramid1"/>
    <dgm:cxn modelId="{97351785-7413-5A49-8915-5D0C861A496B}" type="presParOf" srcId="{CA336663-B9E8-BE42-8779-0C628F51C9C9}" destId="{51BF0ACB-3CDC-444B-A846-B215EDB8B8B4}" srcOrd="0" destOrd="0" presId="urn:microsoft.com/office/officeart/2005/8/layout/pyramid1"/>
    <dgm:cxn modelId="{7583DAA1-2C32-B54A-9527-38168D919DC6}" type="presParOf" srcId="{CA336663-B9E8-BE42-8779-0C628F51C9C9}" destId="{E6FC50D1-2018-F849-987A-E782BE3FECE5}" srcOrd="1" destOrd="0" presId="urn:microsoft.com/office/officeart/2005/8/layout/pyramid1"/>
    <dgm:cxn modelId="{2C5FE943-2EF5-2F47-A7C5-1B0DE2107EBD}" type="presParOf" srcId="{BE7E23EB-963C-524E-9AE5-544B107AB32A}" destId="{17A50CBE-E03F-3249-9808-E6FEA949C574}" srcOrd="2" destOrd="0" presId="urn:microsoft.com/office/officeart/2005/8/layout/pyramid1"/>
    <dgm:cxn modelId="{2214FA98-A83A-5B46-BB6A-13F5358A7A01}" type="presParOf" srcId="{17A50CBE-E03F-3249-9808-E6FEA949C574}" destId="{7F1543B7-05F0-C242-8F84-0CA2D51FA2D0}" srcOrd="0" destOrd="0" presId="urn:microsoft.com/office/officeart/2005/8/layout/pyramid1"/>
    <dgm:cxn modelId="{3EDC7C66-AE19-6B40-A4B2-926F1C6294F2}" type="presParOf" srcId="{17A50CBE-E03F-3249-9808-E6FEA949C574}" destId="{16A67A5A-59E6-1548-A42D-E304DB070CE2}" srcOrd="1" destOrd="0" presId="urn:microsoft.com/office/officeart/2005/8/layout/pyramid1"/>
    <dgm:cxn modelId="{7EB84E7F-E2DF-274A-9434-F8DF4E54DC18}" type="presParOf" srcId="{BE7E23EB-963C-524E-9AE5-544B107AB32A}" destId="{410E1606-03BF-F048-857D-A72CEFBAC5A3}" srcOrd="3" destOrd="0" presId="urn:microsoft.com/office/officeart/2005/8/layout/pyramid1"/>
    <dgm:cxn modelId="{29C0CE64-D088-F04D-87EC-DEB9F9FB74E6}" type="presParOf" srcId="{410E1606-03BF-F048-857D-A72CEFBAC5A3}" destId="{B4D80213-29EE-2549-9227-89155EFA7FF7}" srcOrd="0" destOrd="0" presId="urn:microsoft.com/office/officeart/2005/8/layout/pyramid1"/>
    <dgm:cxn modelId="{A9DEC81A-CA2A-984F-BFE3-9DF335567738}" type="presParOf" srcId="{410E1606-03BF-F048-857D-A72CEFBAC5A3}" destId="{869D5CA7-2917-A141-AD13-EDD8BC6F012A}" srcOrd="1" destOrd="0" presId="urn:microsoft.com/office/officeart/2005/8/layout/pyramid1"/>
    <dgm:cxn modelId="{9709E27B-EB5C-E74C-9C14-6FE00BCA6DEC}" type="presParOf" srcId="{BE7E23EB-963C-524E-9AE5-544B107AB32A}" destId="{77E1A03F-DCFD-7342-8E0C-8B7F11F01AFD}" srcOrd="4" destOrd="0" presId="urn:microsoft.com/office/officeart/2005/8/layout/pyramid1"/>
    <dgm:cxn modelId="{98911F61-3315-2B4A-8D6F-A1B7E2925D85}" type="presParOf" srcId="{77E1A03F-DCFD-7342-8E0C-8B7F11F01AFD}" destId="{2DEB1CBC-9E2B-9B4B-B507-E7783018F6B6}" srcOrd="0" destOrd="0" presId="urn:microsoft.com/office/officeart/2005/8/layout/pyramid1"/>
    <dgm:cxn modelId="{FE82A988-4F1E-924D-B42F-7A4C45B9465D}" type="presParOf" srcId="{77E1A03F-DCFD-7342-8E0C-8B7F11F01AFD}" destId="{CE6E87C3-E3C0-524B-AE27-38A81793DD2F}" srcOrd="1" destOrd="0" presId="urn:microsoft.com/office/officeart/2005/8/layout/pyramid1"/>
    <dgm:cxn modelId="{BE6BECB5-FFE0-574F-842E-E848427E808C}" type="presParOf" srcId="{BE7E23EB-963C-524E-9AE5-544B107AB32A}" destId="{B71335D4-A619-9C4E-A112-D08EC8BB0396}" srcOrd="5" destOrd="0" presId="urn:microsoft.com/office/officeart/2005/8/layout/pyramid1"/>
    <dgm:cxn modelId="{EBC96C7A-8EA9-6641-B9A6-000BC6D7E208}" type="presParOf" srcId="{B71335D4-A619-9C4E-A112-D08EC8BB0396}" destId="{9916DE96-D83B-8341-95A9-EE27E94D398C}" srcOrd="0" destOrd="0" presId="urn:microsoft.com/office/officeart/2005/8/layout/pyramid1"/>
    <dgm:cxn modelId="{3FD9F369-E8CB-D949-B216-F8DDC8823F5E}" type="presParOf" srcId="{B71335D4-A619-9C4E-A112-D08EC8BB0396}" destId="{208E8E69-3330-C049-A429-51A41D7A937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9BAE2-2F43-0E40-892D-B124A6C5696B}">
      <dsp:nvSpPr>
        <dsp:cNvPr id="0" name=""/>
        <dsp:cNvSpPr/>
      </dsp:nvSpPr>
      <dsp:spPr>
        <a:xfrm>
          <a:off x="2740707" y="0"/>
          <a:ext cx="1096283" cy="763013"/>
        </a:xfrm>
        <a:prstGeom prst="trapezoid">
          <a:avLst>
            <a:gd name="adj" fmla="val 718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National referral hospital (1)</a:t>
          </a:r>
        </a:p>
      </dsp:txBody>
      <dsp:txXfrm>
        <a:off x="2740707" y="0"/>
        <a:ext cx="1096283" cy="763013"/>
      </dsp:txXfrm>
    </dsp:sp>
    <dsp:sp modelId="{51BF0ACB-3CDC-444B-A846-B215EDB8B8B4}">
      <dsp:nvSpPr>
        <dsp:cNvPr id="0" name=""/>
        <dsp:cNvSpPr/>
      </dsp:nvSpPr>
      <dsp:spPr>
        <a:xfrm>
          <a:off x="2192566" y="763013"/>
          <a:ext cx="2192566" cy="763013"/>
        </a:xfrm>
        <a:prstGeom prst="trapezoid">
          <a:avLst>
            <a:gd name="adj" fmla="val 71839"/>
          </a:avLst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tint val="50000"/>
                <a:satMod val="300000"/>
              </a:schemeClr>
            </a:gs>
            <a:gs pos="35000">
              <a:schemeClr val="accent2">
                <a:hueOff val="-2880000"/>
                <a:satOff val="-10001"/>
                <a:lumOff val="12000"/>
                <a:alphaOff val="0"/>
                <a:tint val="37000"/>
                <a:satMod val="30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Intermediate Hospitals :3  (Public)</a:t>
          </a:r>
        </a:p>
      </dsp:txBody>
      <dsp:txXfrm>
        <a:off x="2576265" y="763013"/>
        <a:ext cx="1425168" cy="763013"/>
      </dsp:txXfrm>
    </dsp:sp>
    <dsp:sp modelId="{7F1543B7-05F0-C242-8F84-0CA2D51FA2D0}">
      <dsp:nvSpPr>
        <dsp:cNvPr id="0" name=""/>
        <dsp:cNvSpPr/>
      </dsp:nvSpPr>
      <dsp:spPr>
        <a:xfrm>
          <a:off x="1644424" y="1526027"/>
          <a:ext cx="3288849" cy="763013"/>
        </a:xfrm>
        <a:prstGeom prst="trapezoid">
          <a:avLst>
            <a:gd name="adj" fmla="val 71839"/>
          </a:avLst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tint val="50000"/>
                <a:satMod val="300000"/>
              </a:schemeClr>
            </a:gs>
            <a:gs pos="35000">
              <a:schemeClr val="accent2">
                <a:hueOff val="-5760000"/>
                <a:satOff val="-20001"/>
                <a:lumOff val="24000"/>
                <a:alphaOff val="0"/>
                <a:tint val="37000"/>
                <a:satMod val="30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District Hospitals (30 public : 9 Private)</a:t>
          </a:r>
        </a:p>
      </dsp:txBody>
      <dsp:txXfrm>
        <a:off x="2219973" y="1526027"/>
        <a:ext cx="2137752" cy="763013"/>
      </dsp:txXfrm>
    </dsp:sp>
    <dsp:sp modelId="{B4D80213-29EE-2549-9227-89155EFA7FF7}">
      <dsp:nvSpPr>
        <dsp:cNvPr id="0" name=""/>
        <dsp:cNvSpPr/>
      </dsp:nvSpPr>
      <dsp:spPr>
        <a:xfrm>
          <a:off x="1096283" y="2289041"/>
          <a:ext cx="4385132" cy="763013"/>
        </a:xfrm>
        <a:prstGeom prst="trapezoid">
          <a:avLst>
            <a:gd name="adj" fmla="val 71839"/>
          </a:avLst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tint val="50000"/>
                <a:satMod val="300000"/>
              </a:schemeClr>
            </a:gs>
            <a:gs pos="35000">
              <a:schemeClr val="accent2">
                <a:hueOff val="-8640000"/>
                <a:satOff val="-30002"/>
                <a:lumOff val="36001"/>
                <a:alphaOff val="0"/>
                <a:tint val="37000"/>
                <a:satMod val="30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Health Centers (44 public , 8 Private</a:t>
          </a:r>
        </a:p>
      </dsp:txBody>
      <dsp:txXfrm>
        <a:off x="1863681" y="2289041"/>
        <a:ext cx="2850336" cy="763013"/>
      </dsp:txXfrm>
    </dsp:sp>
    <dsp:sp modelId="{2DEB1CBC-9E2B-9B4B-B507-E7783018F6B6}">
      <dsp:nvSpPr>
        <dsp:cNvPr id="0" name=""/>
        <dsp:cNvSpPr/>
      </dsp:nvSpPr>
      <dsp:spPr>
        <a:xfrm>
          <a:off x="548141" y="3052054"/>
          <a:ext cx="5481415" cy="763013"/>
        </a:xfrm>
        <a:prstGeom prst="trapezoid">
          <a:avLst>
            <a:gd name="adj" fmla="val 71839"/>
          </a:avLst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tint val="50000"/>
                <a:satMod val="300000"/>
              </a:schemeClr>
            </a:gs>
            <a:gs pos="35000">
              <a:schemeClr val="accent2">
                <a:hueOff val="-11520000"/>
                <a:satOff val="-40002"/>
                <a:lumOff val="48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Clinics (265 public, 75 private)</a:t>
          </a:r>
        </a:p>
      </dsp:txBody>
      <dsp:txXfrm>
        <a:off x="1507389" y="3052054"/>
        <a:ext cx="3562920" cy="763013"/>
      </dsp:txXfrm>
    </dsp:sp>
    <dsp:sp modelId="{9916DE96-D83B-8341-95A9-EE27E94D398C}">
      <dsp:nvSpPr>
        <dsp:cNvPr id="0" name=""/>
        <dsp:cNvSpPr/>
      </dsp:nvSpPr>
      <dsp:spPr>
        <a:xfrm>
          <a:off x="0" y="3815068"/>
          <a:ext cx="6577698" cy="763013"/>
        </a:xfrm>
        <a:prstGeom prst="trapezoid">
          <a:avLst>
            <a:gd name="adj" fmla="val 71839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Outresearch services /Mobile clinics  no physical health facilities (1150)</a:t>
          </a:r>
        </a:p>
      </dsp:txBody>
      <dsp:txXfrm>
        <a:off x="1151097" y="3815068"/>
        <a:ext cx="4275504" cy="763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E5045-9970-468A-9404-839B42A325C9}" type="datetimeFigureOut">
              <a:rPr lang="en-US" smtClean="0"/>
              <a:pPr/>
              <a:t>24/07/2013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FF67C-C5F7-4209-9EE5-AB35C7319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81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427D0-D831-4052-A977-E18D506FEC46}" type="datetimeFigureOut">
              <a:rPr lang="en-US" smtClean="0"/>
              <a:pPr/>
              <a:t>24/07/2013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525463"/>
            <a:ext cx="3795713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BE4FE-5F39-4382-8E2B-48BCF0C39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2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BE4FE-5F39-4382-8E2B-48BCF0C39C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3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BE4FE-5F39-4382-8E2B-48BCF0C39C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BE4FE-5F39-4382-8E2B-48BCF0C39C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BE4FE-5F39-4382-8E2B-48BCF0C39C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9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BE4FE-5F39-4382-8E2B-48BCF0C39C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7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BE4FE-5F39-4382-8E2B-48BCF0C39C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2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BE4FE-5F39-4382-8E2B-48BCF0C39C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8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100" y="4572000"/>
            <a:ext cx="850265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5100" y="5410200"/>
            <a:ext cx="8502650" cy="457200"/>
          </a:xfrm>
        </p:spPr>
        <p:txBody>
          <a:bodyPr anchor="ctr"/>
          <a:lstStyle>
            <a:lvl1pPr marL="0" indent="0">
              <a:buFontTx/>
              <a:buNone/>
              <a:tabLst>
                <a:tab pos="5152689" algn="l"/>
              </a:tabLst>
              <a:defRPr sz="25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7F8A-7B74-7542-83BC-FA48BAA01C78}" type="datetime1">
              <a:rPr lang="en-GB" smtClean="0"/>
              <a:t>24/07/2013</a:t>
            </a:fld>
            <a:endParaRPr lang="en-US"/>
          </a:p>
        </p:txBody>
      </p:sp>
      <p:sp>
        <p:nvSpPr>
          <p:cNvPr id="5" name="Rectangle 10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 Shivute</a:t>
            </a:r>
            <a:endParaRPr lang="en-US"/>
          </a:p>
        </p:txBody>
      </p:sp>
      <p:sp>
        <p:nvSpPr>
          <p:cNvPr id="6" name="Rectangle 10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FB2E-C65B-4A94-B871-D878E5DFE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B1CCE-697D-EB44-8948-FB42AB45B20D}" type="datetime1">
              <a:rPr lang="en-GB" smtClean="0"/>
              <a:t>24/07/2013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 Shivute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3793C-3811-411B-99A6-45CB4182D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8262" y="152400"/>
            <a:ext cx="2084388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1" y="152400"/>
            <a:ext cx="6088063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EF650-283A-5F4E-808A-84BA60A2ED7D}" type="datetime1">
              <a:rPr lang="en-GB" smtClean="0"/>
              <a:t>24/07/2013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 Shivute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2DDA-801E-4020-B5B4-6EFFC572C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4264-02CB-6C41-97E0-7F84DB839951}" type="datetime1">
              <a:rPr lang="en-GB" smtClean="0"/>
              <a:t>24/07/2013</a:t>
            </a:fld>
            <a:endParaRPr lang="en-US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 </a:t>
            </a:r>
            <a:r>
              <a:rPr lang="en-US" dirty="0" err="1" smtClean="0"/>
              <a:t>Shivute</a:t>
            </a:r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D754-71AA-4974-A96E-568931910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856" indent="0">
              <a:buNone/>
              <a:defRPr sz="1900"/>
            </a:lvl2pPr>
            <a:lvl3pPr marL="957712" indent="0">
              <a:buNone/>
              <a:defRPr sz="1700"/>
            </a:lvl3pPr>
            <a:lvl4pPr marL="1436568" indent="0">
              <a:buNone/>
              <a:defRPr sz="1500"/>
            </a:lvl4pPr>
            <a:lvl5pPr marL="1915423" indent="0">
              <a:buNone/>
              <a:defRPr sz="1500"/>
            </a:lvl5pPr>
            <a:lvl6pPr marL="2394279" indent="0">
              <a:buNone/>
              <a:defRPr sz="1500"/>
            </a:lvl6pPr>
            <a:lvl7pPr marL="2873135" indent="0">
              <a:buNone/>
              <a:defRPr sz="1500"/>
            </a:lvl7pPr>
            <a:lvl8pPr marL="3351991" indent="0">
              <a:buNone/>
              <a:defRPr sz="1500"/>
            </a:lvl8pPr>
            <a:lvl9pPr marL="3830847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9739F-4C22-8047-8AD8-49B959B9F6FA}" type="datetime1">
              <a:rPr lang="en-GB" smtClean="0"/>
              <a:t>24/07/2013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 Shivute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80D3B-0199-4B4C-938A-F9755B9B5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1" y="1447800"/>
            <a:ext cx="4086225" cy="47244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6" y="1447800"/>
            <a:ext cx="4086225" cy="47244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5713-E0E6-6049-9A6F-33CFE099E63F}" type="datetime1">
              <a:rPr lang="en-GB" smtClean="0"/>
              <a:t>24/07/2013</a:t>
            </a:fld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 Shivute</a:t>
            </a:r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BCFB-9A1B-45C8-9627-CA4F86183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56" indent="0">
              <a:buNone/>
              <a:defRPr sz="2100" b="1"/>
            </a:lvl2pPr>
            <a:lvl3pPr marL="957712" indent="0">
              <a:buNone/>
              <a:defRPr sz="1900" b="1"/>
            </a:lvl3pPr>
            <a:lvl4pPr marL="1436568" indent="0">
              <a:buNone/>
              <a:defRPr sz="1700" b="1"/>
            </a:lvl4pPr>
            <a:lvl5pPr marL="1915423" indent="0">
              <a:buNone/>
              <a:defRPr sz="1700" b="1"/>
            </a:lvl5pPr>
            <a:lvl6pPr marL="2394279" indent="0">
              <a:buNone/>
              <a:defRPr sz="1700" b="1"/>
            </a:lvl6pPr>
            <a:lvl7pPr marL="2873135" indent="0">
              <a:buNone/>
              <a:defRPr sz="1700" b="1"/>
            </a:lvl7pPr>
            <a:lvl8pPr marL="3351991" indent="0">
              <a:buNone/>
              <a:defRPr sz="1700" b="1"/>
            </a:lvl8pPr>
            <a:lvl9pPr marL="383084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56" indent="0">
              <a:buNone/>
              <a:defRPr sz="2100" b="1"/>
            </a:lvl2pPr>
            <a:lvl3pPr marL="957712" indent="0">
              <a:buNone/>
              <a:defRPr sz="1900" b="1"/>
            </a:lvl3pPr>
            <a:lvl4pPr marL="1436568" indent="0">
              <a:buNone/>
              <a:defRPr sz="1700" b="1"/>
            </a:lvl4pPr>
            <a:lvl5pPr marL="1915423" indent="0">
              <a:buNone/>
              <a:defRPr sz="1700" b="1"/>
            </a:lvl5pPr>
            <a:lvl6pPr marL="2394279" indent="0">
              <a:buNone/>
              <a:defRPr sz="1700" b="1"/>
            </a:lvl6pPr>
            <a:lvl7pPr marL="2873135" indent="0">
              <a:buNone/>
              <a:defRPr sz="1700" b="1"/>
            </a:lvl7pPr>
            <a:lvl8pPr marL="3351991" indent="0">
              <a:buNone/>
              <a:defRPr sz="1700" b="1"/>
            </a:lvl8pPr>
            <a:lvl9pPr marL="383084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A16E1-9B37-D244-A9ED-021403AEC27D}" type="datetime1">
              <a:rPr lang="en-GB" smtClean="0"/>
              <a:t>24/07/2013</a:t>
            </a:fld>
            <a:endParaRPr lang="en-US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 Shivute</a:t>
            </a:r>
            <a:endParaRPr lang="en-US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542F-90FD-403E-811B-8525CB1CF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E870-EAC9-1647-A32C-640CDF21D540}" type="datetime1">
              <a:rPr lang="en-GB" smtClean="0"/>
              <a:t>24/07/2013</a:t>
            </a:fld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 Shivute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EB332-28D1-4324-B001-B10270BA7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0695E-CE95-DA40-BB9E-224C17B61B60}" type="datetime1">
              <a:rPr lang="en-GB" smtClean="0"/>
              <a:t>24/07/2013</a:t>
            </a:fld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 Shivute</a:t>
            </a: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486E-CEC8-4DA3-B6A0-414E1A3E8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56" indent="0">
              <a:buNone/>
              <a:defRPr sz="1300"/>
            </a:lvl2pPr>
            <a:lvl3pPr marL="957712" indent="0">
              <a:buNone/>
              <a:defRPr sz="1000"/>
            </a:lvl3pPr>
            <a:lvl4pPr marL="1436568" indent="0">
              <a:buNone/>
              <a:defRPr sz="900"/>
            </a:lvl4pPr>
            <a:lvl5pPr marL="1915423" indent="0">
              <a:buNone/>
              <a:defRPr sz="900"/>
            </a:lvl5pPr>
            <a:lvl6pPr marL="2394279" indent="0">
              <a:buNone/>
              <a:defRPr sz="900"/>
            </a:lvl6pPr>
            <a:lvl7pPr marL="2873135" indent="0">
              <a:buNone/>
              <a:defRPr sz="900"/>
            </a:lvl7pPr>
            <a:lvl8pPr marL="3351991" indent="0">
              <a:buNone/>
              <a:defRPr sz="900"/>
            </a:lvl8pPr>
            <a:lvl9pPr marL="3830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A031-EF34-FB44-80E6-C959448BBDC8}" type="datetime1">
              <a:rPr lang="en-GB" smtClean="0"/>
              <a:t>24/07/2013</a:t>
            </a:fld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 Shivute</a:t>
            </a:r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3F906-1212-45C9-9738-735FF6114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856" indent="0">
              <a:buNone/>
              <a:defRPr sz="2900"/>
            </a:lvl2pPr>
            <a:lvl3pPr marL="957712" indent="0">
              <a:buNone/>
              <a:defRPr sz="2500"/>
            </a:lvl3pPr>
            <a:lvl4pPr marL="1436568" indent="0">
              <a:buNone/>
              <a:defRPr sz="2100"/>
            </a:lvl4pPr>
            <a:lvl5pPr marL="1915423" indent="0">
              <a:buNone/>
              <a:defRPr sz="2100"/>
            </a:lvl5pPr>
            <a:lvl6pPr marL="2394279" indent="0">
              <a:buNone/>
              <a:defRPr sz="2100"/>
            </a:lvl6pPr>
            <a:lvl7pPr marL="2873135" indent="0">
              <a:buNone/>
              <a:defRPr sz="2100"/>
            </a:lvl7pPr>
            <a:lvl8pPr marL="3351991" indent="0">
              <a:buNone/>
              <a:defRPr sz="2100"/>
            </a:lvl8pPr>
            <a:lvl9pPr marL="3830847" indent="0">
              <a:buNone/>
              <a:defRPr sz="21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56" indent="0">
              <a:buNone/>
              <a:defRPr sz="1300"/>
            </a:lvl2pPr>
            <a:lvl3pPr marL="957712" indent="0">
              <a:buNone/>
              <a:defRPr sz="1000"/>
            </a:lvl3pPr>
            <a:lvl4pPr marL="1436568" indent="0">
              <a:buNone/>
              <a:defRPr sz="900"/>
            </a:lvl4pPr>
            <a:lvl5pPr marL="1915423" indent="0">
              <a:buNone/>
              <a:defRPr sz="900"/>
            </a:lvl5pPr>
            <a:lvl6pPr marL="2394279" indent="0">
              <a:buNone/>
              <a:defRPr sz="900"/>
            </a:lvl6pPr>
            <a:lvl7pPr marL="2873135" indent="0">
              <a:buNone/>
              <a:defRPr sz="900"/>
            </a:lvl7pPr>
            <a:lvl8pPr marL="3351991" indent="0">
              <a:buNone/>
              <a:defRPr sz="900"/>
            </a:lvl8pPr>
            <a:lvl9pPr marL="3830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85B0C-7CAE-BA42-98B3-264D631D2726}" type="datetime1">
              <a:rPr lang="en-GB" smtClean="0"/>
              <a:t>24/07/2013</a:t>
            </a:fld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 Shivute</a:t>
            </a:r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7306-E741-4D5E-B204-0BA1BFE23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152401"/>
            <a:ext cx="8089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1" tIns="47886" rIns="95771" bIns="47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1447800"/>
            <a:ext cx="8337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1" tIns="47886" rIns="95771" bIns="47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101" y="6477000"/>
            <a:ext cx="260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1" tIns="47886" rIns="95771" bIns="47886" numCol="1" anchor="t" anchorCtr="0" compatLnSpc="1">
            <a:prstTxWarp prst="textNoShape">
              <a:avLst/>
            </a:prstTxWarp>
          </a:bodyPr>
          <a:lstStyle>
            <a:lvl1pPr algn="l">
              <a:defRPr sz="1500"/>
            </a:lvl1pPr>
          </a:lstStyle>
          <a:p>
            <a:pPr>
              <a:defRPr/>
            </a:pPr>
            <a:fld id="{95F9890A-724C-DE49-BDC6-AE35615E0692}" type="datetime1">
              <a:rPr lang="en-GB" smtClean="0"/>
              <a:t>24/07/2013</a:t>
            </a:fld>
            <a:endParaRPr lang="en-US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1476" y="6477000"/>
            <a:ext cx="313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1" tIns="47886" rIns="95771" bIns="47886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r>
              <a:rPr lang="en-US" smtClean="0"/>
              <a:t>MI Shivute</a:t>
            </a:r>
            <a:endParaRPr lang="en-US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1251" y="6477000"/>
            <a:ext cx="2352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1" tIns="47886" rIns="95771" bIns="47886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236260-A435-4371-B9BC-E4253FA66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78856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57712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436568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915423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6288" indent="-298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900">
          <a:solidFill>
            <a:schemeClr val="tx1"/>
          </a:solidFill>
          <a:latin typeface="+mn-lt"/>
        </a:defRPr>
      </a:lvl2pPr>
      <a:lvl3pPr marL="1195388" indent="-2381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00">
          <a:solidFill>
            <a:schemeClr val="tx1"/>
          </a:solidFill>
          <a:latin typeface="+mn-lt"/>
        </a:defRPr>
      </a:lvl3pPr>
      <a:lvl4pPr marL="1674813" indent="-2381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100">
          <a:solidFill>
            <a:schemeClr val="tx1"/>
          </a:solidFill>
          <a:latin typeface="+mn-lt"/>
        </a:defRPr>
      </a:lvl5pPr>
      <a:lvl6pPr marL="2633707" indent="-23942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00">
          <a:solidFill>
            <a:schemeClr val="tx1"/>
          </a:solidFill>
          <a:latin typeface="+mn-lt"/>
        </a:defRPr>
      </a:lvl6pPr>
      <a:lvl7pPr marL="3112563" indent="-23942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00">
          <a:solidFill>
            <a:schemeClr val="tx1"/>
          </a:solidFill>
          <a:latin typeface="+mn-lt"/>
        </a:defRPr>
      </a:lvl7pPr>
      <a:lvl8pPr marL="3591419" indent="-23942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00">
          <a:solidFill>
            <a:schemeClr val="tx1"/>
          </a:solidFill>
          <a:latin typeface="+mn-lt"/>
        </a:defRPr>
      </a:lvl8pPr>
      <a:lvl9pPr marL="4070275" indent="-23942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77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56" algn="l" defTabSz="9577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12" algn="l" defTabSz="9577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68" algn="l" defTabSz="9577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23" algn="l" defTabSz="9577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279" algn="l" defTabSz="9577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35" algn="l" defTabSz="9577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991" algn="l" defTabSz="9577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847" algn="l" defTabSz="9577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nbikes.org.z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6896" y="2564904"/>
            <a:ext cx="5190184" cy="180020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Telemedicine as </a:t>
            </a:r>
            <a:r>
              <a:rPr lang="en-US" sz="3200" b="1" dirty="0"/>
              <a:t>an effort to address data communication challenges between primary and secondary health institutions In Namibia: a Pilot study.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ZA" sz="3200" b="1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ZA" sz="3200" b="1" dirty="0" smtClean="0">
                <a:solidFill>
                  <a:schemeClr val="tx1">
                    <a:lumMod val="75000"/>
                  </a:schemeClr>
                </a:solidFill>
              </a:rPr>
            </a:b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64768" y="5301208"/>
            <a:ext cx="3960440" cy="1556792"/>
          </a:xfrm>
        </p:spPr>
        <p:txBody>
          <a:bodyPr/>
          <a:lstStyle/>
          <a:p>
            <a:r>
              <a:rPr lang="en-US" sz="1600" dirty="0"/>
              <a:t>Meke Shivute , University of Cape Town </a:t>
            </a:r>
          </a:p>
          <a:p>
            <a:endParaRPr lang="en-ZA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ZA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HISA </a:t>
            </a:r>
            <a:r>
              <a:rPr lang="en-ZA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Conference, </a:t>
            </a:r>
            <a:r>
              <a:rPr lang="en-ZA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NMMU,Port Elizabeth </a:t>
            </a:r>
          </a:p>
          <a:p>
            <a:r>
              <a:rPr lang="en-ZA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ZA" sz="16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ZA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ZA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ZA" sz="16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ZA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July, 2013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629" y="6015080"/>
            <a:ext cx="2416371" cy="84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-1" r="81440" b="-5164"/>
          <a:stretch/>
        </p:blipFill>
        <p:spPr>
          <a:xfrm>
            <a:off x="0" y="5435449"/>
            <a:ext cx="1494081" cy="142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Divide</a:t>
            </a:r>
            <a:endParaRPr lang="en-US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0967" y="1643050"/>
            <a:ext cx="380621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4357694"/>
            <a:ext cx="4953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 err="1" smtClean="0"/>
              <a:t>Otjimanangombe</a:t>
            </a:r>
            <a:r>
              <a:rPr lang="en-US" sz="1100" dirty="0" smtClean="0"/>
              <a:t> Primary Healthcare Clinic opened</a:t>
            </a:r>
            <a:br>
              <a:rPr lang="en-US" sz="1100" dirty="0" smtClean="0"/>
            </a:br>
            <a:r>
              <a:rPr lang="en-US" sz="1100" dirty="0" smtClean="0"/>
              <a:t>4 July 2008. </a:t>
            </a:r>
            <a:endParaRPr lang="en-US" sz="1100" dirty="0"/>
          </a:p>
        </p:txBody>
      </p:sp>
      <p:pic>
        <p:nvPicPr>
          <p:cNvPr id="1027" name="Picture 3" descr="C:\Users\Meke-Iyaloo\Documents\Archives\My Documents\My Pictures\My pictures\research july 2006\FIL5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190" y="1714488"/>
            <a:ext cx="3643338" cy="2732504"/>
          </a:xfrm>
          <a:prstGeom prst="rect">
            <a:avLst/>
          </a:prstGeom>
          <a:noFill/>
        </p:spPr>
      </p:pic>
      <p:pic>
        <p:nvPicPr>
          <p:cNvPr id="1028" name="Picture 4" descr="C:\Users\Meke-Iyaloo\Documents\Archives\My Documents\My Pictures\My pictures\research july 2006\FIL13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68" y="1571612"/>
            <a:ext cx="4489459" cy="3367094"/>
          </a:xfrm>
          <a:prstGeom prst="rect">
            <a:avLst/>
          </a:prstGeom>
          <a:noFill/>
        </p:spPr>
      </p:pic>
      <p:pic>
        <p:nvPicPr>
          <p:cNvPr id="1029" name="Picture 5" descr="C:\Users\Meke-Iyaloo\Documents\Archives\My Documents\My Pictures\My pictures\research july 2006\FIL15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4438" y="1714488"/>
            <a:ext cx="4000121" cy="32147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09860" y="521495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dirty="0" smtClean="0"/>
              <a:t>Urban Setting</a:t>
            </a:r>
            <a:endParaRPr lang="af-Z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divide </a:t>
            </a:r>
            <a:endParaRPr lang="en-US" sz="32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530" y="1357299"/>
            <a:ext cx="3644794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2480" y="393305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dirty="0" smtClean="0"/>
              <a:t>Source: BEN Project</a:t>
            </a:r>
            <a:endParaRPr lang="af-ZA" dirty="0"/>
          </a:p>
        </p:txBody>
      </p:sp>
      <p:pic>
        <p:nvPicPr>
          <p:cNvPr id="8" name="Picture 7" descr="FIL15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9675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17096" y="39330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Okatana</a:t>
            </a:r>
            <a:r>
              <a:rPr lang="en-US" dirty="0" smtClean="0"/>
              <a:t> Health center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728" y="4221088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2564904"/>
            <a:ext cx="8337550" cy="2125216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How is patient data,case reports and disease control records  tranferred across healthcare levels of the Namibian system?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0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ZA" sz="2000" dirty="0"/>
              <a:t>E</a:t>
            </a:r>
            <a:r>
              <a:rPr lang="en-ZA" sz="2000" dirty="0" smtClean="0"/>
              <a:t>fficacy </a:t>
            </a:r>
            <a:r>
              <a:rPr lang="en-ZA" sz="2000" dirty="0"/>
              <a:t>of </a:t>
            </a:r>
            <a:r>
              <a:rPr lang="en-ZA" sz="2000" dirty="0" smtClean="0"/>
              <a:t> </a:t>
            </a:r>
            <a:r>
              <a:rPr lang="en-ZA" sz="2000" dirty="0"/>
              <a:t>telemedicince as a means of bridging the gap between health care </a:t>
            </a:r>
            <a:r>
              <a:rPr lang="en-ZA" sz="2000" dirty="0" smtClean="0"/>
              <a:t>levels </a:t>
            </a:r>
          </a:p>
          <a:p>
            <a:pPr lvl="1"/>
            <a:r>
              <a:rPr lang="en-ZA" sz="2000" dirty="0" smtClean="0"/>
              <a:t>Design science theory to </a:t>
            </a:r>
            <a:r>
              <a:rPr lang="en-ZA" sz="2000" dirty="0"/>
              <a:t>diagnose the </a:t>
            </a:r>
            <a:r>
              <a:rPr lang="en-ZA" sz="2000" dirty="0" smtClean="0"/>
              <a:t>research</a:t>
            </a:r>
          </a:p>
          <a:p>
            <a:pPr lvl="2"/>
            <a:r>
              <a:rPr lang="en-ZA" sz="2000" dirty="0"/>
              <a:t>D</a:t>
            </a:r>
            <a:r>
              <a:rPr lang="en-ZA" sz="2000" dirty="0" smtClean="0"/>
              <a:t>ata </a:t>
            </a:r>
            <a:r>
              <a:rPr lang="en-ZA" sz="2000" dirty="0"/>
              <a:t>management problems and information flow in the Namibian health system will be carried out in order to identify the action of intervention</a:t>
            </a:r>
            <a:r>
              <a:rPr lang="en-ZA" sz="2000" dirty="0" smtClean="0"/>
              <a:t>.</a:t>
            </a:r>
          </a:p>
          <a:p>
            <a:pPr lvl="1"/>
            <a:r>
              <a:rPr lang="en-ZA" sz="2000" dirty="0" smtClean="0"/>
              <a:t>Delphi method of study forvalidating the model</a:t>
            </a:r>
          </a:p>
          <a:p>
            <a:pPr lvl="1"/>
            <a:r>
              <a:rPr lang="en-US" sz="2000" dirty="0" smtClean="0"/>
              <a:t>D</a:t>
            </a:r>
            <a:r>
              <a:rPr lang="en-ZA" sz="2000" dirty="0" smtClean="0"/>
              <a:t>esign the Telemedical</a:t>
            </a:r>
            <a:r>
              <a:rPr lang="en-ZA" sz="2000" dirty="0"/>
              <a:t>-computing  infrastructure for  the Namibian Healthcare system </a:t>
            </a:r>
            <a:endParaRPr lang="en-ZA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Converging healthcare </a:t>
            </a:r>
            <a:r>
              <a:rPr lang="en-ZA" dirty="0"/>
              <a:t>conceptual model  </a:t>
            </a:r>
            <a:endParaRPr lang="en-ZA" dirty="0" smtClean="0"/>
          </a:p>
          <a:p>
            <a:pPr lvl="1"/>
            <a:r>
              <a:rPr lang="en-ZA" dirty="0" smtClean="0"/>
              <a:t>WHO -   Benchmark </a:t>
            </a:r>
            <a:r>
              <a:rPr lang="en-ZA" dirty="0"/>
              <a:t>for baseline systems</a:t>
            </a:r>
            <a:r>
              <a:rPr lang="en-GB" dirty="0"/>
              <a:t> </a:t>
            </a:r>
          </a:p>
          <a:p>
            <a:pPr lvl="1"/>
            <a:r>
              <a:rPr lang="en-GB" dirty="0" smtClean="0"/>
              <a:t>Lessons from South </a:t>
            </a:r>
            <a:r>
              <a:rPr lang="en-GB" dirty="0"/>
              <a:t>A</a:t>
            </a:r>
            <a:r>
              <a:rPr lang="en-GB" dirty="0" smtClean="0"/>
              <a:t>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6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 smtClean="0"/>
          </a:p>
          <a:p>
            <a:r>
              <a:rPr lang="en-US" dirty="0" smtClean="0"/>
              <a:t>Refining  and implement the model</a:t>
            </a:r>
          </a:p>
          <a:p>
            <a:r>
              <a:rPr lang="en-US" dirty="0" smtClean="0"/>
              <a:t>Design telemedical- infrastructure for the Namibian Context.</a:t>
            </a:r>
          </a:p>
          <a:p>
            <a:r>
              <a:rPr lang="en-US" dirty="0"/>
              <a:t> Lessons to learn from South Africa given the similarities in the two systems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af-ZA" sz="9600" dirty="0" smtClean="0"/>
              <a:t>Thank you</a:t>
            </a:r>
          </a:p>
          <a:p>
            <a:pPr algn="ctr">
              <a:buNone/>
            </a:pPr>
            <a:r>
              <a:rPr lang="af-ZA" sz="9600" dirty="0" smtClean="0"/>
              <a:t>?</a:t>
            </a:r>
            <a:endParaRPr lang="af-ZA" sz="9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000" dirty="0" smtClean="0">
              <a:hlinkClick r:id="rId2"/>
            </a:endParaRPr>
          </a:p>
          <a:p>
            <a:r>
              <a:rPr lang="en-ZA" sz="1000" dirty="0"/>
              <a:t>Checkland, P. (1991), ``From framework through experience to learning: the essential nature of</a:t>
            </a:r>
            <a:endParaRPr lang="en-GB" sz="1000" dirty="0"/>
          </a:p>
          <a:p>
            <a:r>
              <a:rPr lang="en-ZA" sz="1000" dirty="0"/>
              <a:t>action research'', in Nissen, H.E., Klein, H.K. and Hirschheim, R. (Eds), Information</a:t>
            </a:r>
            <a:endParaRPr lang="en-GB" sz="1000" dirty="0"/>
          </a:p>
          <a:p>
            <a:r>
              <a:rPr lang="en-ZA" sz="1000" dirty="0"/>
              <a:t>Systems Research: Contemporary Approaches and Emergent Traditions, IFIP, ElsevierScience Publishers, B.V. North-Holland, pp. 397-403</a:t>
            </a:r>
            <a:r>
              <a:rPr lang="en-ZA" sz="1000" dirty="0" smtClean="0"/>
              <a:t>.</a:t>
            </a:r>
          </a:p>
          <a:p>
            <a:endParaRPr lang="en-GB" sz="1000" dirty="0" smtClean="0"/>
          </a:p>
          <a:p>
            <a:r>
              <a:rPr lang="pl-PL" sz="1000" dirty="0" smtClean="0">
                <a:hlinkClick r:id="rId2"/>
              </a:rPr>
              <a:t>http</a:t>
            </a:r>
            <a:r>
              <a:rPr lang="pl-PL" sz="1000" dirty="0">
                <a:hlinkClick r:id="rId2"/>
              </a:rPr>
              <a:t>://www.benbikes.org.za</a:t>
            </a:r>
            <a:r>
              <a:rPr lang="pl-PL" sz="1000" dirty="0" smtClean="0">
                <a:hlinkClick r:id="rId2"/>
              </a:rPr>
              <a:t>/</a:t>
            </a:r>
            <a:endParaRPr lang="pl-PL" sz="1000" dirty="0" smtClean="0"/>
          </a:p>
          <a:p>
            <a:endParaRPr lang="pl-PL" sz="1000" dirty="0"/>
          </a:p>
          <a:p>
            <a:r>
              <a:rPr lang="en-US" sz="1000" dirty="0"/>
              <a:t>Khan, T., Edwards, D., Health, G., Assistance, T., &amp; Project, B. (2012). </a:t>
            </a:r>
            <a:r>
              <a:rPr lang="en-US" sz="1000" i="1" dirty="0"/>
              <a:t>ASSESSMENT OF NATIONAL HEALTH INFORMATION SYSTEMS</a:t>
            </a:r>
            <a:r>
              <a:rPr lang="en-US" sz="1000" dirty="0"/>
              <a:t>. Retrieved from </a:t>
            </a:r>
            <a:r>
              <a:rPr lang="en-US" sz="1000" dirty="0" err="1"/>
              <a:t>www.ghtechproject.com</a:t>
            </a:r>
            <a:endParaRPr lang="en-GB" sz="1000" dirty="0"/>
          </a:p>
          <a:p>
            <a:pPr marL="0" indent="0">
              <a:buNone/>
            </a:pPr>
            <a:endParaRPr lang="pl-PL" sz="1000" dirty="0" smtClean="0"/>
          </a:p>
          <a:p>
            <a:endParaRPr lang="pl-PL" sz="1000" dirty="0"/>
          </a:p>
          <a:p>
            <a:r>
              <a:rPr lang="en-ZA" sz="1000" dirty="0"/>
              <a:t>Ngwenyama, O.K. (1991), ``The critical social theory approach to information systems: problems</a:t>
            </a:r>
            <a:endParaRPr lang="en-GB" sz="1000" dirty="0"/>
          </a:p>
          <a:p>
            <a:pPr marL="0" indent="0">
              <a:buNone/>
            </a:pPr>
            <a:r>
              <a:rPr lang="en-ZA" sz="1000" dirty="0" smtClean="0"/>
              <a:t>	and </a:t>
            </a:r>
            <a:r>
              <a:rPr lang="en-ZA" sz="1000" dirty="0"/>
              <a:t>challenges'', in Nissen, H.E., Klein, H.K. and Hirschheim, R. (Eds), Information </a:t>
            </a:r>
            <a:r>
              <a:rPr lang="en-ZA" sz="1000" dirty="0" smtClean="0"/>
              <a:t>Systems</a:t>
            </a:r>
            <a:r>
              <a:rPr lang="en-GB" sz="1000" dirty="0"/>
              <a:t>.</a:t>
            </a:r>
            <a:r>
              <a:rPr lang="en-ZA" sz="1000" dirty="0" smtClean="0"/>
              <a:t>Research</a:t>
            </a:r>
            <a:r>
              <a:rPr lang="en-ZA" sz="1000" dirty="0"/>
              <a:t>: Contemporary  </a:t>
            </a:r>
            <a:r>
              <a:rPr lang="en-ZA" sz="1000" dirty="0" smtClean="0"/>
              <a:t>   	Approaches </a:t>
            </a:r>
            <a:r>
              <a:rPr lang="en-ZA" sz="1000" dirty="0"/>
              <a:t>and Emergent Traditions, IFIP, Elsevier SciencePublishers, B.V. Amsterdam, pp. 267-80</a:t>
            </a:r>
            <a:r>
              <a:rPr lang="en-ZA" sz="1000" dirty="0" smtClean="0"/>
              <a:t>.</a:t>
            </a:r>
          </a:p>
          <a:p>
            <a:endParaRPr lang="en-ZA" sz="1000" dirty="0" smtClean="0"/>
          </a:p>
          <a:p>
            <a:r>
              <a:rPr lang="en-US" sz="1000" dirty="0"/>
              <a:t>MOHSS (Ministry Of Health and Social Services). (2008). </a:t>
            </a:r>
            <a:r>
              <a:rPr lang="en-US" sz="1000" i="1" dirty="0"/>
              <a:t>GOVERNMENT OF THE REPUBLIC OF NAMIBIA</a:t>
            </a:r>
            <a:r>
              <a:rPr lang="en-US" sz="1000" dirty="0"/>
              <a:t>. Windhoek. Retrieved from </a:t>
            </a:r>
            <a:r>
              <a:rPr lang="en-US" sz="1000" dirty="0" err="1"/>
              <a:t>www.healthnet.na</a:t>
            </a:r>
            <a:endParaRPr lang="en-GB" sz="1000" dirty="0"/>
          </a:p>
          <a:p>
            <a:endParaRPr lang="en-GB" sz="1000" dirty="0"/>
          </a:p>
          <a:p>
            <a:endParaRPr lang="pl-PL" sz="1000" dirty="0" smtClean="0"/>
          </a:p>
          <a:p>
            <a:endParaRPr lang="pl-PL" sz="1000" dirty="0" smtClean="0"/>
          </a:p>
          <a:p>
            <a:r>
              <a:rPr lang="en-ZA" sz="1000" dirty="0"/>
              <a:t>Namibia. MOHSS.1999.</a:t>
            </a:r>
            <a:r>
              <a:rPr lang="en-ZA" sz="1000" i="1" dirty="0"/>
              <a:t>The health sector and health sector reform in Namibia</a:t>
            </a:r>
            <a:r>
              <a:rPr lang="en-ZA" sz="1000" dirty="0"/>
              <a:t>. Windhoek: Directorate: Policy, Planning and Human Resources Development.</a:t>
            </a:r>
            <a:endParaRPr lang="en-GB" sz="1000" dirty="0"/>
          </a:p>
          <a:p>
            <a:endParaRPr lang="pl-PL" sz="1000" dirty="0" smtClean="0"/>
          </a:p>
          <a:p>
            <a:r>
              <a:rPr lang="en-ZA" sz="1000" dirty="0"/>
              <a:t>Shivute, M.I.(2007).”The use of Information and Communication Technology for Health Service Delivery in Namibia”.Cape Penisula University of Technology, Cape Town. </a:t>
            </a:r>
            <a:endParaRPr lang="en-GB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6266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Background </a:t>
            </a:r>
          </a:p>
          <a:p>
            <a:r>
              <a:rPr lang="en-US" sz="2400" dirty="0" smtClean="0">
                <a:solidFill>
                  <a:srgbClr val="000066"/>
                </a:solidFill>
              </a:rPr>
              <a:t>Data communication Challenges</a:t>
            </a:r>
          </a:p>
          <a:p>
            <a:r>
              <a:rPr lang="en-ZA" sz="2400" dirty="0" smtClean="0"/>
              <a:t>Integrated </a:t>
            </a:r>
            <a:r>
              <a:rPr lang="en-ZA" sz="2400" dirty="0"/>
              <a:t>Health Care Information Management System (IHCIMS)</a:t>
            </a:r>
            <a:r>
              <a:rPr lang="en-GB" sz="2400" dirty="0"/>
              <a:t> </a:t>
            </a:r>
            <a:endParaRPr lang="en-US" sz="2400" dirty="0" smtClean="0">
              <a:solidFill>
                <a:srgbClr val="000066"/>
              </a:solidFill>
            </a:endParaRPr>
          </a:p>
          <a:p>
            <a:r>
              <a:rPr lang="en-US" sz="2400" dirty="0" smtClean="0">
                <a:solidFill>
                  <a:srgbClr val="000066"/>
                </a:solidFill>
              </a:rPr>
              <a:t>Preliminary results</a:t>
            </a:r>
          </a:p>
          <a:p>
            <a:r>
              <a:rPr lang="en-US" sz="2400" dirty="0" smtClean="0">
                <a:solidFill>
                  <a:srgbClr val="000066"/>
                </a:solidFill>
              </a:rPr>
              <a:t>Future research</a:t>
            </a:r>
          </a:p>
          <a:p>
            <a:endParaRPr lang="en-US" sz="3200" dirty="0" smtClean="0">
              <a:solidFill>
                <a:srgbClr val="000066"/>
              </a:solidFill>
            </a:endParaRPr>
          </a:p>
          <a:p>
            <a:endParaRPr lang="en-US" sz="3600" b="1" dirty="0" smtClean="0">
              <a:solidFill>
                <a:srgbClr val="000066"/>
              </a:solidFill>
            </a:endParaRPr>
          </a:p>
          <a:p>
            <a:endParaRPr lang="en-US" sz="3600" b="1" dirty="0" smtClean="0">
              <a:solidFill>
                <a:srgbClr val="000066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Namibian healthcare system is strongly influenced and inherits its system from the </a:t>
            </a:r>
            <a:r>
              <a:rPr lang="en-ZA" dirty="0" smtClean="0"/>
              <a:t>South African Healthcare System.</a:t>
            </a:r>
          </a:p>
          <a:p>
            <a:pPr lvl="1"/>
            <a:r>
              <a:rPr lang="en-ZA" dirty="0" smtClean="0"/>
              <a:t>Decetralised </a:t>
            </a:r>
          </a:p>
          <a:p>
            <a:r>
              <a:rPr lang="en-ZA" dirty="0"/>
              <a:t>C</a:t>
            </a:r>
            <a:r>
              <a:rPr lang="en-ZA" dirty="0" smtClean="0"/>
              <a:t>urrent </a:t>
            </a:r>
            <a:r>
              <a:rPr lang="en-ZA" dirty="0"/>
              <a:t>system has </a:t>
            </a:r>
            <a:r>
              <a:rPr lang="en-ZA" dirty="0" smtClean="0"/>
              <a:t>undergone </a:t>
            </a:r>
            <a:r>
              <a:rPr lang="en-ZA" dirty="0"/>
              <a:t>major </a:t>
            </a:r>
            <a:r>
              <a:rPr lang="en-ZA" dirty="0" smtClean="0"/>
              <a:t>reforms.</a:t>
            </a:r>
          </a:p>
          <a:p>
            <a:endParaRPr lang="en-Z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Decetralised model of healthcare delivery.</a:t>
            </a:r>
          </a:p>
          <a:p>
            <a:pPr lvl="1"/>
            <a:r>
              <a:rPr lang="en-ZA" dirty="0" smtClean="0"/>
              <a:t>Enhance </a:t>
            </a:r>
            <a:r>
              <a:rPr lang="en-ZA" dirty="0"/>
              <a:t>efficiency </a:t>
            </a:r>
          </a:p>
          <a:p>
            <a:pPr lvl="1"/>
            <a:r>
              <a:rPr lang="en-ZA" dirty="0" smtClean="0"/>
              <a:t> </a:t>
            </a:r>
            <a:r>
              <a:rPr lang="en-ZA" dirty="0"/>
              <a:t>I</a:t>
            </a:r>
            <a:r>
              <a:rPr lang="en-ZA" dirty="0" smtClean="0"/>
              <a:t>mprove </a:t>
            </a:r>
            <a:r>
              <a:rPr lang="en-ZA" dirty="0"/>
              <a:t>the quality of services offered </a:t>
            </a:r>
            <a:endParaRPr lang="en-ZA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evolving </a:t>
            </a:r>
            <a:r>
              <a:rPr lang="en-US" dirty="0"/>
              <a:t>authority to the 13 MOHSS regional directorates.</a:t>
            </a:r>
            <a:endParaRPr lang="en-ZA" dirty="0" smtClean="0"/>
          </a:p>
          <a:p>
            <a:r>
              <a:rPr lang="en-ZA" dirty="0"/>
              <a:t>A</a:t>
            </a:r>
            <a:r>
              <a:rPr lang="en-ZA" dirty="0" smtClean="0"/>
              <a:t> </a:t>
            </a:r>
            <a:r>
              <a:rPr lang="en-ZA" dirty="0"/>
              <a:t>number of health </a:t>
            </a:r>
            <a:r>
              <a:rPr lang="en-ZA" dirty="0" smtClean="0"/>
              <a:t>systems </a:t>
            </a:r>
            <a:r>
              <a:rPr lang="en-ZA" dirty="0"/>
              <a:t>have been </a:t>
            </a:r>
            <a:r>
              <a:rPr lang="en-ZA" dirty="0" smtClean="0"/>
              <a:t>deployed.</a:t>
            </a:r>
            <a:r>
              <a:rPr lang="en-GB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6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61 Systems running in MOHSS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064568" y="2564904"/>
            <a:ext cx="2808312" cy="23762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Directorate for Special </a:t>
            </a:r>
            <a:r>
              <a:rPr lang="en-US" sz="1400" b="1" dirty="0" smtClean="0"/>
              <a:t>P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rograms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HIVQUAL  HIV and AIDS databases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Electronic Patient management system (EPMS)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ctr"/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ctr"/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601072" y="2492896"/>
            <a:ext cx="2232248" cy="17281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National Institute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Pathology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baseline="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MEDITECH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368824" y="4005064"/>
            <a:ext cx="3168352" cy="25922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/>
              <a:t>Therapeutic Information and </a:t>
            </a:r>
            <a:r>
              <a:rPr lang="en-US" sz="1400" b="1" dirty="0" err="1"/>
              <a:t>Pharmacovigilance</a:t>
            </a:r>
            <a:r>
              <a:rPr lang="en-US" sz="1400" b="1" dirty="0"/>
              <a:t> Centre (TIPC</a:t>
            </a:r>
            <a:r>
              <a:rPr lang="en-US" sz="1400" b="1" dirty="0" smtClean="0"/>
              <a:t>)</a:t>
            </a:r>
          </a:p>
          <a:p>
            <a:pPr algn="ctr"/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1400" dirty="0"/>
              <a:t>Adverse Medicine Reactions (AMR</a:t>
            </a:r>
            <a:r>
              <a:rPr lang="en-US" sz="1400" dirty="0" smtClean="0"/>
              <a:t>)</a:t>
            </a:r>
          </a:p>
          <a:p>
            <a:pPr marL="285750" indent="-285750" algn="ctr">
              <a:buFont typeface="Arial"/>
              <a:buChar char="•"/>
            </a:pPr>
            <a:r>
              <a:rPr lang="en-US" sz="1400" dirty="0" err="1" smtClean="0"/>
              <a:t>Vigiflow</a:t>
            </a:r>
            <a:r>
              <a:rPr lang="en-US" sz="1400" dirty="0"/>
              <a:t>, and </a:t>
            </a:r>
            <a:r>
              <a:rPr lang="en-US" sz="1400" dirty="0" smtClean="0"/>
              <a:t>the</a:t>
            </a:r>
          </a:p>
          <a:p>
            <a:pPr marL="285750" indent="-285750" algn="ctr">
              <a:buFont typeface="Arial"/>
              <a:buChar char="•"/>
            </a:pPr>
            <a:r>
              <a:rPr lang="en-US" sz="1400" dirty="0" smtClean="0"/>
              <a:t>Therapeutic </a:t>
            </a:r>
            <a:r>
              <a:rPr lang="en-US" sz="1400" dirty="0"/>
              <a:t>Information </a:t>
            </a:r>
            <a:r>
              <a:rPr lang="en-US" sz="1400" dirty="0" err="1"/>
              <a:t>DataBase</a:t>
            </a:r>
            <a:r>
              <a:rPr lang="en-US" sz="1400" dirty="0"/>
              <a:t> (TIDB)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512840" y="2348880"/>
            <a:ext cx="2520280" cy="20162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ZA" b="1" dirty="0">
                <a:solidFill>
                  <a:srgbClr val="FF0000"/>
                </a:solidFill>
              </a:rPr>
              <a:t>Integrated Health Care Information Management System (IHCIMS)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8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638956"/>
              </p:ext>
            </p:extLst>
          </p:nvPr>
        </p:nvGraphicFramePr>
        <p:xfrm>
          <a:off x="6338" y="1616517"/>
          <a:ext cx="6577699" cy="457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97016" y="1844824"/>
            <a:ext cx="43924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/>
              <a:t>Public health services </a:t>
            </a:r>
            <a:r>
              <a:rPr lang="en-US" dirty="0" smtClean="0"/>
              <a:t>provided </a:t>
            </a:r>
            <a:r>
              <a:rPr lang="en-US" dirty="0"/>
              <a:t>through the </a:t>
            </a:r>
            <a:r>
              <a:rPr lang="en-US" dirty="0" smtClean="0"/>
              <a:t>District </a:t>
            </a:r>
            <a:r>
              <a:rPr lang="en-US" dirty="0"/>
              <a:t>hospitals, </a:t>
            </a:r>
            <a:r>
              <a:rPr lang="en-US" dirty="0" smtClean="0"/>
              <a:t>Health </a:t>
            </a:r>
            <a:r>
              <a:rPr lang="en-US" dirty="0"/>
              <a:t>centers, and </a:t>
            </a:r>
            <a:r>
              <a:rPr lang="en-US" dirty="0" smtClean="0"/>
              <a:t>Clinics.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Intermediate </a:t>
            </a:r>
            <a:r>
              <a:rPr lang="en-US" dirty="0"/>
              <a:t>hospitals and one national referral hospital support the district hospitals. </a:t>
            </a:r>
          </a:p>
        </p:txBody>
      </p:sp>
    </p:spTree>
    <p:extLst>
      <p:ext uri="{BB962C8B-B14F-4D97-AF65-F5344CB8AC3E}">
        <p14:creationId xmlns:p14="http://schemas.microsoft.com/office/powerpoint/2010/main" val="263555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8089900" cy="838200"/>
          </a:xfrm>
        </p:spPr>
        <p:txBody>
          <a:bodyPr/>
          <a:lstStyle/>
          <a:p>
            <a:r>
              <a:rPr lang="en-US" sz="4000" dirty="0" smtClean="0"/>
              <a:t>Data communication Challenges</a:t>
            </a:r>
            <a:r>
              <a:rPr lang="en-US" sz="4000" dirty="0" smtClean="0">
                <a:solidFill>
                  <a:srgbClr val="000066"/>
                </a:solidFill>
              </a:rPr>
              <a:t/>
            </a:r>
            <a:br>
              <a:rPr lang="en-US" sz="4000" dirty="0" smtClean="0">
                <a:solidFill>
                  <a:srgbClr val="000066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tabLst>
                <a:tab pos="100013" algn="l"/>
              </a:tabLst>
            </a:pPr>
            <a:r>
              <a:rPr lang="en-US" sz="2000" b="1" dirty="0"/>
              <a:t>P</a:t>
            </a:r>
            <a:r>
              <a:rPr lang="en-US" sz="2000" b="1" dirty="0" smtClean="0"/>
              <a:t>rocesses </a:t>
            </a:r>
            <a:r>
              <a:rPr lang="en-US" sz="2000" b="1" dirty="0"/>
              <a:t>and systems are not </a:t>
            </a:r>
            <a:r>
              <a:rPr lang="en-US" sz="2000" b="1" dirty="0" smtClean="0"/>
              <a:t>harmonized</a:t>
            </a:r>
          </a:p>
          <a:p>
            <a:pPr lvl="1" algn="just">
              <a:spcBef>
                <a:spcPct val="50000"/>
              </a:spcBef>
              <a:tabLst>
                <a:tab pos="100013" algn="l"/>
              </a:tabLst>
            </a:pPr>
            <a:r>
              <a:rPr lang="en-US" sz="2000" dirty="0" smtClean="0"/>
              <a:t>Underreporting </a:t>
            </a:r>
            <a:r>
              <a:rPr lang="en-US" sz="2000" dirty="0"/>
              <a:t>from Primary health care facilities leads to unreliable statistical data on disease-specific treatment burdens </a:t>
            </a:r>
            <a:endParaRPr lang="en-US" sz="2000" dirty="0" smtClean="0"/>
          </a:p>
          <a:p>
            <a:pPr lvl="1" algn="just">
              <a:spcBef>
                <a:spcPct val="50000"/>
              </a:spcBef>
              <a:tabLst>
                <a:tab pos="100013" algn="l"/>
              </a:tabLst>
            </a:pPr>
            <a:r>
              <a:rPr lang="en-US" sz="2000" dirty="0"/>
              <a:t>Inadequate information/indicators coverage by primary systems and lack of coordination between operational institutional systems and processes. </a:t>
            </a:r>
            <a:endParaRPr lang="en-US" sz="2000" dirty="0" smtClean="0"/>
          </a:p>
          <a:p>
            <a:pPr algn="just">
              <a:spcBef>
                <a:spcPct val="50000"/>
              </a:spcBef>
              <a:tabLst>
                <a:tab pos="100013" algn="l"/>
              </a:tabLst>
            </a:pPr>
            <a:r>
              <a:rPr lang="en-US" sz="2000" b="1" dirty="0" smtClean="0"/>
              <a:t>Limited </a:t>
            </a:r>
            <a:r>
              <a:rPr lang="en-US" sz="2000" b="1" dirty="0"/>
              <a:t>and poor access to health services (physical facilities and outreach services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lvl="1" algn="just">
              <a:spcBef>
                <a:spcPct val="50000"/>
              </a:spcBef>
              <a:tabLst>
                <a:tab pos="100013" algn="l"/>
              </a:tabLst>
            </a:pPr>
            <a:r>
              <a:rPr lang="en-US" sz="2000" dirty="0" smtClean="0"/>
              <a:t> impacted </a:t>
            </a:r>
            <a:r>
              <a:rPr lang="en-US" sz="2000" dirty="0"/>
              <a:t>negatively on healthcare service delivery especially for the underserved communities and clients. </a:t>
            </a:r>
            <a:endParaRPr lang="en-GB" sz="2000" dirty="0"/>
          </a:p>
          <a:p>
            <a:pPr marL="0" indent="0" algn="just">
              <a:spcBef>
                <a:spcPct val="50000"/>
              </a:spcBef>
              <a:buNone/>
              <a:tabLst>
                <a:tab pos="100013" algn="l"/>
              </a:tabLst>
            </a:pPr>
            <a:endParaRPr lang="en-GB" sz="1600" dirty="0"/>
          </a:p>
          <a:p>
            <a:pPr marL="0" indent="0">
              <a:buNone/>
            </a:pPr>
            <a:r>
              <a:rPr lang="en-ZA" sz="1600" dirty="0"/>
              <a:t> </a:t>
            </a:r>
            <a:endParaRPr lang="en-GB" sz="1600" dirty="0"/>
          </a:p>
          <a:p>
            <a:pPr algn="just">
              <a:spcBef>
                <a:spcPct val="50000"/>
              </a:spcBef>
              <a:tabLst>
                <a:tab pos="100013" algn="l"/>
              </a:tabLst>
            </a:pPr>
            <a:endParaRPr lang="en-US" sz="1600" dirty="0" smtClean="0"/>
          </a:p>
          <a:p>
            <a:pPr algn="just">
              <a:spcBef>
                <a:spcPct val="50000"/>
              </a:spcBef>
              <a:tabLst>
                <a:tab pos="100013" algn="l"/>
              </a:tabLst>
            </a:pPr>
            <a:endParaRPr lang="en-US" sz="1600" dirty="0" smtClean="0">
              <a:solidFill>
                <a:srgbClr val="FF8000"/>
              </a:solidFill>
              <a:latin typeface="Times New Roman" charset="0"/>
            </a:endParaRP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IHCIMS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/>
              <a:t>Integrated Health Care Information Management System (IHCIMS</a:t>
            </a:r>
            <a:r>
              <a:rPr lang="en-ZA" sz="2400" dirty="0" smtClean="0"/>
              <a:t>).</a:t>
            </a:r>
          </a:p>
          <a:p>
            <a:pPr lvl="1"/>
            <a:r>
              <a:rPr lang="en-GB" sz="2000" dirty="0"/>
              <a:t>Hospital management system by </a:t>
            </a:r>
            <a:r>
              <a:rPr lang="en-GB" sz="2000" dirty="0" err="1"/>
              <a:t>Navayuga</a:t>
            </a:r>
            <a:r>
              <a:rPr lang="en-GB" sz="2000" dirty="0"/>
              <a:t> </a:t>
            </a:r>
            <a:r>
              <a:rPr lang="en-GB" sz="2000" dirty="0" err="1" smtClean="0"/>
              <a:t>infotech</a:t>
            </a:r>
            <a:r>
              <a:rPr lang="en-GB" sz="2000" dirty="0" smtClean="0"/>
              <a:t> (Launched in 2011)</a:t>
            </a:r>
          </a:p>
          <a:p>
            <a:pPr lvl="1"/>
            <a:r>
              <a:rPr lang="en-GB" sz="2000" dirty="0" smtClean="0"/>
              <a:t>Piloted in two hospitals</a:t>
            </a:r>
            <a:endParaRPr lang="en-GB" sz="2000" dirty="0"/>
          </a:p>
          <a:p>
            <a:pPr lvl="1"/>
            <a:r>
              <a:rPr lang="en-GB" sz="2000" dirty="0" smtClean="0"/>
              <a:t>22 Modules of </a:t>
            </a:r>
            <a:r>
              <a:rPr lang="en-GB" sz="2000" dirty="0" err="1" smtClean="0"/>
              <a:t>whic</a:t>
            </a:r>
            <a:r>
              <a:rPr lang="en-US" sz="2000" dirty="0" smtClean="0"/>
              <a:t>h</a:t>
            </a:r>
            <a:r>
              <a:rPr lang="en-GB" sz="2000" dirty="0" smtClean="0"/>
              <a:t> () implemented </a:t>
            </a:r>
          </a:p>
          <a:p>
            <a:pPr lvl="1"/>
            <a:r>
              <a:rPr lang="en-US" sz="2000" dirty="0" smtClean="0">
                <a:solidFill>
                  <a:srgbClr val="000066"/>
                </a:solidFill>
              </a:rPr>
              <a:t>T</a:t>
            </a:r>
            <a:r>
              <a:rPr lang="en-GB" sz="2000" dirty="0" smtClean="0">
                <a:solidFill>
                  <a:srgbClr val="000066"/>
                </a:solidFill>
              </a:rPr>
              <a:t>o be extended to 34 state hospitals by 2014</a:t>
            </a:r>
            <a:endParaRPr lang="en-US" sz="2000" dirty="0">
              <a:solidFill>
                <a:srgbClr val="000066"/>
              </a:solidFill>
            </a:endParaRPr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sz="2000" dirty="0" smtClean="0"/>
              <a:t>Automate daily operations – services rendered to Patients</a:t>
            </a:r>
          </a:p>
          <a:p>
            <a:pPr lvl="1"/>
            <a:r>
              <a:rPr lang="en-US" sz="2000" dirty="0" smtClean="0"/>
              <a:t>Electronic medical information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168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412776"/>
            <a:ext cx="7416824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 bwMode="auto">
          <a:xfrm>
            <a:off x="1712640" y="3933056"/>
            <a:ext cx="4896544" cy="540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0286212">
  <a:themeElements>
    <a:clrScheme name="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NATU_TXT_New_Li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P_SNATU_TXT_New_Li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</TotalTime>
  <Words>686</Words>
  <Application>Microsoft Macintosh PowerPoint</Application>
  <PresentationFormat>A4 Paper (210x297 mm)</PresentationFormat>
  <Paragraphs>127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10286212</vt:lpstr>
      <vt:lpstr>Telemedicine as an effort to address data communication challenges between primary and secondary health institutions In Namibia: a Pilot study.  </vt:lpstr>
      <vt:lpstr>Outline</vt:lpstr>
      <vt:lpstr>Background</vt:lpstr>
      <vt:lpstr>Background</vt:lpstr>
      <vt:lpstr>Background</vt:lpstr>
      <vt:lpstr>Background</vt:lpstr>
      <vt:lpstr>Data communication Challenges </vt:lpstr>
      <vt:lpstr>IHCIMS</vt:lpstr>
      <vt:lpstr>Preliminary results</vt:lpstr>
      <vt:lpstr>Digital Divide</vt:lpstr>
      <vt:lpstr>Digital divide </vt:lpstr>
      <vt:lpstr>PowerPoint Presentation</vt:lpstr>
      <vt:lpstr>Preliminary Results</vt:lpstr>
      <vt:lpstr>Preliminary results</vt:lpstr>
      <vt:lpstr>Future Research</vt:lpstr>
      <vt:lpstr>PowerPoint Presentation</vt:lpstr>
      <vt:lpstr>Bibliography</vt:lpstr>
    </vt:vector>
  </TitlesOfParts>
  <Manager/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Your User Name</dc:creator>
  <cp:keywords/>
  <dc:description/>
  <cp:lastModifiedBy>Meke Shivute</cp:lastModifiedBy>
  <cp:revision>81</cp:revision>
  <dcterms:created xsi:type="dcterms:W3CDTF">2010-04-08T09:29:40Z</dcterms:created>
  <dcterms:modified xsi:type="dcterms:W3CDTF">2013-07-24T10:18:39Z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TC102862121033</vt:lpwstr>
  </property>
</Properties>
</file>