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1"/>
  </p:notesMasterIdLst>
  <p:handoutMasterIdLst>
    <p:handoutMasterId r:id="rId32"/>
  </p:handoutMasterIdLst>
  <p:sldIdLst>
    <p:sldId id="278" r:id="rId2"/>
    <p:sldId id="360" r:id="rId3"/>
    <p:sldId id="361" r:id="rId4"/>
    <p:sldId id="334" r:id="rId5"/>
    <p:sldId id="377" r:id="rId6"/>
    <p:sldId id="380" r:id="rId7"/>
    <p:sldId id="383" r:id="rId8"/>
    <p:sldId id="384" r:id="rId9"/>
    <p:sldId id="344" r:id="rId10"/>
    <p:sldId id="410" r:id="rId11"/>
    <p:sldId id="362" r:id="rId12"/>
    <p:sldId id="401" r:id="rId13"/>
    <p:sldId id="403" r:id="rId14"/>
    <p:sldId id="399" r:id="rId15"/>
    <p:sldId id="337" r:id="rId16"/>
    <p:sldId id="398" r:id="rId17"/>
    <p:sldId id="347" r:id="rId18"/>
    <p:sldId id="408" r:id="rId19"/>
    <p:sldId id="335" r:id="rId20"/>
    <p:sldId id="338" r:id="rId21"/>
    <p:sldId id="341" r:id="rId22"/>
    <p:sldId id="351" r:id="rId23"/>
    <p:sldId id="349" r:id="rId24"/>
    <p:sldId id="405" r:id="rId25"/>
    <p:sldId id="354" r:id="rId26"/>
    <p:sldId id="299" r:id="rId27"/>
    <p:sldId id="365" r:id="rId28"/>
    <p:sldId id="404" r:id="rId29"/>
    <p:sldId id="301" r:id="rId30"/>
  </p:sldIdLst>
  <p:sldSz cx="9144000" cy="6858000" type="screen4x3"/>
  <p:notesSz cx="6858000" cy="919956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6DE2"/>
    <a:srgbClr val="000000"/>
    <a:srgbClr val="CC0000"/>
    <a:srgbClr val="5F5FD9"/>
    <a:srgbClr val="42448A"/>
    <a:srgbClr val="00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0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3795"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3796"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3797"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DD2F162-D5A3-4405-B9C1-B66F89A4AC33}" type="slidenum">
              <a:rPr lang="en-US"/>
              <a:pPr>
                <a:defRPr/>
              </a:pPr>
              <a:t>‹#›</a:t>
            </a:fld>
            <a:endParaRPr lang="en-US" dirty="0"/>
          </a:p>
        </p:txBody>
      </p:sp>
    </p:spTree>
    <p:extLst>
      <p:ext uri="{BB962C8B-B14F-4D97-AF65-F5344CB8AC3E}">
        <p14:creationId xmlns:p14="http://schemas.microsoft.com/office/powerpoint/2010/main" val="270102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075"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079"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21C0B3F-ED44-4D87-8064-7387EB1D797E}" type="slidenum">
              <a:rPr lang="en-US"/>
              <a:pPr>
                <a:defRPr/>
              </a:pPr>
              <a:t>‹#›</a:t>
            </a:fld>
            <a:endParaRPr lang="en-US" dirty="0"/>
          </a:p>
        </p:txBody>
      </p:sp>
    </p:spTree>
    <p:extLst>
      <p:ext uri="{BB962C8B-B14F-4D97-AF65-F5344CB8AC3E}">
        <p14:creationId xmlns:p14="http://schemas.microsoft.com/office/powerpoint/2010/main" val="4053955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foway-inforoute.ca/index.php/progress-in-canada/benefits-realiz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72F270A-66C4-4B36-930F-89B245555788}"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737600"/>
            <a:ext cx="2971800" cy="460375"/>
          </a:xfrm>
          <a:prstGeom prst="rect">
            <a:avLst/>
          </a:prstGeom>
          <a:noFill/>
          <a:ln w="9525">
            <a:noFill/>
            <a:miter lim="800000"/>
            <a:headEnd/>
            <a:tailEnd/>
          </a:ln>
        </p:spPr>
        <p:txBody>
          <a:bodyPr lIns="90754" tIns="45377" rIns="90754" bIns="45377" anchor="b"/>
          <a:lstStyle/>
          <a:p>
            <a:pPr algn="r"/>
            <a:fld id="{B4562499-DE62-463D-8713-84046CF3F274}" type="slidenum">
              <a:rPr lang="en-US" sz="1200">
                <a:latin typeface="Arial" charset="0"/>
              </a:rPr>
              <a:pPr algn="r"/>
              <a:t>27</a:t>
            </a:fld>
            <a:endParaRPr lang="en-US" sz="1200" dirty="0">
              <a:latin typeface="Arial" charset="0"/>
            </a:endParaRPr>
          </a:p>
        </p:txBody>
      </p:sp>
      <p:sp>
        <p:nvSpPr>
          <p:cNvPr id="44034" name="Rectangle 2"/>
          <p:cNvSpPr>
            <a:spLocks noGrp="1" noRot="1" noChangeAspect="1" noChangeArrowheads="1" noTextEdit="1"/>
          </p:cNvSpPr>
          <p:nvPr>
            <p:ph type="sldImg"/>
          </p:nvPr>
        </p:nvSpPr>
        <p:spPr>
          <a:xfrm>
            <a:off x="1130300" y="690563"/>
            <a:ext cx="4600575" cy="3449637"/>
          </a:xfrm>
          <a:ln/>
        </p:spPr>
      </p:sp>
      <p:sp>
        <p:nvSpPr>
          <p:cNvPr id="44035" name="Rectangle 3"/>
          <p:cNvSpPr>
            <a:spLocks noGrp="1" noChangeArrowheads="1"/>
          </p:cNvSpPr>
          <p:nvPr>
            <p:ph type="body" idx="1"/>
          </p:nvPr>
        </p:nvSpPr>
        <p:spPr>
          <a:xfrm>
            <a:off x="685800" y="4370388"/>
            <a:ext cx="5486400" cy="4140200"/>
          </a:xfrm>
          <a:noFill/>
          <a:ln/>
        </p:spPr>
        <p:txBody>
          <a:bodyPr lIns="90754" tIns="45377" rIns="90754" bIns="45377"/>
          <a:lstStyle/>
          <a:p>
            <a:pPr marL="0" lvl="1" eaLnBrk="1" hangingPunct="1"/>
            <a:r>
              <a:rPr lang="en-US" sz="2200" dirty="0" smtClean="0"/>
              <a:t>The knowledge, skills, attitudes, and capabilities necessary to effectively perform as a health informatics professional</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b="0" dirty="0"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1128713" y="688975"/>
            <a:ext cx="4600575" cy="3451225"/>
          </a:xfrm>
          <a:ln/>
        </p:spPr>
      </p:sp>
      <p:sp>
        <p:nvSpPr>
          <p:cNvPr id="3" name="Notes Placeholder 2"/>
          <p:cNvSpPr>
            <a:spLocks noGrp="1"/>
          </p:cNvSpPr>
          <p:nvPr>
            <p:ph type="body" idx="1"/>
          </p:nvPr>
        </p:nvSpPr>
        <p:spPr/>
        <p:txBody>
          <a:bodyPr/>
          <a:lstStyle/>
          <a:p>
            <a:pPr marL="168827" indent="-168827">
              <a:buFont typeface="Arial" pitchFamily="34" charset="0"/>
              <a:buChar char="•"/>
              <a:defRPr/>
            </a:pPr>
            <a:r>
              <a:rPr lang="en-CA" dirty="0" smtClean="0">
                <a:latin typeface="+mn-lt"/>
              </a:rPr>
              <a:t>Inclusive of all benefits documented and estimated in Infoway’s pan-Canadian benefits reports (all available at: </a:t>
            </a:r>
            <a:r>
              <a:rPr lang="en-CA" u="sng" dirty="0" smtClean="0">
                <a:latin typeface="+mn-lt"/>
                <a:hlinkClick r:id="rId3"/>
              </a:rPr>
              <a:t>https://www.infoway-inforoute.ca/index.php/progress-in-canada/benefits-realization</a:t>
            </a:r>
            <a:r>
              <a:rPr lang="en-CA" dirty="0" smtClean="0">
                <a:latin typeface="+mn-lt"/>
              </a:rPr>
              <a:t>)</a:t>
            </a:r>
          </a:p>
          <a:p>
            <a:pPr marL="168827" indent="-168827">
              <a:buFont typeface="Arial" pitchFamily="34" charset="0"/>
              <a:buChar char="•"/>
              <a:defRPr/>
            </a:pPr>
            <a:r>
              <a:rPr lang="en-CA" dirty="0" smtClean="0">
                <a:latin typeface="+mn-lt"/>
              </a:rPr>
              <a:t>Benefits reflect investments of both Infoway and its jurisdictional partners.  </a:t>
            </a:r>
          </a:p>
          <a:p>
            <a:pPr marL="168827" indent="-168827">
              <a:buFont typeface="Arial" pitchFamily="34" charset="0"/>
              <a:buChar char="•"/>
              <a:defRPr/>
            </a:pPr>
            <a:r>
              <a:rPr lang="en-CA" dirty="0" smtClean="0">
                <a:latin typeface="+mn-lt"/>
              </a:rPr>
              <a:t>Some solutions pre-date Infoway investments (e.g. BC PharmaNet, existing PACS, etc.,).  </a:t>
            </a:r>
          </a:p>
          <a:p>
            <a:pPr marL="168827" indent="-168827">
              <a:buFont typeface="Arial" pitchFamily="34" charset="0"/>
              <a:buChar char="•"/>
              <a:defRPr/>
            </a:pPr>
            <a:r>
              <a:rPr lang="en-CA" dirty="0" smtClean="0">
                <a:latin typeface="+mn-lt"/>
              </a:rPr>
              <a:t>Other solutions were not Infoway funded at the time of the reports (e.g. EMRs which generate printed/typed prescriptions)</a:t>
            </a:r>
          </a:p>
          <a:p>
            <a:pPr marL="168827" indent="-168827">
              <a:buFont typeface="Arial" pitchFamily="34" charset="0"/>
              <a:buChar char="•"/>
              <a:defRPr/>
            </a:pPr>
            <a:r>
              <a:rPr lang="en-CA" dirty="0" smtClean="0">
                <a:latin typeface="+mn-lt"/>
              </a:rPr>
              <a:t>DI study used 2008 data, DIS used 2009 data, and telehealth used 2010 data.  All values were adjusted for inflation using the Statistics Canada Health Care Index and reflected in 2011 dollars.</a:t>
            </a:r>
          </a:p>
          <a:p>
            <a:pPr marL="168827" indent="-168827">
              <a:buFont typeface="Arial" pitchFamily="34" charset="0"/>
              <a:buChar char="•"/>
              <a:defRPr/>
            </a:pPr>
            <a:r>
              <a:rPr lang="en-CA" dirty="0" smtClean="0">
                <a:latin typeface="+mn-lt"/>
              </a:rPr>
              <a:t>Data prior to/post respective pan-Canadian study was estimated using observed growth rates and system implementation and/or user adoption data.</a:t>
            </a:r>
          </a:p>
          <a:p>
            <a:pPr marL="168827" indent="-168827">
              <a:buFont typeface="Arial" pitchFamily="34" charset="0"/>
              <a:buChar char="•"/>
              <a:defRPr/>
            </a:pPr>
            <a:r>
              <a:rPr lang="en-CA" dirty="0" smtClean="0">
                <a:latin typeface="+mn-lt"/>
              </a:rPr>
              <a:t>All pan-Canadian studies were commissioned by Infoway from independent third parties and were validated by external subject matter experts.</a:t>
            </a:r>
          </a:p>
        </p:txBody>
      </p:sp>
      <p:sp>
        <p:nvSpPr>
          <p:cNvPr id="184324" name="Slide Number Placeholder 3"/>
          <p:cNvSpPr>
            <a:spLocks noGrp="1"/>
          </p:cNvSpPr>
          <p:nvPr>
            <p:ph type="sldNum" sz="quarter" idx="5"/>
          </p:nvPr>
        </p:nvSpPr>
        <p:spPr>
          <a:noFill/>
        </p:spPr>
        <p:txBody>
          <a:bodyPr/>
          <a:lstStyle>
            <a:lvl1pPr defTabSz="922295" eaLnBrk="0" hangingPunct="0">
              <a:defRPr sz="1200">
                <a:solidFill>
                  <a:schemeClr val="tx1"/>
                </a:solidFill>
                <a:latin typeface="Verdana" pitchFamily="34" charset="0"/>
              </a:defRPr>
            </a:lvl1pPr>
            <a:lvl2pPr marL="731583" indent="-281378" defTabSz="922295" eaLnBrk="0" hangingPunct="0">
              <a:defRPr sz="1200">
                <a:solidFill>
                  <a:schemeClr val="tx1"/>
                </a:solidFill>
                <a:latin typeface="Verdana" pitchFamily="34" charset="0"/>
              </a:defRPr>
            </a:lvl2pPr>
            <a:lvl3pPr marL="1125512" indent="-225102" defTabSz="922295" eaLnBrk="0" hangingPunct="0">
              <a:defRPr sz="1200">
                <a:solidFill>
                  <a:schemeClr val="tx1"/>
                </a:solidFill>
                <a:latin typeface="Verdana" pitchFamily="34" charset="0"/>
              </a:defRPr>
            </a:lvl3pPr>
            <a:lvl4pPr marL="1575717" indent="-225102" defTabSz="922295" eaLnBrk="0" hangingPunct="0">
              <a:defRPr sz="1200">
                <a:solidFill>
                  <a:schemeClr val="tx1"/>
                </a:solidFill>
                <a:latin typeface="Verdana" pitchFamily="34" charset="0"/>
              </a:defRPr>
            </a:lvl4pPr>
            <a:lvl5pPr marL="2025922" indent="-225102" defTabSz="922295" eaLnBrk="0" hangingPunct="0">
              <a:defRPr sz="1200">
                <a:solidFill>
                  <a:schemeClr val="tx1"/>
                </a:solidFill>
                <a:latin typeface="Verdana" pitchFamily="34" charset="0"/>
              </a:defRPr>
            </a:lvl5pPr>
            <a:lvl6pPr marL="2476127" indent="-225102" defTabSz="922295" eaLnBrk="0" fontAlgn="base" hangingPunct="0">
              <a:spcBef>
                <a:spcPct val="0"/>
              </a:spcBef>
              <a:spcAft>
                <a:spcPct val="0"/>
              </a:spcAft>
              <a:defRPr sz="1200">
                <a:solidFill>
                  <a:schemeClr val="tx1"/>
                </a:solidFill>
                <a:latin typeface="Verdana" pitchFamily="34" charset="0"/>
              </a:defRPr>
            </a:lvl6pPr>
            <a:lvl7pPr marL="2926331" indent="-225102" defTabSz="922295" eaLnBrk="0" fontAlgn="base" hangingPunct="0">
              <a:spcBef>
                <a:spcPct val="0"/>
              </a:spcBef>
              <a:spcAft>
                <a:spcPct val="0"/>
              </a:spcAft>
              <a:defRPr sz="1200">
                <a:solidFill>
                  <a:schemeClr val="tx1"/>
                </a:solidFill>
                <a:latin typeface="Verdana" pitchFamily="34" charset="0"/>
              </a:defRPr>
            </a:lvl7pPr>
            <a:lvl8pPr marL="3376536" indent="-225102" defTabSz="922295" eaLnBrk="0" fontAlgn="base" hangingPunct="0">
              <a:spcBef>
                <a:spcPct val="0"/>
              </a:spcBef>
              <a:spcAft>
                <a:spcPct val="0"/>
              </a:spcAft>
              <a:defRPr sz="1200">
                <a:solidFill>
                  <a:schemeClr val="tx1"/>
                </a:solidFill>
                <a:latin typeface="Verdana" pitchFamily="34" charset="0"/>
              </a:defRPr>
            </a:lvl8pPr>
            <a:lvl9pPr marL="3826741" indent="-225102" defTabSz="922295" eaLnBrk="0" fontAlgn="base" hangingPunct="0">
              <a:spcBef>
                <a:spcPct val="0"/>
              </a:spcBef>
              <a:spcAft>
                <a:spcPct val="0"/>
              </a:spcAft>
              <a:defRPr sz="1200">
                <a:solidFill>
                  <a:schemeClr val="tx1"/>
                </a:solidFill>
                <a:latin typeface="Verdana" pitchFamily="34" charset="0"/>
              </a:defRPr>
            </a:lvl9pPr>
          </a:lstStyle>
          <a:p>
            <a:pPr eaLnBrk="1" hangingPunct="1"/>
            <a:fld id="{3BB5FBD9-38AB-4F64-9D74-6555B5B058D5}" type="slidenum">
              <a:rPr lang="en-CA">
                <a:solidFill>
                  <a:prstClr val="black"/>
                </a:solidFill>
                <a:latin typeface="Arial" pitchFamily="34" charset="0"/>
              </a:rPr>
              <a:pPr eaLnBrk="1" hangingPunct="1"/>
              <a:t>6</a:t>
            </a:fld>
            <a:endParaRPr lang="en-CA" dirty="0">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88975"/>
            <a:ext cx="4600575" cy="34512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B5CB79-1F4F-4F59-ABBF-E6953C3BDD43}"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68846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dirty="0" smtClean="0"/>
          </a:p>
        </p:txBody>
      </p:sp>
      <p:sp>
        <p:nvSpPr>
          <p:cNvPr id="21507" name="Slide Number Placeholder 3"/>
          <p:cNvSpPr>
            <a:spLocks noGrp="1"/>
          </p:cNvSpPr>
          <p:nvPr>
            <p:ph type="sldNum" sz="quarter" idx="5"/>
          </p:nvPr>
        </p:nvSpPr>
        <p:spPr>
          <a:noFill/>
        </p:spPr>
        <p:txBody>
          <a:bodyPr/>
          <a:lstStyle/>
          <a:p>
            <a:fld id="{CBBEFCF1-4113-4784-9D02-2C2BE349F8E1}" type="slidenum">
              <a:rPr lang="en-US" smtClean="0"/>
              <a:pPr/>
              <a:t>12</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4613" y="8737600"/>
            <a:ext cx="2971800" cy="460375"/>
          </a:xfrm>
          <a:prstGeom prst="rect">
            <a:avLst/>
          </a:prstGeom>
          <a:noFill/>
          <a:ln w="9525">
            <a:noFill/>
            <a:miter lim="800000"/>
            <a:headEnd/>
            <a:tailEnd/>
          </a:ln>
        </p:spPr>
        <p:txBody>
          <a:bodyPr lIns="90754" tIns="45377" rIns="90754" bIns="45377" anchor="b"/>
          <a:lstStyle/>
          <a:p>
            <a:pPr algn="r"/>
            <a:fld id="{DF5014CE-5411-48C1-B27C-D07CC79B16E4}" type="slidenum">
              <a:rPr lang="en-US" sz="1200">
                <a:latin typeface="Arial" charset="0"/>
              </a:rPr>
              <a:pPr algn="r"/>
              <a:t>15</a:t>
            </a:fld>
            <a:endParaRPr lang="en-US" sz="1200" dirty="0">
              <a:latin typeface="Arial" charset="0"/>
            </a:endParaRPr>
          </a:p>
        </p:txBody>
      </p:sp>
      <p:sp>
        <p:nvSpPr>
          <p:cNvPr id="25602" name="Rectangle 2"/>
          <p:cNvSpPr>
            <a:spLocks noGrp="1" noRot="1" noChangeAspect="1" noChangeArrowheads="1" noTextEdit="1"/>
          </p:cNvSpPr>
          <p:nvPr>
            <p:ph type="sldImg"/>
          </p:nvPr>
        </p:nvSpPr>
        <p:spPr>
          <a:xfrm>
            <a:off x="1130300" y="690563"/>
            <a:ext cx="4600575" cy="3449637"/>
          </a:xfrm>
          <a:ln/>
        </p:spPr>
      </p:sp>
      <p:sp>
        <p:nvSpPr>
          <p:cNvPr id="25603" name="Rectangle 3"/>
          <p:cNvSpPr>
            <a:spLocks noGrp="1" noChangeArrowheads="1"/>
          </p:cNvSpPr>
          <p:nvPr>
            <p:ph type="body" idx="1"/>
          </p:nvPr>
        </p:nvSpPr>
        <p:spPr>
          <a:xfrm>
            <a:off x="685800" y="4370388"/>
            <a:ext cx="5486400" cy="4140200"/>
          </a:xfrm>
          <a:noFill/>
          <a:ln/>
        </p:spPr>
        <p:txBody>
          <a:bodyPr lIns="90754" tIns="45377" rIns="90754" bIns="45377"/>
          <a:lstStyle/>
          <a:p>
            <a:pPr marL="0" lvl="1" eaLnBrk="1" hangingPunct="1"/>
            <a:r>
              <a:rPr lang="en-US" sz="2200" dirty="0" smtClean="0"/>
              <a:t>The knowledge, skills, attitudes, and capabilities necessary to effectively perform as a health informatics professional</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endParaRPr lang="en-CA" dirty="0" smtClean="0"/>
          </a:p>
        </p:txBody>
      </p:sp>
      <p:sp>
        <p:nvSpPr>
          <p:cNvPr id="35843" name="Slide Number Placeholder 3"/>
          <p:cNvSpPr>
            <a:spLocks noGrp="1"/>
          </p:cNvSpPr>
          <p:nvPr>
            <p:ph type="sldNum" sz="quarter" idx="5"/>
          </p:nvPr>
        </p:nvSpPr>
        <p:spPr>
          <a:noFill/>
        </p:spPr>
        <p:txBody>
          <a:bodyPr/>
          <a:lstStyle/>
          <a:p>
            <a:fld id="{8DE4A0D6-54C8-4986-B338-FD392B7A82C7}" type="slidenum">
              <a:rPr lang="fr-CA" smtClean="0"/>
              <a:pPr/>
              <a:t>16</a:t>
            </a:fld>
            <a:endParaRPr lang="fr-C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a:t>
            </a:r>
            <a:r>
              <a:rPr lang="en-US" baseline="0" dirty="0" smtClean="0"/>
              <a:t> who attended and indicate whether or not they: 1. will not take exam; 2. will take exam; or 3. thinking about it</a:t>
            </a:r>
          </a:p>
          <a:p>
            <a:r>
              <a:rPr lang="en-US" baseline="0" dirty="0" smtClean="0"/>
              <a:t>Record questions so we can update this presentation</a:t>
            </a:r>
            <a:endParaRPr lang="en-US" dirty="0"/>
          </a:p>
        </p:txBody>
      </p:sp>
      <p:sp>
        <p:nvSpPr>
          <p:cNvPr id="4" name="Slide Number Placeholder 3"/>
          <p:cNvSpPr>
            <a:spLocks noGrp="1"/>
          </p:cNvSpPr>
          <p:nvPr>
            <p:ph type="sldNum" sz="quarter" idx="10"/>
          </p:nvPr>
        </p:nvSpPr>
        <p:spPr/>
        <p:txBody>
          <a:bodyPr/>
          <a:lstStyle/>
          <a:p>
            <a:pPr>
              <a:defRPr/>
            </a:pPr>
            <a:fld id="{5A2B46A6-A478-45E6-8766-F7F3697AA74E}" type="slidenum">
              <a:rPr lang="en-CA" smtClean="0"/>
              <a:pPr>
                <a:defRPr/>
              </a:pPr>
              <a:t>18</a:t>
            </a:fld>
            <a:endParaRPr lang="en-CA" dirty="0"/>
          </a:p>
        </p:txBody>
      </p:sp>
    </p:spTree>
    <p:extLst>
      <p:ext uri="{BB962C8B-B14F-4D97-AF65-F5344CB8AC3E}">
        <p14:creationId xmlns:p14="http://schemas.microsoft.com/office/powerpoint/2010/main" val="154514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1127125" y="688975"/>
            <a:ext cx="4602163" cy="3451225"/>
          </a:xfrm>
          <a:ln/>
        </p:spPr>
      </p:sp>
      <p:sp>
        <p:nvSpPr>
          <p:cNvPr id="32770" name="Notes Placeholder 2"/>
          <p:cNvSpPr>
            <a:spLocks noGrp="1"/>
          </p:cNvSpPr>
          <p:nvPr>
            <p:ph type="body" idx="1"/>
          </p:nvPr>
        </p:nvSpPr>
        <p:spPr>
          <a:noFill/>
          <a:ln/>
        </p:spPr>
        <p:txBody>
          <a:bodyPr lIns="91470" tIns="45735" rIns="91470" bIns="45735"/>
          <a:lstStyle/>
          <a:p>
            <a:endParaRPr lang="en-US" dirty="0" smtClean="0"/>
          </a:p>
          <a:p>
            <a:endParaRPr lang="en-US" dirty="0" smtClean="0"/>
          </a:p>
        </p:txBody>
      </p:sp>
      <p:sp>
        <p:nvSpPr>
          <p:cNvPr id="32771" name="Slide Number Placeholder 3"/>
          <p:cNvSpPr txBox="1">
            <a:spLocks noGrp="1"/>
          </p:cNvSpPr>
          <p:nvPr/>
        </p:nvSpPr>
        <p:spPr bwMode="auto">
          <a:xfrm>
            <a:off x="3886200" y="8739188"/>
            <a:ext cx="2971800" cy="460375"/>
          </a:xfrm>
          <a:prstGeom prst="rect">
            <a:avLst/>
          </a:prstGeom>
          <a:noFill/>
          <a:ln w="9525">
            <a:noFill/>
            <a:miter lim="800000"/>
            <a:headEnd/>
            <a:tailEnd/>
          </a:ln>
        </p:spPr>
        <p:txBody>
          <a:bodyPr lIns="91470" tIns="45735" rIns="91470" bIns="45735" anchor="b"/>
          <a:lstStyle/>
          <a:p>
            <a:pPr algn="r"/>
            <a:fld id="{BE7D0FC6-9715-4109-9D10-E3916100F3BD}" type="slidenum">
              <a:rPr lang="en-US" sz="1200">
                <a:latin typeface="Arial" charset="0"/>
              </a:rPr>
              <a:pPr algn="r"/>
              <a:t>21</a:t>
            </a:fld>
            <a:endParaRPr lang="en-US" sz="12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a:effectLst/>
        </p:spPr>
        <p:txBody>
          <a:bodyPr wrap="none" anchor="ctr"/>
          <a:lstStyle/>
          <a:p>
            <a:pPr algn="ctr">
              <a:defRPr/>
            </a:pPr>
            <a:endParaRPr kumimoji="1" lang="en-CA" dirty="0"/>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CA" dirty="0"/>
          </a:p>
        </p:txBody>
      </p:sp>
      <p:grpSp>
        <p:nvGrpSpPr>
          <p:cNvPr id="6" name="Group 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a:effectLst/>
          </p:spPr>
          <p:txBody>
            <a:bodyPr wrap="none" anchor="ctr"/>
            <a:lstStyle/>
            <a:p>
              <a:pPr>
                <a:defRPr/>
              </a:pPr>
              <a:endParaRPr lang="en-US" dirty="0"/>
            </a:p>
          </p:txBody>
        </p:sp>
        <p:sp>
          <p:nvSpPr>
            <p:cNvPr id="8"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a:effectLst/>
          </p:spPr>
          <p:txBody>
            <a:bodyPr wrap="none" anchor="ctr"/>
            <a:lstStyle/>
            <a:p>
              <a:pPr>
                <a:defRPr/>
              </a:pPr>
              <a:endParaRPr lang="en-US" dirty="0"/>
            </a:p>
          </p:txBody>
        </p:sp>
      </p:grpSp>
      <p:sp>
        <p:nvSpPr>
          <p:cNvPr id="55300"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CA"/>
              <a:t>Click to edit Master subtitle style</a:t>
            </a:r>
          </a:p>
        </p:txBody>
      </p:sp>
      <p:sp>
        <p:nvSpPr>
          <p:cNvPr id="5530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CA"/>
              <a:t>Click to edit Master title style</a:t>
            </a:r>
          </a:p>
        </p:txBody>
      </p:sp>
      <p:sp>
        <p:nvSpPr>
          <p:cNvPr id="9" name="Rectangle 8"/>
          <p:cNvSpPr>
            <a:spLocks noGrp="1" noChangeArrowheads="1"/>
          </p:cNvSpPr>
          <p:nvPr>
            <p:ph type="dt" sz="quarter" idx="10"/>
          </p:nvPr>
        </p:nvSpPr>
        <p:spPr>
          <a:xfrm>
            <a:off x="609600" y="6553200"/>
            <a:ext cx="7848600" cy="304800"/>
          </a:xfrm>
        </p:spPr>
        <p:txBody>
          <a:bodyPr/>
          <a:lstStyle>
            <a:lvl1pPr>
              <a:defRPr>
                <a:solidFill>
                  <a:schemeClr val="bg1"/>
                </a:solidFill>
              </a:defRPr>
            </a:lvl1pPr>
          </a:lstStyle>
          <a:p>
            <a:pPr>
              <a:defRPr/>
            </a:pPr>
            <a:fld id="{4D0393BC-7BC7-4D5E-903C-8912AD85AD14}" type="datetime1">
              <a:rPr lang="en-US"/>
              <a:pPr>
                <a:defRPr/>
              </a:pPr>
              <a:t>7/5/2013</a:t>
            </a:fld>
            <a:endParaRPr lang="en-CA" dirty="0"/>
          </a:p>
        </p:txBody>
      </p:sp>
      <p:sp>
        <p:nvSpPr>
          <p:cNvPr id="10" name="Rectangle 9"/>
          <p:cNvSpPr>
            <a:spLocks noGrp="1" noChangeArrowheads="1"/>
          </p:cNvSpPr>
          <p:nvPr>
            <p:ph type="ftr" sz="quarter" idx="11"/>
          </p:nvPr>
        </p:nvSpPr>
        <p:spPr>
          <a:xfrm>
            <a:off x="5195888" y="6553200"/>
            <a:ext cx="3279775" cy="304800"/>
          </a:xfrm>
        </p:spPr>
        <p:txBody>
          <a:bodyPr/>
          <a:lstStyle>
            <a:lvl1pPr algn="r">
              <a:defRPr sz="1400"/>
            </a:lvl1pPr>
          </a:lstStyle>
          <a:p>
            <a:pPr>
              <a:defRPr/>
            </a:pPr>
            <a:r>
              <a:rPr lang="en-CA" dirty="0"/>
              <a:t>COACH: Canada's Health Informatics Association</a:t>
            </a:r>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4F1F8E7A-9E7F-41A3-BBCB-614CA0A05369}" type="slidenum">
              <a:rPr lang="en-CA"/>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16D8D5A2-70C3-447A-A1AD-61CA5954A810}" type="datetime1">
              <a:rPr lang="en-US"/>
              <a:pPr>
                <a:defRPr/>
              </a:pPr>
              <a:t>7/5/2013</a:t>
            </a:fld>
            <a:endParaRPr lang="en-CA" dirty="0"/>
          </a:p>
        </p:txBody>
      </p:sp>
      <p:sp>
        <p:nvSpPr>
          <p:cNvPr id="5"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6" name="Rectangle 10"/>
          <p:cNvSpPr>
            <a:spLocks noGrp="1" noChangeArrowheads="1"/>
          </p:cNvSpPr>
          <p:nvPr>
            <p:ph type="sldNum" sz="quarter" idx="12"/>
          </p:nvPr>
        </p:nvSpPr>
        <p:spPr>
          <a:ln/>
        </p:spPr>
        <p:txBody>
          <a:bodyPr/>
          <a:lstStyle>
            <a:lvl1pPr>
              <a:defRPr/>
            </a:lvl1pPr>
          </a:lstStyle>
          <a:p>
            <a:pPr>
              <a:defRPr/>
            </a:pPr>
            <a:fld id="{511F04E9-6B69-4501-ACE7-1142FC439F35}"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8D3B82B9-09B4-4D3A-B9F1-18679699FA28}" type="datetime1">
              <a:rPr lang="en-US"/>
              <a:pPr>
                <a:defRPr/>
              </a:pPr>
              <a:t>7/5/2013</a:t>
            </a:fld>
            <a:endParaRPr lang="en-CA" dirty="0"/>
          </a:p>
        </p:txBody>
      </p:sp>
      <p:sp>
        <p:nvSpPr>
          <p:cNvPr id="5"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6" name="Rectangle 10"/>
          <p:cNvSpPr>
            <a:spLocks noGrp="1" noChangeArrowheads="1"/>
          </p:cNvSpPr>
          <p:nvPr>
            <p:ph type="sldNum" sz="quarter" idx="12"/>
          </p:nvPr>
        </p:nvSpPr>
        <p:spPr>
          <a:ln/>
        </p:spPr>
        <p:txBody>
          <a:bodyPr/>
          <a:lstStyle>
            <a:lvl1pPr>
              <a:defRPr/>
            </a:lvl1pPr>
          </a:lstStyle>
          <a:p>
            <a:pPr>
              <a:defRPr/>
            </a:pPr>
            <a:fld id="{8939D6B1-79B6-4B47-A962-6B211A757EAB}" type="slidenum">
              <a:rPr lang="en-CA"/>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362200"/>
            <a:ext cx="8001000" cy="3733800"/>
          </a:xfrm>
        </p:spPr>
        <p:txBody>
          <a:bodyPr/>
          <a:lstStyle/>
          <a:p>
            <a:pPr lvl="0"/>
            <a:endParaRPr lang="en-US" noProof="0" dirty="0" smtClean="0"/>
          </a:p>
        </p:txBody>
      </p:sp>
      <p:sp>
        <p:nvSpPr>
          <p:cNvPr id="4" name="Rectangle 8"/>
          <p:cNvSpPr>
            <a:spLocks noGrp="1" noChangeArrowheads="1"/>
          </p:cNvSpPr>
          <p:nvPr>
            <p:ph type="dt" sz="half" idx="10"/>
          </p:nvPr>
        </p:nvSpPr>
        <p:spPr>
          <a:ln/>
        </p:spPr>
        <p:txBody>
          <a:bodyPr/>
          <a:lstStyle>
            <a:lvl1pPr>
              <a:defRPr/>
            </a:lvl1pPr>
          </a:lstStyle>
          <a:p>
            <a:pPr>
              <a:defRPr/>
            </a:pPr>
            <a:fld id="{7D22781A-232D-4017-BFF2-88A7651E6D58}" type="datetime1">
              <a:rPr lang="en-US"/>
              <a:pPr>
                <a:defRPr/>
              </a:pPr>
              <a:t>7/5/2013</a:t>
            </a:fld>
            <a:endParaRPr lang="en-CA" dirty="0"/>
          </a:p>
        </p:txBody>
      </p:sp>
      <p:sp>
        <p:nvSpPr>
          <p:cNvPr id="5"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6" name="Rectangle 10"/>
          <p:cNvSpPr>
            <a:spLocks noGrp="1" noChangeArrowheads="1"/>
          </p:cNvSpPr>
          <p:nvPr>
            <p:ph type="sldNum" sz="quarter" idx="12"/>
          </p:nvPr>
        </p:nvSpPr>
        <p:spPr>
          <a:ln/>
        </p:spPr>
        <p:txBody>
          <a:bodyPr/>
          <a:lstStyle>
            <a:lvl1pPr>
              <a:defRPr/>
            </a:lvl1pPr>
          </a:lstStyle>
          <a:p>
            <a:pPr>
              <a:defRPr/>
            </a:pPr>
            <a:fld id="{86639F5B-1D1B-4067-837E-E8F1709AB95C}"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foway Text Slide">
    <p:spTree>
      <p:nvGrpSpPr>
        <p:cNvPr id="1" name=""/>
        <p:cNvGrpSpPr/>
        <p:nvPr/>
      </p:nvGrpSpPr>
      <p:grpSpPr>
        <a:xfrm>
          <a:off x="0" y="0"/>
          <a:ext cx="0" cy="0"/>
          <a:chOff x="0" y="0"/>
          <a:chExt cx="0" cy="0"/>
        </a:xfrm>
      </p:grpSpPr>
      <p:sp>
        <p:nvSpPr>
          <p:cNvPr id="2" name="Title 1"/>
          <p:cNvSpPr>
            <a:spLocks noGrp="1"/>
          </p:cNvSpPr>
          <p:nvPr>
            <p:ph type="title"/>
          </p:nvPr>
        </p:nvSpPr>
        <p:spPr>
          <a:xfrm>
            <a:off x="432003" y="828000"/>
            <a:ext cx="8244000" cy="576064"/>
          </a:xfrm>
        </p:spPr>
        <p:txBody>
          <a:bodyPr/>
          <a:lstStyle/>
          <a:p>
            <a:r>
              <a:rPr lang="en-US" smtClean="0"/>
              <a:t>Click to edit Master title style</a:t>
            </a:r>
            <a:endParaRPr lang="en-CA" dirty="0"/>
          </a:p>
        </p:txBody>
      </p:sp>
      <p:sp>
        <p:nvSpPr>
          <p:cNvPr id="5" name="Text Placeholder 4"/>
          <p:cNvSpPr>
            <a:spLocks noGrp="1"/>
          </p:cNvSpPr>
          <p:nvPr>
            <p:ph type="body" sz="quarter" idx="11"/>
          </p:nvPr>
        </p:nvSpPr>
        <p:spPr>
          <a:xfrm>
            <a:off x="432002" y="1836011"/>
            <a:ext cx="8244000" cy="4535487"/>
          </a:xfrm>
        </p:spPr>
        <p:txBody>
          <a:bodyPr/>
          <a:lstStyle>
            <a:lvl1pPr>
              <a:buClr>
                <a:schemeClr val="tx1">
                  <a:lumMod val="60000"/>
                  <a:lumOff val="40000"/>
                </a:schemeClr>
              </a:buClr>
              <a:buSzPct val="90000"/>
              <a:defRPr b="0"/>
            </a:lvl1pPr>
            <a:lvl2pPr>
              <a:buClr>
                <a:schemeClr val="tx1">
                  <a:lumMod val="60000"/>
                  <a:lumOff val="40000"/>
                </a:schemeClr>
              </a:buClr>
              <a:buSzPct val="90000"/>
              <a:defRPr b="0"/>
            </a:lvl2pPr>
            <a:lvl3pPr>
              <a:buClr>
                <a:schemeClr val="tx1">
                  <a:lumMod val="60000"/>
                  <a:lumOff val="40000"/>
                </a:schemeClr>
              </a:buClr>
              <a:buSzPct val="90000"/>
              <a:defRPr b="0"/>
            </a:lvl3pPr>
            <a:lvl4pPr>
              <a:buClr>
                <a:schemeClr val="tx1">
                  <a:lumMod val="60000"/>
                  <a:lumOff val="40000"/>
                </a:schemeClr>
              </a:buClr>
              <a:buSzPct val="90000"/>
              <a:defRPr b="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3"/>
          <p:cNvSpPr>
            <a:spLocks noGrp="1"/>
          </p:cNvSpPr>
          <p:nvPr>
            <p:ph type="sldNum" sz="quarter" idx="12"/>
          </p:nvPr>
        </p:nvSpPr>
        <p:spPr>
          <a:xfrm>
            <a:off x="6553200" y="6356352"/>
            <a:ext cx="2133600" cy="365125"/>
          </a:xfrm>
        </p:spPr>
        <p:txBody>
          <a:bodyPr/>
          <a:lstStyle/>
          <a:p>
            <a:fld id="{185FE062-15B9-4D1D-9248-B9532897501A}" type="slidenum">
              <a:rPr lang="en-CA" smtClean="0"/>
              <a:pPr/>
              <a:t>‹#›</a:t>
            </a:fld>
            <a:endParaRPr lang="en-CA" dirty="0"/>
          </a:p>
        </p:txBody>
      </p:sp>
    </p:spTree>
    <p:extLst>
      <p:ext uri="{BB962C8B-B14F-4D97-AF65-F5344CB8AC3E}">
        <p14:creationId xmlns:p14="http://schemas.microsoft.com/office/powerpoint/2010/main" val="113267921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14478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685800" y="3886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half" idx="3"/>
          </p:nvPr>
        </p:nvSpPr>
        <p:spPr>
          <a:xfrm>
            <a:off x="46482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6"/>
          <p:cNvSpPr>
            <a:spLocks noGrp="1" noChangeArrowheads="1"/>
          </p:cNvSpPr>
          <p:nvPr>
            <p:ph type="sldNum" sz="quarter" idx="10"/>
          </p:nvPr>
        </p:nvSpPr>
        <p:spPr>
          <a:ln/>
        </p:spPr>
        <p:txBody>
          <a:bodyPr/>
          <a:lstStyle>
            <a:lvl1pPr>
              <a:defRPr/>
            </a:lvl1pPr>
          </a:lstStyle>
          <a:p>
            <a:pPr>
              <a:defRPr/>
            </a:pPr>
            <a:fld id="{4E5A4277-AE91-4767-8E1D-1C533ED30E55}" type="slidenum">
              <a:rPr lang="en-CA"/>
              <a:pPr>
                <a:defRPr/>
              </a:pPr>
              <a:t>‹#›</a:t>
            </a:fld>
            <a:endParaRPr lang="en-CA" dirty="0"/>
          </a:p>
        </p:txBody>
      </p:sp>
    </p:spTree>
    <p:extLst>
      <p:ext uri="{BB962C8B-B14F-4D97-AF65-F5344CB8AC3E}">
        <p14:creationId xmlns:p14="http://schemas.microsoft.com/office/powerpoint/2010/main" val="134988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80DC1B43-CFF6-423A-892D-A70C5758C179}" type="datetime1">
              <a:rPr lang="en-US"/>
              <a:pPr>
                <a:defRPr/>
              </a:pPr>
              <a:t>7/5/2013</a:t>
            </a:fld>
            <a:endParaRPr lang="en-CA" dirty="0"/>
          </a:p>
        </p:txBody>
      </p:sp>
      <p:sp>
        <p:nvSpPr>
          <p:cNvPr id="5"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6" name="Rectangle 10"/>
          <p:cNvSpPr>
            <a:spLocks noGrp="1" noChangeArrowheads="1"/>
          </p:cNvSpPr>
          <p:nvPr>
            <p:ph type="sldNum" sz="quarter" idx="12"/>
          </p:nvPr>
        </p:nvSpPr>
        <p:spPr>
          <a:ln/>
        </p:spPr>
        <p:txBody>
          <a:bodyPr/>
          <a:lstStyle>
            <a:lvl1pPr>
              <a:defRPr/>
            </a:lvl1pPr>
          </a:lstStyle>
          <a:p>
            <a:pPr>
              <a:defRPr/>
            </a:pPr>
            <a:fld id="{E59FDE63-E6CE-4BD4-A050-8C1CFAEA49B5}" type="slidenum">
              <a:rPr lang="en-CA"/>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2683CC02-481F-4FD1-B287-BB8AE141E03A}" type="datetime1">
              <a:rPr lang="en-US"/>
              <a:pPr>
                <a:defRPr/>
              </a:pPr>
              <a:t>7/5/2013</a:t>
            </a:fld>
            <a:endParaRPr lang="en-CA" dirty="0"/>
          </a:p>
        </p:txBody>
      </p:sp>
      <p:sp>
        <p:nvSpPr>
          <p:cNvPr id="5"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6" name="Rectangle 10"/>
          <p:cNvSpPr>
            <a:spLocks noGrp="1" noChangeArrowheads="1"/>
          </p:cNvSpPr>
          <p:nvPr>
            <p:ph type="sldNum" sz="quarter" idx="12"/>
          </p:nvPr>
        </p:nvSpPr>
        <p:spPr>
          <a:ln/>
        </p:spPr>
        <p:txBody>
          <a:bodyPr/>
          <a:lstStyle>
            <a:lvl1pPr>
              <a:defRPr/>
            </a:lvl1pPr>
          </a:lstStyle>
          <a:p>
            <a:pPr>
              <a:defRPr/>
            </a:pPr>
            <a:fld id="{17C170B6-E53B-49CE-A337-FF2CB1385A70}" type="slidenum">
              <a:rPr lang="en-CA"/>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6E222A96-C405-4BE4-868D-C7814E448834}" type="datetime1">
              <a:rPr lang="en-US"/>
              <a:pPr>
                <a:defRPr/>
              </a:pPr>
              <a:t>7/5/2013</a:t>
            </a:fld>
            <a:endParaRPr lang="en-CA" dirty="0"/>
          </a:p>
        </p:txBody>
      </p:sp>
      <p:sp>
        <p:nvSpPr>
          <p:cNvPr id="6"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7" name="Rectangle 10"/>
          <p:cNvSpPr>
            <a:spLocks noGrp="1" noChangeArrowheads="1"/>
          </p:cNvSpPr>
          <p:nvPr>
            <p:ph type="sldNum" sz="quarter" idx="12"/>
          </p:nvPr>
        </p:nvSpPr>
        <p:spPr>
          <a:ln/>
        </p:spPr>
        <p:txBody>
          <a:bodyPr/>
          <a:lstStyle>
            <a:lvl1pPr>
              <a:defRPr/>
            </a:lvl1pPr>
          </a:lstStyle>
          <a:p>
            <a:pPr>
              <a:defRPr/>
            </a:pPr>
            <a:fld id="{26AF8362-030D-472D-8997-3B9E04F51187}" type="slidenum">
              <a:rPr lang="en-CA"/>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B9D760C1-3395-48D3-9C85-78707D9D8FE7}" type="datetime1">
              <a:rPr lang="en-US"/>
              <a:pPr>
                <a:defRPr/>
              </a:pPr>
              <a:t>7/5/2013</a:t>
            </a:fld>
            <a:endParaRPr lang="en-CA" dirty="0"/>
          </a:p>
        </p:txBody>
      </p:sp>
      <p:sp>
        <p:nvSpPr>
          <p:cNvPr id="8"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9" name="Rectangle 10"/>
          <p:cNvSpPr>
            <a:spLocks noGrp="1" noChangeArrowheads="1"/>
          </p:cNvSpPr>
          <p:nvPr>
            <p:ph type="sldNum" sz="quarter" idx="12"/>
          </p:nvPr>
        </p:nvSpPr>
        <p:spPr>
          <a:ln/>
        </p:spPr>
        <p:txBody>
          <a:bodyPr/>
          <a:lstStyle>
            <a:lvl1pPr>
              <a:defRPr/>
            </a:lvl1pPr>
          </a:lstStyle>
          <a:p>
            <a:pPr>
              <a:defRPr/>
            </a:pPr>
            <a:fld id="{F23C3A77-9E97-41EF-A7B4-A8E009802342}"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fld id="{AB3BAE44-92BF-43D3-A267-BCB02ADC439E}" type="datetime1">
              <a:rPr lang="en-US"/>
              <a:pPr>
                <a:defRPr/>
              </a:pPr>
              <a:t>7/5/2013</a:t>
            </a:fld>
            <a:endParaRPr lang="en-CA" dirty="0"/>
          </a:p>
        </p:txBody>
      </p:sp>
      <p:sp>
        <p:nvSpPr>
          <p:cNvPr id="4"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5" name="Rectangle 10"/>
          <p:cNvSpPr>
            <a:spLocks noGrp="1" noChangeArrowheads="1"/>
          </p:cNvSpPr>
          <p:nvPr>
            <p:ph type="sldNum" sz="quarter" idx="12"/>
          </p:nvPr>
        </p:nvSpPr>
        <p:spPr>
          <a:ln/>
        </p:spPr>
        <p:txBody>
          <a:bodyPr/>
          <a:lstStyle>
            <a:lvl1pPr>
              <a:defRPr/>
            </a:lvl1pPr>
          </a:lstStyle>
          <a:p>
            <a:pPr>
              <a:defRPr/>
            </a:pPr>
            <a:fld id="{F27C6F3A-9F48-427C-8F30-7C111BF485DD}"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09E9EAF3-24DD-4BD6-BE0D-578E6118042D}" type="datetime1">
              <a:rPr lang="en-US"/>
              <a:pPr>
                <a:defRPr/>
              </a:pPr>
              <a:t>7/5/2013</a:t>
            </a:fld>
            <a:endParaRPr lang="en-CA" dirty="0"/>
          </a:p>
        </p:txBody>
      </p:sp>
      <p:sp>
        <p:nvSpPr>
          <p:cNvPr id="3"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4" name="Rectangle 10"/>
          <p:cNvSpPr>
            <a:spLocks noGrp="1" noChangeArrowheads="1"/>
          </p:cNvSpPr>
          <p:nvPr>
            <p:ph type="sldNum" sz="quarter" idx="12"/>
          </p:nvPr>
        </p:nvSpPr>
        <p:spPr>
          <a:ln/>
        </p:spPr>
        <p:txBody>
          <a:bodyPr/>
          <a:lstStyle>
            <a:lvl1pPr>
              <a:defRPr/>
            </a:lvl1pPr>
          </a:lstStyle>
          <a:p>
            <a:pPr>
              <a:defRPr/>
            </a:pPr>
            <a:fld id="{ABA3D6C7-2CA8-45A6-8EE0-7C9B8C887D56}"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62868548-2123-40D0-BD09-9C71A3E52793}" type="datetime1">
              <a:rPr lang="en-US"/>
              <a:pPr>
                <a:defRPr/>
              </a:pPr>
              <a:t>7/5/2013</a:t>
            </a:fld>
            <a:endParaRPr lang="en-CA" dirty="0"/>
          </a:p>
        </p:txBody>
      </p:sp>
      <p:sp>
        <p:nvSpPr>
          <p:cNvPr id="6"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7" name="Rectangle 10"/>
          <p:cNvSpPr>
            <a:spLocks noGrp="1" noChangeArrowheads="1"/>
          </p:cNvSpPr>
          <p:nvPr>
            <p:ph type="sldNum" sz="quarter" idx="12"/>
          </p:nvPr>
        </p:nvSpPr>
        <p:spPr>
          <a:ln/>
        </p:spPr>
        <p:txBody>
          <a:bodyPr/>
          <a:lstStyle>
            <a:lvl1pPr>
              <a:defRPr/>
            </a:lvl1pPr>
          </a:lstStyle>
          <a:p>
            <a:pPr>
              <a:defRPr/>
            </a:pPr>
            <a:fld id="{0272B26C-6FD0-44AE-9D86-C879985D1F09}"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B374718B-1915-473A-8B89-E746A95321AC}" type="datetime1">
              <a:rPr lang="en-US"/>
              <a:pPr>
                <a:defRPr/>
              </a:pPr>
              <a:t>7/5/2013</a:t>
            </a:fld>
            <a:endParaRPr lang="en-CA" dirty="0"/>
          </a:p>
        </p:txBody>
      </p:sp>
      <p:sp>
        <p:nvSpPr>
          <p:cNvPr id="6" name="Rectangle 9"/>
          <p:cNvSpPr>
            <a:spLocks noGrp="1" noChangeArrowheads="1"/>
          </p:cNvSpPr>
          <p:nvPr>
            <p:ph type="ftr" sz="quarter" idx="11"/>
          </p:nvPr>
        </p:nvSpPr>
        <p:spPr>
          <a:ln/>
        </p:spPr>
        <p:txBody>
          <a:bodyPr/>
          <a:lstStyle>
            <a:lvl1pPr>
              <a:defRPr/>
            </a:lvl1pPr>
          </a:lstStyle>
          <a:p>
            <a:pPr>
              <a:defRPr/>
            </a:pPr>
            <a:r>
              <a:rPr lang="en-CA" dirty="0"/>
              <a:t>COACH: Canada's Health Informatics Association</a:t>
            </a:r>
          </a:p>
        </p:txBody>
      </p:sp>
      <p:sp>
        <p:nvSpPr>
          <p:cNvPr id="7" name="Rectangle 10"/>
          <p:cNvSpPr>
            <a:spLocks noGrp="1" noChangeArrowheads="1"/>
          </p:cNvSpPr>
          <p:nvPr>
            <p:ph type="sldNum" sz="quarter" idx="12"/>
          </p:nvPr>
        </p:nvSpPr>
        <p:spPr>
          <a:ln/>
        </p:spPr>
        <p:txBody>
          <a:bodyPr/>
          <a:lstStyle>
            <a:lvl1pPr>
              <a:defRPr/>
            </a:lvl1pPr>
          </a:lstStyle>
          <a:p>
            <a:pPr>
              <a:defRPr/>
            </a:pPr>
            <a:fld id="{BEDA0D70-F5DD-420F-953D-1B485F4CD345}"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200400" cy="6858000"/>
            <a:chOff x="0" y="0"/>
            <a:chExt cx="2016" cy="4320"/>
          </a:xfrm>
        </p:grpSpPr>
        <p:sp>
          <p:nvSpPr>
            <p:cNvPr id="54275" name="Rectangle 3"/>
            <p:cNvSpPr>
              <a:spLocks noChangeArrowheads="1"/>
            </p:cNvSpPr>
            <p:nvPr/>
          </p:nvSpPr>
          <p:spPr bwMode="auto">
            <a:xfrm>
              <a:off x="0" y="0"/>
              <a:ext cx="480" cy="4320"/>
            </a:xfrm>
            <a:prstGeom prst="rect">
              <a:avLst/>
            </a:prstGeom>
            <a:solidFill>
              <a:srgbClr val="5F5FD9"/>
            </a:solidFill>
            <a:ln w="9525">
              <a:noFill/>
              <a:miter lim="800000"/>
              <a:headEnd/>
              <a:tailEnd/>
            </a:ln>
            <a:effectLst/>
          </p:spPr>
          <p:txBody>
            <a:bodyPr wrap="none" anchor="ctr"/>
            <a:lstStyle/>
            <a:p>
              <a:pPr>
                <a:defRPr/>
              </a:pPr>
              <a:endParaRPr lang="en-US" dirty="0"/>
            </a:p>
          </p:txBody>
        </p:sp>
        <p:sp>
          <p:nvSpPr>
            <p:cNvPr id="54276" name="Rectangle 4"/>
            <p:cNvSpPr>
              <a:spLocks noChangeArrowheads="1"/>
            </p:cNvSpPr>
            <p:nvPr/>
          </p:nvSpPr>
          <p:spPr bwMode="auto">
            <a:xfrm>
              <a:off x="432" y="0"/>
              <a:ext cx="1584" cy="672"/>
            </a:xfrm>
            <a:prstGeom prst="rect">
              <a:avLst/>
            </a:prstGeom>
            <a:solidFill>
              <a:srgbClr val="5F5FD9"/>
            </a:solidFill>
            <a:ln w="9525">
              <a:noFill/>
              <a:miter lim="800000"/>
              <a:headEnd/>
              <a:tailEnd/>
            </a:ln>
            <a:effectLst/>
          </p:spPr>
          <p:txBody>
            <a:bodyPr wrap="none" anchor="ctr"/>
            <a:lstStyle/>
            <a:p>
              <a:pPr>
                <a:defRPr/>
              </a:pPr>
              <a:endParaRPr lang="en-US" dirty="0"/>
            </a:p>
          </p:txBody>
        </p:sp>
      </p:grpSp>
      <p:sp>
        <p:nvSpPr>
          <p:cNvPr id="1027" name="Rectangle 6"/>
          <p:cNvSpPr>
            <a:spLocks noGrp="1" noChangeArrowheads="1"/>
          </p:cNvSpPr>
          <p:nvPr>
            <p:ph type="title"/>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7"/>
          <p:cNvSpPr>
            <a:spLocks noGrp="1" noChangeArrowheads="1"/>
          </p:cNvSpPr>
          <p:nvPr>
            <p:ph type="body" idx="1"/>
          </p:nvPr>
        </p:nvSpPr>
        <p:spPr bwMode="auto">
          <a:xfrm>
            <a:off x="914400" y="236220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54280"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pPr>
              <a:defRPr/>
            </a:pPr>
            <a:fld id="{FC13BDF0-EF8A-4A07-91D9-6F650D42E9FE}" type="datetime1">
              <a:rPr lang="en-US"/>
              <a:pPr>
                <a:defRPr/>
              </a:pPr>
              <a:t>7/5/2013</a:t>
            </a:fld>
            <a:endParaRPr lang="en-CA" dirty="0"/>
          </a:p>
        </p:txBody>
      </p:sp>
      <p:sp>
        <p:nvSpPr>
          <p:cNvPr id="54281" name="Rectangle 9"/>
          <p:cNvSpPr>
            <a:spLocks noGrp="1" noChangeArrowheads="1"/>
          </p:cNvSpPr>
          <p:nvPr>
            <p:ph type="ftr" sz="quarter" idx="3"/>
          </p:nvPr>
        </p:nvSpPr>
        <p:spPr bwMode="auto">
          <a:xfrm>
            <a:off x="838200" y="6559550"/>
            <a:ext cx="8077200" cy="274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200">
                <a:latin typeface="+mn-lt"/>
              </a:defRPr>
            </a:lvl1pPr>
          </a:lstStyle>
          <a:p>
            <a:pPr>
              <a:defRPr/>
            </a:pPr>
            <a:r>
              <a:rPr lang="en-CA" dirty="0"/>
              <a:t>COACH: Canada's Health Informatics Association</a:t>
            </a:r>
          </a:p>
        </p:txBody>
      </p:sp>
      <p:sp>
        <p:nvSpPr>
          <p:cNvPr id="54282"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pPr>
              <a:defRPr/>
            </a:pPr>
            <a:fld id="{3F694269-8C15-43B2-9B93-405EBAFAC7D6}" type="slidenum">
              <a:rPr lang="en-CA"/>
              <a:pPr>
                <a:defRPr/>
              </a:pPr>
              <a:t>‹#›</a:t>
            </a:fld>
            <a:endParaRPr lang="en-CA" dirty="0"/>
          </a:p>
        </p:txBody>
      </p:sp>
      <p:grpSp>
        <p:nvGrpSpPr>
          <p:cNvPr id="1032" name="Group 11"/>
          <p:cNvGrpSpPr>
            <a:grpSpLocks/>
          </p:cNvGrpSpPr>
          <p:nvPr/>
        </p:nvGrpSpPr>
        <p:grpSpPr bwMode="auto">
          <a:xfrm>
            <a:off x="-228600" y="1981200"/>
            <a:ext cx="9372600" cy="319088"/>
            <a:chOff x="144" y="1248"/>
            <a:chExt cx="4656" cy="201"/>
          </a:xfrm>
        </p:grpSpPr>
        <p:sp>
          <p:nvSpPr>
            <p:cNvPr id="54284" name="AutoShape 12"/>
            <p:cNvSpPr>
              <a:spLocks noChangeArrowheads="1"/>
            </p:cNvSpPr>
            <p:nvPr/>
          </p:nvSpPr>
          <p:spPr bwMode="auto">
            <a:xfrm>
              <a:off x="384" y="1248"/>
              <a:ext cx="4416" cy="200"/>
            </a:xfrm>
            <a:prstGeom prst="roundRect">
              <a:avLst>
                <a:gd name="adj" fmla="val 0"/>
              </a:avLst>
            </a:prstGeom>
            <a:solidFill>
              <a:srgbClr val="CC0000"/>
            </a:solidFill>
            <a:ln w="9525">
              <a:noFill/>
              <a:round/>
              <a:headEnd/>
              <a:tailEnd/>
            </a:ln>
            <a:effectLst/>
          </p:spPr>
          <p:txBody>
            <a:bodyPr wrap="none" anchor="ctr"/>
            <a:lstStyle/>
            <a:p>
              <a:pPr>
                <a:defRPr/>
              </a:pPr>
              <a:endParaRPr lang="en-US" dirty="0"/>
            </a:p>
          </p:txBody>
        </p:sp>
        <p:sp>
          <p:nvSpPr>
            <p:cNvPr id="54285" name="AutoShape 13"/>
            <p:cNvSpPr>
              <a:spLocks noChangeArrowheads="1"/>
            </p:cNvSpPr>
            <p:nvPr/>
          </p:nvSpPr>
          <p:spPr bwMode="auto">
            <a:xfrm flipH="1">
              <a:off x="144" y="1248"/>
              <a:ext cx="248" cy="201"/>
            </a:xfrm>
            <a:prstGeom prst="flowChartDelay">
              <a:avLst/>
            </a:prstGeom>
            <a:solidFill>
              <a:srgbClr val="CC0000"/>
            </a:solidFill>
            <a:ln w="9525">
              <a:noFill/>
              <a:miter lim="800000"/>
              <a:headEnd/>
              <a:tailEnd/>
            </a:ln>
            <a:effectLst/>
          </p:spPr>
          <p:txBody>
            <a:bodyPr wrap="none" anchor="ct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64" r:id="rId13"/>
    <p:sldLayoutId id="2147483665" r:id="rId14"/>
  </p:sldLayoutIdLst>
  <p:hf hdr="0" dt="0"/>
  <p:txStyles>
    <p:title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rgbClr val="000000"/>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chemeClr val="tx1"/>
        </a:buClr>
        <a:buSzPct val="80000"/>
        <a:buChar char="–"/>
        <a:defRPr>
          <a:solidFill>
            <a:srgbClr val="00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rgbClr val="000000"/>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1BFDA54-FDA7-4995-8C17-E4854E7507DF}" type="slidenum">
              <a:rPr lang="en-CA"/>
              <a:pPr>
                <a:defRPr/>
              </a:pPr>
              <a:t>1</a:t>
            </a:fld>
            <a:endParaRPr lang="en-CA" dirty="0"/>
          </a:p>
        </p:txBody>
      </p:sp>
      <p:sp>
        <p:nvSpPr>
          <p:cNvPr id="16387" name="Text Box 5"/>
          <p:cNvSpPr txBox="1">
            <a:spLocks noChangeArrowheads="1"/>
          </p:cNvSpPr>
          <p:nvPr/>
        </p:nvSpPr>
        <p:spPr bwMode="auto">
          <a:xfrm>
            <a:off x="3505200" y="5181600"/>
            <a:ext cx="5410200" cy="1405513"/>
          </a:xfrm>
          <a:prstGeom prst="rect">
            <a:avLst/>
          </a:prstGeom>
          <a:noFill/>
          <a:ln w="9525">
            <a:noFill/>
            <a:miter lim="800000"/>
            <a:headEnd/>
            <a:tailEnd/>
          </a:ln>
        </p:spPr>
        <p:txBody>
          <a:bodyPr wrap="square">
            <a:spAutoFit/>
          </a:bodyPr>
          <a:lstStyle/>
          <a:p>
            <a:pPr>
              <a:spcBef>
                <a:spcPts val="800"/>
              </a:spcBef>
            </a:pPr>
            <a:r>
              <a:rPr lang="en-US" i="1" dirty="0">
                <a:solidFill>
                  <a:srgbClr val="566DE2"/>
                </a:solidFill>
                <a:latin typeface="Tahoma" pitchFamily="34" charset="0"/>
                <a:ea typeface="Tahoma" pitchFamily="34" charset="0"/>
                <a:cs typeface="Tahoma" pitchFamily="34" charset="0"/>
              </a:rPr>
              <a:t>Neil Gardner, MPA, CPHIMS-CA</a:t>
            </a:r>
          </a:p>
          <a:p>
            <a:pPr>
              <a:spcBef>
                <a:spcPts val="800"/>
              </a:spcBef>
            </a:pPr>
            <a:r>
              <a:rPr lang="en-US" i="1" dirty="0" smtClean="0">
                <a:solidFill>
                  <a:srgbClr val="566DE2"/>
                </a:solidFill>
                <a:latin typeface="Tahoma" pitchFamily="34" charset="0"/>
                <a:ea typeface="Tahoma" pitchFamily="34" charset="0"/>
                <a:cs typeface="Tahoma" pitchFamily="34" charset="0"/>
              </a:rPr>
              <a:t>President, </a:t>
            </a:r>
            <a:r>
              <a:rPr lang="en-US" i="1" dirty="0">
                <a:solidFill>
                  <a:srgbClr val="566DE2"/>
                </a:solidFill>
                <a:latin typeface="Tahoma" pitchFamily="34" charset="0"/>
                <a:ea typeface="Tahoma" pitchFamily="34" charset="0"/>
                <a:cs typeface="Tahoma" pitchFamily="34" charset="0"/>
              </a:rPr>
              <a:t>COACH</a:t>
            </a:r>
          </a:p>
          <a:p>
            <a:pPr>
              <a:spcBef>
                <a:spcPts val="800"/>
              </a:spcBef>
            </a:pPr>
            <a:r>
              <a:rPr lang="en-US" i="1" dirty="0" smtClean="0">
                <a:solidFill>
                  <a:srgbClr val="566DE2"/>
                </a:solidFill>
                <a:latin typeface="Tahoma" pitchFamily="34" charset="0"/>
                <a:ea typeface="Tahoma" pitchFamily="34" charset="0"/>
                <a:cs typeface="Tahoma" pitchFamily="34" charset="0"/>
              </a:rPr>
              <a:t>HISA Conference, Port Elizabeth, SA</a:t>
            </a:r>
            <a:endParaRPr lang="en-US" i="1" dirty="0">
              <a:solidFill>
                <a:srgbClr val="566DE2"/>
              </a:solidFill>
              <a:latin typeface="Tahoma" pitchFamily="34" charset="0"/>
              <a:ea typeface="Tahoma" pitchFamily="34" charset="0"/>
              <a:cs typeface="Tahoma" pitchFamily="34" charset="0"/>
            </a:endParaRPr>
          </a:p>
        </p:txBody>
      </p:sp>
      <p:sp>
        <p:nvSpPr>
          <p:cNvPr id="16388" name="Rectangle 10"/>
          <p:cNvSpPr>
            <a:spLocks noGrp="1" noChangeArrowheads="1"/>
          </p:cNvSpPr>
          <p:nvPr>
            <p:ph type="title"/>
          </p:nvPr>
        </p:nvSpPr>
        <p:spPr>
          <a:xfrm>
            <a:off x="838200" y="914400"/>
            <a:ext cx="8001000" cy="1143000"/>
          </a:xfrm>
        </p:spPr>
        <p:txBody>
          <a:bodyPr/>
          <a:lstStyle/>
          <a:p>
            <a:pPr algn="r" eaLnBrk="1" hangingPunct="1"/>
            <a:r>
              <a:rPr lang="en-CA" dirty="0" smtClean="0"/>
              <a:t>The Need for Health Informatics (HI) Professionals</a:t>
            </a:r>
          </a:p>
        </p:txBody>
      </p:sp>
      <p:pic>
        <p:nvPicPr>
          <p:cNvPr id="16389" name="Picture 11" descr="COACH Logo final sm"/>
          <p:cNvPicPr>
            <a:picLocks noChangeAspect="1" noChangeArrowheads="1"/>
          </p:cNvPicPr>
          <p:nvPr/>
        </p:nvPicPr>
        <p:blipFill>
          <a:blip r:embed="rId3" cstate="print"/>
          <a:srcRect/>
          <a:stretch>
            <a:fillRect/>
          </a:stretch>
        </p:blipFill>
        <p:spPr bwMode="auto">
          <a:xfrm>
            <a:off x="838200" y="2362200"/>
            <a:ext cx="3581400" cy="2506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130300" y="914400"/>
            <a:ext cx="8001000" cy="1143000"/>
          </a:xfrm>
        </p:spPr>
        <p:txBody>
          <a:bodyPr/>
          <a:lstStyle/>
          <a:p>
            <a:r>
              <a:rPr lang="en-US" dirty="0" smtClean="0"/>
              <a:t>Some Lessons I’ve Learned along our eHealth Journey – a ‘Top 10’</a:t>
            </a:r>
          </a:p>
        </p:txBody>
      </p:sp>
      <p:sp>
        <p:nvSpPr>
          <p:cNvPr id="23554" name="Rectangle 3"/>
          <p:cNvSpPr>
            <a:spLocks noGrp="1" noChangeArrowheads="1"/>
          </p:cNvSpPr>
          <p:nvPr>
            <p:ph type="body" idx="1"/>
          </p:nvPr>
        </p:nvSpPr>
        <p:spPr>
          <a:xfrm>
            <a:off x="990600" y="2362200"/>
            <a:ext cx="8153400" cy="4495800"/>
          </a:xfrm>
        </p:spPr>
        <p:txBody>
          <a:bodyPr/>
          <a:lstStyle/>
          <a:p>
            <a:pPr>
              <a:lnSpc>
                <a:spcPct val="80000"/>
              </a:lnSpc>
              <a:spcBef>
                <a:spcPts val="600"/>
              </a:spcBef>
            </a:pPr>
            <a:r>
              <a:rPr lang="en-US" sz="2000" dirty="0"/>
              <a:t>eHealth is often a tough sell – cultivate strong </a:t>
            </a:r>
            <a:r>
              <a:rPr lang="en-US" sz="2000" dirty="0" smtClean="0"/>
              <a:t>sponsors</a:t>
            </a:r>
          </a:p>
          <a:p>
            <a:pPr>
              <a:lnSpc>
                <a:spcPct val="80000"/>
              </a:lnSpc>
              <a:spcBef>
                <a:spcPts val="600"/>
              </a:spcBef>
            </a:pPr>
            <a:r>
              <a:rPr lang="en-US" sz="2000" dirty="0" smtClean="0"/>
              <a:t>Importance of leadership, common vision and collaboration</a:t>
            </a:r>
          </a:p>
          <a:p>
            <a:pPr>
              <a:lnSpc>
                <a:spcPct val="80000"/>
              </a:lnSpc>
              <a:spcBef>
                <a:spcPts val="600"/>
              </a:spcBef>
            </a:pPr>
            <a:r>
              <a:rPr lang="en-US" sz="2000" dirty="0" smtClean="0"/>
              <a:t>Common destination, architecture &amp; standards – but multiple paths (be prepared to make course corrections!)  </a:t>
            </a:r>
          </a:p>
          <a:p>
            <a:pPr>
              <a:lnSpc>
                <a:spcPct val="80000"/>
              </a:lnSpc>
              <a:spcBef>
                <a:spcPts val="600"/>
              </a:spcBef>
            </a:pPr>
            <a:r>
              <a:rPr lang="en-US" sz="2000" dirty="0" smtClean="0"/>
              <a:t>Use small steps, show results &amp; continually learn and adjust</a:t>
            </a:r>
          </a:p>
          <a:p>
            <a:pPr>
              <a:lnSpc>
                <a:spcPct val="80000"/>
              </a:lnSpc>
              <a:spcBef>
                <a:spcPts val="600"/>
              </a:spcBef>
            </a:pPr>
            <a:r>
              <a:rPr lang="en-US" sz="2000" dirty="0" smtClean="0"/>
              <a:t>Don’t drive change – </a:t>
            </a:r>
            <a:r>
              <a:rPr lang="en-US" sz="2000" i="1" u="sng" dirty="0" smtClean="0">
                <a:solidFill>
                  <a:srgbClr val="FF0000"/>
                </a:solidFill>
              </a:rPr>
              <a:t>e</a:t>
            </a:r>
            <a:r>
              <a:rPr lang="en-US" sz="2000" u="sng" dirty="0" smtClean="0"/>
              <a:t>nable it </a:t>
            </a:r>
            <a:r>
              <a:rPr lang="en-US" sz="2000" dirty="0" smtClean="0"/>
              <a:t>by supporting health system priorities and ensure strong provider &amp; consumer/patient engagement</a:t>
            </a:r>
          </a:p>
          <a:p>
            <a:pPr>
              <a:lnSpc>
                <a:spcPct val="80000"/>
              </a:lnSpc>
              <a:spcBef>
                <a:spcPts val="600"/>
              </a:spcBef>
            </a:pPr>
            <a:r>
              <a:rPr lang="en-US" sz="2000" dirty="0" smtClean="0"/>
              <a:t>Let’s not forget why we are doing this – better &amp; safer health</a:t>
            </a:r>
          </a:p>
          <a:p>
            <a:pPr>
              <a:lnSpc>
                <a:spcPct val="80000"/>
              </a:lnSpc>
              <a:spcBef>
                <a:spcPts val="600"/>
              </a:spcBef>
            </a:pPr>
            <a:r>
              <a:rPr lang="en-US" sz="2000" dirty="0" smtClean="0"/>
              <a:t>Focus on the information &amp; business processes, vs. the technology</a:t>
            </a:r>
          </a:p>
          <a:p>
            <a:pPr>
              <a:lnSpc>
                <a:spcPct val="80000"/>
              </a:lnSpc>
              <a:spcBef>
                <a:spcPts val="600"/>
              </a:spcBef>
            </a:pPr>
            <a:r>
              <a:rPr lang="en-US" sz="2000" dirty="0" smtClean="0"/>
              <a:t>Change management, governance &amp; project management are vital</a:t>
            </a:r>
          </a:p>
          <a:p>
            <a:pPr>
              <a:lnSpc>
                <a:spcPct val="80000"/>
              </a:lnSpc>
              <a:spcBef>
                <a:spcPts val="600"/>
              </a:spcBef>
            </a:pPr>
            <a:r>
              <a:rPr lang="en-US" sz="2000" dirty="0" smtClean="0"/>
              <a:t>Manage expectations – achieving benefits requires sustained effort</a:t>
            </a:r>
          </a:p>
          <a:p>
            <a:pPr>
              <a:lnSpc>
                <a:spcPct val="80000"/>
              </a:lnSpc>
              <a:spcBef>
                <a:spcPts val="600"/>
              </a:spcBef>
            </a:pPr>
            <a:r>
              <a:rPr lang="en-US" sz="2000" dirty="0" smtClean="0"/>
              <a:t>Don’t neglect the value of data for improving the health system</a:t>
            </a:r>
          </a:p>
          <a:p>
            <a:pPr marL="0" indent="0">
              <a:lnSpc>
                <a:spcPct val="80000"/>
              </a:lnSpc>
              <a:spcBef>
                <a:spcPts val="600"/>
              </a:spcBef>
              <a:buNone/>
            </a:pPr>
            <a:endParaRPr lang="en-US" sz="800" dirty="0"/>
          </a:p>
          <a:p>
            <a:pPr marL="0" indent="0">
              <a:lnSpc>
                <a:spcPct val="80000"/>
              </a:lnSpc>
              <a:spcBef>
                <a:spcPts val="600"/>
              </a:spcBef>
              <a:buNone/>
            </a:pPr>
            <a:r>
              <a:rPr lang="en-US" sz="2000" dirty="0">
                <a:solidFill>
                  <a:srgbClr val="FF0000"/>
                </a:solidFill>
              </a:rPr>
              <a:t>C</a:t>
            </a:r>
            <a:r>
              <a:rPr lang="en-US" sz="2000" dirty="0" smtClean="0">
                <a:solidFill>
                  <a:srgbClr val="FF0000"/>
                </a:solidFill>
              </a:rPr>
              <a:t>apacity must be developed along the journey to ensure sustainability</a:t>
            </a:r>
          </a:p>
          <a:p>
            <a:pPr marL="0" indent="0">
              <a:lnSpc>
                <a:spcPct val="80000"/>
              </a:lnSpc>
              <a:spcBef>
                <a:spcPts val="600"/>
              </a:spcBef>
              <a:buNone/>
            </a:pPr>
            <a:endParaRPr lang="en-US" sz="2000" dirty="0" smtClean="0">
              <a:solidFill>
                <a:srgbClr val="FF0000"/>
              </a:solidFill>
            </a:endParaRPr>
          </a:p>
          <a:p>
            <a:pPr>
              <a:lnSpc>
                <a:spcPct val="80000"/>
              </a:lnSpc>
              <a:spcBef>
                <a:spcPts val="600"/>
              </a:spcBef>
            </a:pPr>
            <a:endParaRPr lang="en-US" sz="2000" dirty="0" smtClean="0"/>
          </a:p>
        </p:txBody>
      </p:sp>
      <p:sp>
        <p:nvSpPr>
          <p:cNvPr id="4" name="Rectangle 10"/>
          <p:cNvSpPr>
            <a:spLocks noGrp="1" noChangeArrowheads="1"/>
          </p:cNvSpPr>
          <p:nvPr>
            <p:ph type="sldNum" sz="quarter" idx="12"/>
          </p:nvPr>
        </p:nvSpPr>
        <p:spPr/>
        <p:txBody>
          <a:bodyPr/>
          <a:lstStyle>
            <a:lvl1pPr>
              <a:defRPr/>
            </a:lvl1pPr>
          </a:lstStyle>
          <a:p>
            <a:pPr>
              <a:defRPr/>
            </a:pPr>
            <a:fld id="{33E62DD6-9EEF-44A5-8E97-3357C8FF0541}" type="slidenum">
              <a:rPr lang="en-CA"/>
              <a:pPr>
                <a:defRPr/>
              </a:pPr>
              <a:t>10</a:t>
            </a:fld>
            <a:endParaRPr lang="en-CA" dirty="0"/>
          </a:p>
        </p:txBody>
      </p:sp>
      <p:sp>
        <p:nvSpPr>
          <p:cNvPr id="5" name="Footer Placeholder 1"/>
          <p:cNvSpPr>
            <a:spLocks noGrp="1"/>
          </p:cNvSpPr>
          <p:nvPr>
            <p:ph type="ftr" sz="quarter" idx="11"/>
          </p:nvPr>
        </p:nvSpPr>
        <p:spPr>
          <a:xfrm>
            <a:off x="838200" y="6559550"/>
            <a:ext cx="8077200" cy="274638"/>
          </a:xfrm>
        </p:spPr>
        <p:txBody>
          <a:bodyPr/>
          <a:lstStyle/>
          <a:p>
            <a:pPr>
              <a:defRPr/>
            </a:pPr>
            <a:r>
              <a:rPr lang="en-CA" dirty="0" smtClean="0"/>
              <a:t>COACH: Canada's Health Informatics Association</a:t>
            </a:r>
            <a:endParaRPr lang="en-CA" dirty="0"/>
          </a:p>
        </p:txBody>
      </p:sp>
    </p:spTree>
    <p:extLst>
      <p:ext uri="{BB962C8B-B14F-4D97-AF65-F5344CB8AC3E}">
        <p14:creationId xmlns:p14="http://schemas.microsoft.com/office/powerpoint/2010/main" val="4234296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COACH’s HI Professionalism Approach</a:t>
            </a:r>
            <a:endParaRPr lang="en-US" dirty="0"/>
          </a:p>
        </p:txBody>
      </p:sp>
      <p:sp>
        <p:nvSpPr>
          <p:cNvPr id="33794" name="Text Placeholder 4"/>
          <p:cNvSpPr>
            <a:spLocks noGrp="1"/>
          </p:cNvSpPr>
          <p:nvPr>
            <p:ph type="body" idx="1"/>
          </p:nvPr>
        </p:nvSpPr>
        <p:spPr/>
        <p:txBody>
          <a:bodyPr/>
          <a:lstStyle/>
          <a:p>
            <a:endParaRPr lang="en-US" dirty="0" smtClean="0"/>
          </a:p>
        </p:txBody>
      </p:sp>
      <p:sp>
        <p:nvSpPr>
          <p:cNvPr id="2" name="Footer Placeholder 1"/>
          <p:cNvSpPr>
            <a:spLocks noGrp="1"/>
          </p:cNvSpPr>
          <p:nvPr>
            <p:ph type="ftr" sz="quarter" idx="11"/>
          </p:nvPr>
        </p:nvSpPr>
        <p:spPr/>
        <p:txBody>
          <a:bodyPr/>
          <a:lstStyle/>
          <a:p>
            <a:pPr>
              <a:defRPr/>
            </a:pPr>
            <a:r>
              <a:rPr lang="en-CA" dirty="0" smtClean="0"/>
              <a:t>COACH: Canada's Health Informatics Association</a:t>
            </a:r>
            <a:endParaRPr lang="en-CA" dirty="0"/>
          </a:p>
        </p:txBody>
      </p:sp>
      <p:sp>
        <p:nvSpPr>
          <p:cNvPr id="3" name="Slide Number Placeholder 2"/>
          <p:cNvSpPr>
            <a:spLocks noGrp="1"/>
          </p:cNvSpPr>
          <p:nvPr>
            <p:ph type="sldNum" sz="quarter" idx="12"/>
          </p:nvPr>
        </p:nvSpPr>
        <p:spPr/>
        <p:txBody>
          <a:bodyPr/>
          <a:lstStyle/>
          <a:p>
            <a:pPr>
              <a:defRPr/>
            </a:pPr>
            <a:fld id="{B79BF0E6-F874-4665-B53D-FD9E4C22600A}" type="slidenum">
              <a:rPr lang="en-CA" smtClean="0"/>
              <a:pPr>
                <a:defRPr/>
              </a:pPr>
              <a:t>11</a:t>
            </a:fld>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t>About COACH</a:t>
            </a:r>
          </a:p>
        </p:txBody>
      </p:sp>
      <p:sp>
        <p:nvSpPr>
          <p:cNvPr id="20482" name="Content Placeholder 2"/>
          <p:cNvSpPr>
            <a:spLocks noGrp="1"/>
          </p:cNvSpPr>
          <p:nvPr>
            <p:ph idx="1"/>
          </p:nvPr>
        </p:nvSpPr>
        <p:spPr>
          <a:xfrm>
            <a:off x="914400" y="2362200"/>
            <a:ext cx="8001000" cy="4114800"/>
          </a:xfrm>
        </p:spPr>
        <p:txBody>
          <a:bodyPr/>
          <a:lstStyle/>
          <a:p>
            <a:r>
              <a:rPr lang="en-US" sz="2400" dirty="0" smtClean="0"/>
              <a:t>Founded in 1975</a:t>
            </a:r>
          </a:p>
          <a:p>
            <a:r>
              <a:rPr lang="en-US" sz="2400" dirty="0" smtClean="0"/>
              <a:t>Membership is composed of:</a:t>
            </a:r>
          </a:p>
          <a:p>
            <a:pPr lvl="1"/>
            <a:r>
              <a:rPr lang="en-US" dirty="0" smtClean="0"/>
              <a:t>Academic Institutional Members &amp; students – </a:t>
            </a:r>
            <a:r>
              <a:rPr lang="en-US" dirty="0" smtClean="0">
                <a:solidFill>
                  <a:srgbClr val="00B050"/>
                </a:solidFill>
              </a:rPr>
              <a:t>15%</a:t>
            </a:r>
          </a:p>
          <a:p>
            <a:pPr lvl="1"/>
            <a:r>
              <a:rPr lang="en-US" dirty="0" smtClean="0"/>
              <a:t>Private sector institutional members – </a:t>
            </a:r>
            <a:r>
              <a:rPr lang="en-US" dirty="0" smtClean="0">
                <a:solidFill>
                  <a:srgbClr val="00B050"/>
                </a:solidFill>
              </a:rPr>
              <a:t>30 %</a:t>
            </a:r>
          </a:p>
          <a:p>
            <a:pPr lvl="1"/>
            <a:r>
              <a:rPr lang="en-US" dirty="0" smtClean="0"/>
              <a:t>Public sector institutional members – </a:t>
            </a:r>
            <a:r>
              <a:rPr lang="en-US" dirty="0" smtClean="0">
                <a:solidFill>
                  <a:srgbClr val="00B050"/>
                </a:solidFill>
              </a:rPr>
              <a:t>30%</a:t>
            </a:r>
          </a:p>
          <a:p>
            <a:pPr lvl="1"/>
            <a:r>
              <a:rPr lang="en-US" dirty="0" smtClean="0"/>
              <a:t>Individuals – </a:t>
            </a:r>
            <a:r>
              <a:rPr lang="en-US" dirty="0" smtClean="0">
                <a:solidFill>
                  <a:srgbClr val="00B050"/>
                </a:solidFill>
              </a:rPr>
              <a:t>25%</a:t>
            </a:r>
          </a:p>
          <a:p>
            <a:r>
              <a:rPr lang="en-US" sz="2400" dirty="0" smtClean="0"/>
              <a:t>Funded through membership dues and revenues from conferences and products</a:t>
            </a:r>
            <a:endParaRPr lang="en-US" dirty="0" smtClean="0"/>
          </a:p>
          <a:p>
            <a:pPr lvl="1"/>
            <a:endParaRPr lang="en-US" dirty="0" smtClean="0"/>
          </a:p>
        </p:txBody>
      </p:sp>
      <p:sp>
        <p:nvSpPr>
          <p:cNvPr id="4" name="Footer Placeholder 3"/>
          <p:cNvSpPr>
            <a:spLocks noGrp="1"/>
          </p:cNvSpPr>
          <p:nvPr>
            <p:ph type="ftr" sz="quarter" idx="11"/>
          </p:nvPr>
        </p:nvSpPr>
        <p:spPr/>
        <p:txBody>
          <a:bodyPr/>
          <a:lstStyle/>
          <a:p>
            <a:pPr>
              <a:defRPr/>
            </a:pPr>
            <a:r>
              <a:rPr lang="en-CA" dirty="0" smtClean="0"/>
              <a:t>COACH: Canada's Health Informatics Association</a:t>
            </a:r>
            <a:endParaRPr lang="en-CA" dirty="0"/>
          </a:p>
        </p:txBody>
      </p:sp>
      <p:sp>
        <p:nvSpPr>
          <p:cNvPr id="5" name="Slide Number Placeholder 4"/>
          <p:cNvSpPr>
            <a:spLocks noGrp="1"/>
          </p:cNvSpPr>
          <p:nvPr>
            <p:ph type="sldNum" sz="quarter" idx="12"/>
          </p:nvPr>
        </p:nvSpPr>
        <p:spPr/>
        <p:txBody>
          <a:bodyPr/>
          <a:lstStyle/>
          <a:p>
            <a:pPr>
              <a:defRPr/>
            </a:pPr>
            <a:fld id="{5C164B0A-7AAF-45D7-8489-F1EF79FE7B25}" type="slidenum">
              <a:rPr lang="en-CA" smtClean="0"/>
              <a:pPr>
                <a:defRPr/>
              </a:pPr>
              <a:t>12</a:t>
            </a:fld>
            <a:endParaRPr lang="en-CA" dirty="0"/>
          </a:p>
        </p:txBody>
      </p:sp>
    </p:spTree>
    <p:extLst>
      <p:ext uri="{BB962C8B-B14F-4D97-AF65-F5344CB8AC3E}">
        <p14:creationId xmlns:p14="http://schemas.microsoft.com/office/powerpoint/2010/main" val="1749362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COACH’s Strategic Focus Areas</a:t>
            </a:r>
          </a:p>
        </p:txBody>
      </p:sp>
      <p:sp>
        <p:nvSpPr>
          <p:cNvPr id="57347" name="Rectangle 3"/>
          <p:cNvSpPr>
            <a:spLocks noGrp="1" noChangeArrowheads="1"/>
          </p:cNvSpPr>
          <p:nvPr>
            <p:ph type="body" idx="1"/>
          </p:nvPr>
        </p:nvSpPr>
        <p:spPr>
          <a:xfrm>
            <a:off x="914400" y="2590800"/>
            <a:ext cx="8001000" cy="990600"/>
          </a:xfrm>
        </p:spPr>
        <p:txBody>
          <a:bodyPr/>
          <a:lstStyle/>
          <a:p>
            <a:pPr>
              <a:buFont typeface="Wingdings" pitchFamily="2" charset="2"/>
              <a:buNone/>
            </a:pPr>
            <a:r>
              <a:rPr lang="en-US" dirty="0" smtClean="0"/>
              <a:t>Four distinct but mutually supporting elements:</a:t>
            </a:r>
          </a:p>
        </p:txBody>
      </p:sp>
      <p:sp>
        <p:nvSpPr>
          <p:cNvPr id="57348" name="Text Box 4"/>
          <p:cNvSpPr txBox="1">
            <a:spLocks noChangeArrowheads="1"/>
          </p:cNvSpPr>
          <p:nvPr/>
        </p:nvSpPr>
        <p:spPr bwMode="auto">
          <a:xfrm>
            <a:off x="1981200" y="4572000"/>
            <a:ext cx="1752600" cy="646331"/>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eaLnBrk="0" hangingPunct="0">
              <a:spcBef>
                <a:spcPct val="50000"/>
              </a:spcBef>
            </a:pPr>
            <a:r>
              <a:rPr lang="en-US" sz="1800" dirty="0" smtClean="0">
                <a:solidFill>
                  <a:srgbClr val="000000"/>
                </a:solidFill>
                <a:latin typeface="Arial" charset="0"/>
              </a:rPr>
              <a:t>Best practices </a:t>
            </a:r>
            <a:r>
              <a:rPr lang="en-US" sz="1800" dirty="0">
                <a:solidFill>
                  <a:srgbClr val="000000"/>
                </a:solidFill>
                <a:latin typeface="Arial" charset="0"/>
              </a:rPr>
              <a:t>&amp; Knowledge</a:t>
            </a:r>
          </a:p>
        </p:txBody>
      </p:sp>
      <p:sp>
        <p:nvSpPr>
          <p:cNvPr id="57349" name="Text Box 5"/>
          <p:cNvSpPr txBox="1">
            <a:spLocks noChangeArrowheads="1"/>
          </p:cNvSpPr>
          <p:nvPr/>
        </p:nvSpPr>
        <p:spPr bwMode="auto">
          <a:xfrm>
            <a:off x="4038600" y="3657600"/>
            <a:ext cx="1600200" cy="650875"/>
          </a:xfrm>
          <a:prstGeom prst="rect">
            <a:avLst/>
          </a:prstGeom>
          <a:solidFill>
            <a:schemeClr val="accent3"/>
          </a:solidFill>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eaLnBrk="0" hangingPunct="0">
              <a:spcBef>
                <a:spcPct val="50000"/>
              </a:spcBef>
            </a:pPr>
            <a:r>
              <a:rPr lang="en-US" sz="1800" dirty="0">
                <a:solidFill>
                  <a:srgbClr val="000000"/>
                </a:solidFill>
                <a:latin typeface="Arial" charset="0"/>
              </a:rPr>
              <a:t>Professional Development</a:t>
            </a:r>
          </a:p>
        </p:txBody>
      </p:sp>
      <p:sp>
        <p:nvSpPr>
          <p:cNvPr id="57350" name="Text Box 6"/>
          <p:cNvSpPr txBox="1">
            <a:spLocks noChangeArrowheads="1"/>
          </p:cNvSpPr>
          <p:nvPr/>
        </p:nvSpPr>
        <p:spPr bwMode="auto">
          <a:xfrm>
            <a:off x="4038600" y="5562600"/>
            <a:ext cx="1600200" cy="650875"/>
          </a:xfrm>
          <a:prstGeom prst="rect">
            <a:avLst/>
          </a:prstGeom>
          <a:solidFill>
            <a:schemeClr val="accent4"/>
          </a:solidFill>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eaLnBrk="0" hangingPunct="0">
              <a:spcBef>
                <a:spcPct val="50000"/>
              </a:spcBef>
            </a:pPr>
            <a:r>
              <a:rPr lang="en-US" sz="1800" dirty="0">
                <a:solidFill>
                  <a:srgbClr val="000000"/>
                </a:solidFill>
                <a:latin typeface="Arial" charset="0"/>
              </a:rPr>
              <a:t>Conferences &amp; Events</a:t>
            </a:r>
          </a:p>
        </p:txBody>
      </p:sp>
      <p:sp>
        <p:nvSpPr>
          <p:cNvPr id="57351" name="Text Box 7"/>
          <p:cNvSpPr txBox="1">
            <a:spLocks noChangeArrowheads="1"/>
          </p:cNvSpPr>
          <p:nvPr/>
        </p:nvSpPr>
        <p:spPr bwMode="auto">
          <a:xfrm>
            <a:off x="6248400" y="4572000"/>
            <a:ext cx="1600200" cy="646331"/>
          </a:xfrm>
          <a:prstGeom prst="rect">
            <a:avLst/>
          </a:prstGeom>
          <a:solidFill>
            <a:schemeClr val="accent2"/>
          </a:solidFill>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eaLnBrk="0" hangingPunct="0">
              <a:spcBef>
                <a:spcPct val="50000"/>
              </a:spcBef>
            </a:pPr>
            <a:r>
              <a:rPr lang="en-US" sz="1800" dirty="0" smtClean="0">
                <a:solidFill>
                  <a:srgbClr val="000000"/>
                </a:solidFill>
                <a:latin typeface="Arial" charset="0"/>
              </a:rPr>
              <a:t>Collaboration </a:t>
            </a:r>
            <a:r>
              <a:rPr lang="en-US" sz="1800" dirty="0">
                <a:solidFill>
                  <a:srgbClr val="000000"/>
                </a:solidFill>
                <a:latin typeface="Arial" charset="0"/>
              </a:rPr>
              <a:t>&amp; </a:t>
            </a:r>
            <a:r>
              <a:rPr lang="en-US" sz="1800" dirty="0" smtClean="0">
                <a:solidFill>
                  <a:srgbClr val="000000"/>
                </a:solidFill>
                <a:latin typeface="Arial" charset="0"/>
              </a:rPr>
              <a:t>Influence</a:t>
            </a:r>
            <a:endParaRPr lang="en-US" sz="1800" dirty="0">
              <a:solidFill>
                <a:srgbClr val="000000"/>
              </a:solidFill>
              <a:latin typeface="Arial" charset="0"/>
            </a:endParaRPr>
          </a:p>
        </p:txBody>
      </p:sp>
      <p:sp>
        <p:nvSpPr>
          <p:cNvPr id="57352" name="Line 8"/>
          <p:cNvSpPr>
            <a:spLocks noChangeShapeType="1"/>
          </p:cNvSpPr>
          <p:nvPr/>
        </p:nvSpPr>
        <p:spPr bwMode="auto">
          <a:xfrm flipV="1">
            <a:off x="2743200" y="3962400"/>
            <a:ext cx="1143000" cy="457200"/>
          </a:xfrm>
          <a:prstGeom prst="line">
            <a:avLst/>
          </a:prstGeom>
          <a:noFill/>
          <a:ln w="9525">
            <a:solidFill>
              <a:schemeClr val="tx1"/>
            </a:solidFill>
            <a:miter lim="800000"/>
            <a:headEnd type="triangle" w="med" len="med"/>
            <a:tailEnd type="triangle" w="med" len="med"/>
          </a:ln>
          <a:effectLst/>
        </p:spPr>
        <p:txBody>
          <a:bodyPr wrap="none"/>
          <a:lstStyle/>
          <a:p>
            <a:endParaRPr lang="en-US" dirty="0"/>
          </a:p>
        </p:txBody>
      </p:sp>
      <p:sp>
        <p:nvSpPr>
          <p:cNvPr id="57353" name="Line 9"/>
          <p:cNvSpPr>
            <a:spLocks noChangeShapeType="1"/>
          </p:cNvSpPr>
          <p:nvPr/>
        </p:nvSpPr>
        <p:spPr bwMode="auto">
          <a:xfrm flipV="1">
            <a:off x="5791200" y="5334000"/>
            <a:ext cx="1143000" cy="457200"/>
          </a:xfrm>
          <a:prstGeom prst="line">
            <a:avLst/>
          </a:prstGeom>
          <a:noFill/>
          <a:ln w="9525">
            <a:solidFill>
              <a:schemeClr val="tx1"/>
            </a:solidFill>
            <a:miter lim="800000"/>
            <a:headEnd type="triangle" w="med" len="med"/>
            <a:tailEnd type="triangle" w="med" len="med"/>
          </a:ln>
          <a:effectLst/>
        </p:spPr>
        <p:txBody>
          <a:bodyPr wrap="none"/>
          <a:lstStyle/>
          <a:p>
            <a:endParaRPr lang="en-US" dirty="0"/>
          </a:p>
        </p:txBody>
      </p:sp>
      <p:sp>
        <p:nvSpPr>
          <p:cNvPr id="57354" name="Line 10"/>
          <p:cNvSpPr>
            <a:spLocks noChangeShapeType="1"/>
          </p:cNvSpPr>
          <p:nvPr/>
        </p:nvSpPr>
        <p:spPr bwMode="auto">
          <a:xfrm flipH="1" flipV="1">
            <a:off x="5791200" y="3886200"/>
            <a:ext cx="1143000" cy="457200"/>
          </a:xfrm>
          <a:prstGeom prst="line">
            <a:avLst/>
          </a:prstGeom>
          <a:noFill/>
          <a:ln w="9525">
            <a:solidFill>
              <a:schemeClr val="tx1"/>
            </a:solidFill>
            <a:miter lim="800000"/>
            <a:headEnd type="triangle" w="med" len="med"/>
            <a:tailEnd type="triangle" w="med" len="med"/>
          </a:ln>
          <a:effectLst/>
        </p:spPr>
        <p:txBody>
          <a:bodyPr wrap="none"/>
          <a:lstStyle/>
          <a:p>
            <a:endParaRPr lang="en-US" dirty="0"/>
          </a:p>
        </p:txBody>
      </p:sp>
      <p:sp>
        <p:nvSpPr>
          <p:cNvPr id="57355" name="Line 11"/>
          <p:cNvSpPr>
            <a:spLocks noChangeShapeType="1"/>
          </p:cNvSpPr>
          <p:nvPr/>
        </p:nvSpPr>
        <p:spPr bwMode="auto">
          <a:xfrm flipH="1" flipV="1">
            <a:off x="2590800" y="5410200"/>
            <a:ext cx="1143000" cy="457200"/>
          </a:xfrm>
          <a:prstGeom prst="line">
            <a:avLst/>
          </a:prstGeom>
          <a:noFill/>
          <a:ln w="9525">
            <a:solidFill>
              <a:schemeClr val="tx1"/>
            </a:solidFill>
            <a:miter lim="800000"/>
            <a:headEnd type="triangle" w="med" len="med"/>
            <a:tailEnd type="triangle" w="med" len="med"/>
          </a:ln>
          <a:effectLst/>
        </p:spPr>
        <p:txBody>
          <a:bodyPr wrap="none"/>
          <a:lstStyle/>
          <a:p>
            <a:endParaRPr lang="en-US" dirty="0"/>
          </a:p>
        </p:txBody>
      </p:sp>
      <p:sp>
        <p:nvSpPr>
          <p:cNvPr id="57356" name="Line 12"/>
          <p:cNvSpPr>
            <a:spLocks noChangeShapeType="1"/>
          </p:cNvSpPr>
          <p:nvPr/>
        </p:nvSpPr>
        <p:spPr bwMode="auto">
          <a:xfrm flipV="1">
            <a:off x="4876800" y="4419600"/>
            <a:ext cx="0" cy="1066800"/>
          </a:xfrm>
          <a:prstGeom prst="line">
            <a:avLst/>
          </a:prstGeom>
          <a:noFill/>
          <a:ln w="9525">
            <a:solidFill>
              <a:schemeClr val="tx1"/>
            </a:solidFill>
            <a:miter lim="800000"/>
            <a:headEnd type="triangle" w="med" len="med"/>
            <a:tailEnd type="triangle" w="med" len="med"/>
          </a:ln>
          <a:effectLst/>
        </p:spPr>
        <p:txBody>
          <a:bodyPr wrap="none"/>
          <a:lstStyle/>
          <a:p>
            <a:endParaRPr lang="en-US" dirty="0"/>
          </a:p>
        </p:txBody>
      </p:sp>
      <p:sp>
        <p:nvSpPr>
          <p:cNvPr id="57357" name="Line 13"/>
          <p:cNvSpPr>
            <a:spLocks noChangeShapeType="1"/>
          </p:cNvSpPr>
          <p:nvPr/>
        </p:nvSpPr>
        <p:spPr bwMode="auto">
          <a:xfrm rot="16200000" flipV="1">
            <a:off x="4876800" y="3810000"/>
            <a:ext cx="0" cy="2286000"/>
          </a:xfrm>
          <a:prstGeom prst="line">
            <a:avLst/>
          </a:prstGeom>
          <a:noFill/>
          <a:ln w="9525">
            <a:solidFill>
              <a:schemeClr val="tx1"/>
            </a:solidFill>
            <a:miter lim="800000"/>
            <a:headEnd type="triangle" w="med" len="med"/>
            <a:tailEnd type="triangle" w="med" len="med"/>
          </a:ln>
          <a:effectLst/>
        </p:spPr>
        <p:txBody>
          <a:bodyPr wrap="none"/>
          <a:lstStyle/>
          <a:p>
            <a:endParaRPr lang="en-US" dirty="0"/>
          </a:p>
        </p:txBody>
      </p:sp>
      <p:sp>
        <p:nvSpPr>
          <p:cNvPr id="14" name="Rectangle 10"/>
          <p:cNvSpPr>
            <a:spLocks noGrp="1" noChangeArrowheads="1"/>
          </p:cNvSpPr>
          <p:nvPr>
            <p:ph type="sldNum" sz="quarter" idx="12"/>
          </p:nvPr>
        </p:nvSpPr>
        <p:spPr>
          <a:xfrm>
            <a:off x="84138" y="6343650"/>
            <a:ext cx="587375" cy="488950"/>
          </a:xfrm>
        </p:spPr>
        <p:txBody>
          <a:bodyPr/>
          <a:lstStyle>
            <a:lvl1pPr>
              <a:defRPr/>
            </a:lvl1pPr>
          </a:lstStyle>
          <a:p>
            <a:pPr>
              <a:defRPr/>
            </a:pPr>
            <a:fld id="{A07F751E-B380-4E26-8BDD-B552966294E7}" type="slidenum">
              <a:rPr lang="en-CA"/>
              <a:pPr>
                <a:defRPr/>
              </a:pPr>
              <a:t>13</a:t>
            </a:fld>
            <a:endParaRPr lang="en-CA" dirty="0"/>
          </a:p>
        </p:txBody>
      </p:sp>
      <p:sp>
        <p:nvSpPr>
          <p:cNvPr id="15" name="Footer Placeholder 1"/>
          <p:cNvSpPr>
            <a:spLocks noGrp="1"/>
          </p:cNvSpPr>
          <p:nvPr>
            <p:ph type="ftr" sz="quarter" idx="11"/>
          </p:nvPr>
        </p:nvSpPr>
        <p:spPr>
          <a:xfrm>
            <a:off x="838200" y="6559550"/>
            <a:ext cx="8077200" cy="274638"/>
          </a:xfrm>
        </p:spPr>
        <p:txBody>
          <a:bodyPr/>
          <a:lstStyle/>
          <a:p>
            <a:pPr>
              <a:defRPr/>
            </a:pPr>
            <a:r>
              <a:rPr lang="en-CA" dirty="0" smtClean="0"/>
              <a:t>COACH: Canada's Health Informatics Association</a:t>
            </a:r>
            <a:endParaRPr lang="en-CA" dirty="0"/>
          </a:p>
        </p:txBody>
      </p:sp>
    </p:spTree>
    <p:extLst>
      <p:ext uri="{BB962C8B-B14F-4D97-AF65-F5344CB8AC3E}">
        <p14:creationId xmlns:p14="http://schemas.microsoft.com/office/powerpoint/2010/main" val="10061786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838200" y="685800"/>
            <a:ext cx="8305800" cy="1143000"/>
          </a:xfrm>
        </p:spPr>
        <p:txBody>
          <a:bodyPr/>
          <a:lstStyle/>
          <a:p>
            <a:r>
              <a:rPr lang="en-US" dirty="0" smtClean="0"/>
              <a:t>COACH programs</a:t>
            </a:r>
          </a:p>
        </p:txBody>
      </p:sp>
      <p:sp>
        <p:nvSpPr>
          <p:cNvPr id="52226" name="Content Placeholder 2"/>
          <p:cNvSpPr>
            <a:spLocks noGrp="1"/>
          </p:cNvSpPr>
          <p:nvPr>
            <p:ph idx="1"/>
          </p:nvPr>
        </p:nvSpPr>
        <p:spPr>
          <a:xfrm>
            <a:off x="914400" y="2286000"/>
            <a:ext cx="8229600" cy="3733800"/>
          </a:xfrm>
        </p:spPr>
        <p:txBody>
          <a:bodyPr/>
          <a:lstStyle/>
          <a:p>
            <a:r>
              <a:rPr lang="en-US" sz="2400" dirty="0" smtClean="0"/>
              <a:t>Best Practice Guidelines</a:t>
            </a:r>
          </a:p>
          <a:p>
            <a:pPr lvl="1">
              <a:spcBef>
                <a:spcPts val="300"/>
              </a:spcBef>
            </a:pPr>
            <a:r>
              <a:rPr lang="en-US" sz="2000" dirty="0" smtClean="0"/>
              <a:t>Privacy &amp; Security (includes special editions)</a:t>
            </a:r>
          </a:p>
          <a:p>
            <a:pPr lvl="1">
              <a:spcBef>
                <a:spcPts val="300"/>
              </a:spcBef>
            </a:pPr>
            <a:r>
              <a:rPr lang="en-US" sz="2000" dirty="0" smtClean="0"/>
              <a:t>Human Resources recruitment</a:t>
            </a:r>
          </a:p>
          <a:p>
            <a:pPr lvl="1">
              <a:spcBef>
                <a:spcPts val="300"/>
              </a:spcBef>
            </a:pPr>
            <a:r>
              <a:rPr lang="en-US" sz="2000" dirty="0" smtClean="0"/>
              <a:t>eHealth Safety (under development)</a:t>
            </a:r>
          </a:p>
          <a:p>
            <a:r>
              <a:rPr lang="en-US" sz="2400" dirty="0" smtClean="0"/>
              <a:t>Forums and special interest groups</a:t>
            </a:r>
          </a:p>
          <a:p>
            <a:pPr lvl="1">
              <a:spcBef>
                <a:spcPts val="300"/>
              </a:spcBef>
            </a:pPr>
            <a:r>
              <a:rPr lang="en-US" sz="2000" dirty="0" smtClean="0"/>
              <a:t>CHIEF – public &amp; private sector executives</a:t>
            </a:r>
          </a:p>
          <a:p>
            <a:pPr lvl="1">
              <a:spcBef>
                <a:spcPts val="300"/>
              </a:spcBef>
            </a:pPr>
            <a:r>
              <a:rPr lang="en-US" sz="2000" dirty="0" smtClean="0"/>
              <a:t>Canadian Telehealth Forum</a:t>
            </a:r>
          </a:p>
          <a:p>
            <a:pPr lvl="1">
              <a:spcBef>
                <a:spcPts val="300"/>
              </a:spcBef>
            </a:pPr>
            <a:r>
              <a:rPr lang="en-US" sz="2000" dirty="0" smtClean="0"/>
              <a:t>Emerging Professionals Forum</a:t>
            </a:r>
          </a:p>
          <a:p>
            <a:pPr lvl="1">
              <a:spcBef>
                <a:spcPts val="300"/>
              </a:spcBef>
            </a:pPr>
            <a:r>
              <a:rPr lang="en-US" sz="2000" dirty="0" smtClean="0"/>
              <a:t>Clinician Forum</a:t>
            </a:r>
          </a:p>
          <a:p>
            <a:pPr lvl="1">
              <a:spcBef>
                <a:spcPts val="300"/>
              </a:spcBef>
            </a:pPr>
            <a:r>
              <a:rPr lang="en-US" sz="2000" dirty="0" smtClean="0"/>
              <a:t>Special interest groups (e.g. Information governance)</a:t>
            </a:r>
          </a:p>
          <a:p>
            <a:r>
              <a:rPr lang="en-US" sz="2400" dirty="0" smtClean="0"/>
              <a:t>Collaborations with Canadian &amp; international partners</a:t>
            </a:r>
            <a:endParaRPr lang="en-US" sz="2000" dirty="0" smtClean="0"/>
          </a:p>
          <a:p>
            <a:r>
              <a:rPr lang="en-US" sz="2000" b="1" dirty="0" smtClean="0"/>
              <a:t>PROFESSIONALISM</a:t>
            </a:r>
            <a:endParaRPr lang="en-US" sz="2000" b="1" dirty="0"/>
          </a:p>
        </p:txBody>
      </p:sp>
      <p:sp>
        <p:nvSpPr>
          <p:cNvPr id="5" name="Slide Number Placeholder 4"/>
          <p:cNvSpPr>
            <a:spLocks noGrp="1"/>
          </p:cNvSpPr>
          <p:nvPr>
            <p:ph type="sldNum" sz="quarter" idx="12"/>
          </p:nvPr>
        </p:nvSpPr>
        <p:spPr/>
        <p:txBody>
          <a:bodyPr/>
          <a:lstStyle/>
          <a:p>
            <a:pPr>
              <a:defRPr/>
            </a:pPr>
            <a:fld id="{5CDB2298-6D86-425C-8F82-345E14A700AE}" type="slidenum">
              <a:rPr lang="en-CA" smtClean="0"/>
              <a:pPr>
                <a:defRPr/>
              </a:pPr>
              <a:t>14</a:t>
            </a:fld>
            <a:endParaRPr lang="en-CA" dirty="0"/>
          </a:p>
        </p:txBody>
      </p:sp>
    </p:spTree>
    <p:extLst>
      <p:ext uri="{BB962C8B-B14F-4D97-AF65-F5344CB8AC3E}">
        <p14:creationId xmlns:p14="http://schemas.microsoft.com/office/powerpoint/2010/main" val="432844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762000" y="990600"/>
            <a:ext cx="8382000" cy="838200"/>
          </a:xfrm>
        </p:spPr>
        <p:txBody>
          <a:bodyPr anchor="ctr"/>
          <a:lstStyle/>
          <a:p>
            <a:pPr eaLnBrk="1" hangingPunct="1"/>
            <a:r>
              <a:rPr lang="en-US" sz="3200" dirty="0" smtClean="0"/>
              <a:t/>
            </a:r>
            <a:br>
              <a:rPr lang="en-US" sz="3200" dirty="0" smtClean="0"/>
            </a:br>
            <a:r>
              <a:rPr lang="en-US" sz="3200" dirty="0" smtClean="0"/>
              <a:t>COACH HI Definition</a:t>
            </a:r>
            <a:endParaRPr lang="en-US" sz="3200" i="1" dirty="0" smtClean="0"/>
          </a:p>
        </p:txBody>
      </p:sp>
      <p:sp>
        <p:nvSpPr>
          <p:cNvPr id="24578" name="Text Box 3"/>
          <p:cNvSpPr txBox="1">
            <a:spLocks noChangeArrowheads="1"/>
          </p:cNvSpPr>
          <p:nvPr/>
        </p:nvSpPr>
        <p:spPr bwMode="auto">
          <a:xfrm>
            <a:off x="4724400" y="2590800"/>
            <a:ext cx="3657600" cy="457200"/>
          </a:xfrm>
          <a:prstGeom prst="rect">
            <a:avLst/>
          </a:prstGeom>
          <a:noFill/>
          <a:ln w="9525">
            <a:noFill/>
            <a:miter lim="800000"/>
            <a:headEnd/>
            <a:tailEnd/>
          </a:ln>
        </p:spPr>
        <p:txBody>
          <a:bodyPr>
            <a:spAutoFit/>
          </a:bodyPr>
          <a:lstStyle/>
          <a:p>
            <a:pPr>
              <a:spcBef>
                <a:spcPct val="50000"/>
              </a:spcBef>
            </a:pPr>
            <a:endParaRPr lang="en-US" dirty="0"/>
          </a:p>
        </p:txBody>
      </p:sp>
      <p:sp>
        <p:nvSpPr>
          <p:cNvPr id="24579" name="Rectangle 4"/>
          <p:cNvSpPr>
            <a:spLocks noChangeArrowheads="1"/>
          </p:cNvSpPr>
          <p:nvPr/>
        </p:nvSpPr>
        <p:spPr bwMode="auto">
          <a:xfrm>
            <a:off x="914400" y="2362200"/>
            <a:ext cx="8001000" cy="3733800"/>
          </a:xfrm>
          <a:prstGeom prst="rect">
            <a:avLst/>
          </a:prstGeom>
          <a:noFill/>
          <a:ln w="9525">
            <a:noFill/>
            <a:miter lim="800000"/>
            <a:headEnd/>
            <a:tailEnd/>
          </a:ln>
        </p:spPr>
        <p:txBody>
          <a:bodyPr/>
          <a:lstStyle/>
          <a:p>
            <a:pPr marL="114300" lvl="1" indent="4763">
              <a:lnSpc>
                <a:spcPct val="150000"/>
              </a:lnSpc>
              <a:buFont typeface="Symbol" pitchFamily="18" charset="2"/>
              <a:buNone/>
            </a:pPr>
            <a:endParaRPr lang="en-CA" sz="2000" i="1" dirty="0">
              <a:solidFill>
                <a:srgbClr val="000000"/>
              </a:solidFill>
              <a:latin typeface="Arial" charset="0"/>
            </a:endParaRPr>
          </a:p>
        </p:txBody>
      </p:sp>
      <p:pic>
        <p:nvPicPr>
          <p:cNvPr id="474117" name="Picture 5" descr="COACH Core Competencies"/>
          <p:cNvPicPr>
            <a:picLocks noGrp="1" noChangeAspect="1" noChangeArrowheads="1"/>
          </p:cNvPicPr>
          <p:nvPr>
            <p:ph idx="4294967295"/>
          </p:nvPr>
        </p:nvPicPr>
        <p:blipFill>
          <a:blip r:embed="rId3" cstate="print"/>
          <a:srcRect/>
          <a:stretch>
            <a:fillRect/>
          </a:stretch>
        </p:blipFill>
        <p:spPr>
          <a:xfrm>
            <a:off x="838200" y="2362200"/>
            <a:ext cx="4191000" cy="4191000"/>
          </a:xfrm>
        </p:spPr>
      </p:pic>
      <p:sp>
        <p:nvSpPr>
          <p:cNvPr id="24581" name="Text Box 6"/>
          <p:cNvSpPr txBox="1">
            <a:spLocks noChangeArrowheads="1"/>
          </p:cNvSpPr>
          <p:nvPr/>
        </p:nvSpPr>
        <p:spPr bwMode="auto">
          <a:xfrm>
            <a:off x="5410200" y="2209800"/>
            <a:ext cx="3444875" cy="2771775"/>
          </a:xfrm>
          <a:prstGeom prst="rect">
            <a:avLst/>
          </a:prstGeom>
          <a:noFill/>
          <a:ln w="9525">
            <a:noFill/>
            <a:miter lim="800000"/>
            <a:headEnd/>
            <a:tailEnd/>
          </a:ln>
        </p:spPr>
        <p:txBody>
          <a:bodyPr>
            <a:spAutoFit/>
          </a:bodyPr>
          <a:lstStyle/>
          <a:p>
            <a:r>
              <a:rPr lang="en-US" sz="2800" b="1" dirty="0">
                <a:latin typeface="Arial" charset="0"/>
              </a:rPr>
              <a:t>Health informatics </a:t>
            </a:r>
            <a:r>
              <a:rPr lang="en-US" sz="2800" b="1" dirty="0">
                <a:solidFill>
                  <a:srgbClr val="CC0000"/>
                </a:solidFill>
                <a:latin typeface="Arial" charset="0"/>
              </a:rPr>
              <a:t>(HI)</a:t>
            </a:r>
            <a:r>
              <a:rPr lang="en-US" b="1" dirty="0">
                <a:latin typeface="Arial" charset="0"/>
              </a:rPr>
              <a:t> is the intersection of clinical, IM/IT and management practices to achieve better health.</a:t>
            </a:r>
          </a:p>
        </p:txBody>
      </p:sp>
      <p:sp>
        <p:nvSpPr>
          <p:cNvPr id="24582" name="Text Box 7"/>
          <p:cNvSpPr txBox="1">
            <a:spLocks noChangeArrowheads="1"/>
          </p:cNvSpPr>
          <p:nvPr/>
        </p:nvSpPr>
        <p:spPr bwMode="auto">
          <a:xfrm>
            <a:off x="5486400" y="5029200"/>
            <a:ext cx="3200400" cy="1465263"/>
          </a:xfrm>
          <a:prstGeom prst="rect">
            <a:avLst/>
          </a:prstGeom>
          <a:noFill/>
          <a:ln w="9525">
            <a:noFill/>
            <a:miter lim="800000"/>
            <a:headEnd/>
            <a:tailEnd/>
          </a:ln>
        </p:spPr>
        <p:txBody>
          <a:bodyPr>
            <a:spAutoFit/>
          </a:bodyPr>
          <a:lstStyle/>
          <a:p>
            <a:pPr>
              <a:spcBef>
                <a:spcPct val="50000"/>
              </a:spcBef>
            </a:pPr>
            <a:r>
              <a:rPr lang="en-US" sz="1800" dirty="0">
                <a:solidFill>
                  <a:srgbClr val="FF0000"/>
                </a:solidFill>
                <a:latin typeface="Arial" charset="0"/>
              </a:rPr>
              <a:t>COACH has defined a set of </a:t>
            </a:r>
            <a:r>
              <a:rPr lang="en-US" sz="1800" dirty="0" smtClean="0">
                <a:solidFill>
                  <a:srgbClr val="FF0000"/>
                </a:solidFill>
                <a:latin typeface="Arial" charset="0"/>
              </a:rPr>
              <a:t>50 </a:t>
            </a:r>
            <a:r>
              <a:rPr lang="en-US" sz="1800" dirty="0">
                <a:solidFill>
                  <a:srgbClr val="FF0000"/>
                </a:solidFill>
                <a:latin typeface="Arial" charset="0"/>
              </a:rPr>
              <a:t>core competencies that are needed by all HI professionals to work effectively as a team</a:t>
            </a:r>
          </a:p>
        </p:txBody>
      </p:sp>
      <p:sp>
        <p:nvSpPr>
          <p:cNvPr id="8" name="Rectangle 10"/>
          <p:cNvSpPr>
            <a:spLocks noGrp="1" noChangeArrowheads="1"/>
          </p:cNvSpPr>
          <p:nvPr>
            <p:ph type="sldNum" sz="quarter" idx="12"/>
          </p:nvPr>
        </p:nvSpPr>
        <p:spPr/>
        <p:txBody>
          <a:bodyPr/>
          <a:lstStyle>
            <a:lvl1pPr>
              <a:defRPr/>
            </a:lvl1pPr>
          </a:lstStyle>
          <a:p>
            <a:pPr>
              <a:defRPr/>
            </a:pPr>
            <a:fld id="{FF581427-887C-4F96-8773-7F0F075E239B}" type="slidenum">
              <a:rPr lang="en-CA"/>
              <a:pPr>
                <a:defRPr/>
              </a:pPr>
              <a:t>15</a:t>
            </a:fld>
            <a:endParaRPr lang="en-CA" dirty="0"/>
          </a:p>
        </p:txBody>
      </p:sp>
      <p:sp>
        <p:nvSpPr>
          <p:cNvPr id="9" name="Footer Placeholder 1"/>
          <p:cNvSpPr>
            <a:spLocks noGrp="1"/>
          </p:cNvSpPr>
          <p:nvPr>
            <p:ph type="ftr" sz="quarter" idx="11"/>
          </p:nvPr>
        </p:nvSpPr>
        <p:spPr>
          <a:xfrm>
            <a:off x="838200" y="6559550"/>
            <a:ext cx="8077200" cy="274638"/>
          </a:xfrm>
        </p:spPr>
        <p:txBody>
          <a:bodyPr/>
          <a:lstStyle/>
          <a:p>
            <a:pPr>
              <a:defRPr/>
            </a:pPr>
            <a:r>
              <a:rPr lang="en-CA" dirty="0" smtClean="0"/>
              <a:t>COACH: Canada's Health Informatics Association</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74117"/>
                                        </p:tgtEl>
                                        <p:attrNameLst>
                                          <p:attrName>style.visibility</p:attrName>
                                        </p:attrNameLst>
                                      </p:cBhvr>
                                      <p:to>
                                        <p:strVal val="visible"/>
                                      </p:to>
                                    </p:set>
                                    <p:anim calcmode="lin" valueType="num">
                                      <p:cBhvr additive="base">
                                        <p:cTn id="7" dur="3000" fill="hold"/>
                                        <p:tgtEl>
                                          <p:spTgt spid="474117"/>
                                        </p:tgtEl>
                                        <p:attrNameLst>
                                          <p:attrName>ppt_x</p:attrName>
                                        </p:attrNameLst>
                                      </p:cBhvr>
                                      <p:tavLst>
                                        <p:tav tm="0">
                                          <p:val>
                                            <p:strVal val="#ppt_x"/>
                                          </p:val>
                                        </p:tav>
                                        <p:tav tm="100000">
                                          <p:val>
                                            <p:strVal val="#ppt_x"/>
                                          </p:val>
                                        </p:tav>
                                      </p:tavLst>
                                    </p:anim>
                                    <p:anim calcmode="lin" valueType="num">
                                      <p:cBhvr additive="base">
                                        <p:cTn id="8" dur="3000" fill="hold"/>
                                        <p:tgtEl>
                                          <p:spTgt spid="474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a:xfrm>
            <a:off x="838200" y="838200"/>
            <a:ext cx="6781800" cy="1143000"/>
          </a:xfrm>
        </p:spPr>
        <p:txBody>
          <a:bodyPr/>
          <a:lstStyle/>
          <a:p>
            <a:r>
              <a:rPr lang="en-US" dirty="0" smtClean="0"/>
              <a:t>HIP Core Competency Areas</a:t>
            </a:r>
          </a:p>
        </p:txBody>
      </p:sp>
      <p:sp>
        <p:nvSpPr>
          <p:cNvPr id="34818" name="Slide Number Placeholder 1"/>
          <p:cNvSpPr>
            <a:spLocks noGrp="1"/>
          </p:cNvSpPr>
          <p:nvPr>
            <p:ph type="sldNum" sz="quarter" idx="12"/>
          </p:nvPr>
        </p:nvSpPr>
        <p:spPr/>
        <p:txBody>
          <a:bodyPr/>
          <a:lstStyle/>
          <a:p>
            <a:pPr>
              <a:defRPr/>
            </a:pPr>
            <a:fld id="{22761DA7-74FB-40FE-B10D-82B6DDD5CE6D}" type="slidenum">
              <a:rPr lang="en-CA" smtClean="0"/>
              <a:pPr>
                <a:defRPr/>
              </a:pPr>
              <a:t>16</a:t>
            </a:fld>
            <a:endParaRPr lang="en-CA" dirty="0" smtClean="0"/>
          </a:p>
        </p:txBody>
      </p:sp>
      <p:sp>
        <p:nvSpPr>
          <p:cNvPr id="2" name="TextBox 1"/>
          <p:cNvSpPr txBox="1"/>
          <p:nvPr/>
        </p:nvSpPr>
        <p:spPr>
          <a:xfrm>
            <a:off x="914400" y="2590800"/>
            <a:ext cx="7772400" cy="3877985"/>
          </a:xfrm>
          <a:prstGeom prst="rect">
            <a:avLst/>
          </a:prstGeom>
          <a:noFill/>
        </p:spPr>
        <p:txBody>
          <a:bodyPr wrap="square" rtlCol="0">
            <a:spAutoFit/>
          </a:bodyPr>
          <a:lstStyle/>
          <a:p>
            <a:pPr marL="457200" indent="-457200">
              <a:spcBef>
                <a:spcPts val="1000"/>
              </a:spcBef>
              <a:buFont typeface="Wingdings" pitchFamily="2" charset="2"/>
              <a:buChar char="ü"/>
            </a:pPr>
            <a:r>
              <a:rPr lang="en-US" sz="2800" dirty="0" smtClean="0">
                <a:latin typeface="+mn-lt"/>
              </a:rPr>
              <a:t>Information Management</a:t>
            </a:r>
          </a:p>
          <a:p>
            <a:pPr marL="457200" indent="-457200">
              <a:spcBef>
                <a:spcPts val="1000"/>
              </a:spcBef>
              <a:buFont typeface="Wingdings" pitchFamily="2" charset="2"/>
              <a:buChar char="ü"/>
            </a:pPr>
            <a:r>
              <a:rPr lang="en-US" sz="2800" dirty="0" smtClean="0">
                <a:latin typeface="+mn-lt"/>
              </a:rPr>
              <a:t>Information Technology</a:t>
            </a:r>
          </a:p>
          <a:p>
            <a:pPr marL="457200" indent="-457200">
              <a:spcBef>
                <a:spcPts val="1000"/>
              </a:spcBef>
              <a:buFont typeface="Wingdings" pitchFamily="2" charset="2"/>
              <a:buChar char="ü"/>
            </a:pPr>
            <a:r>
              <a:rPr lang="en-US" sz="2800" dirty="0" smtClean="0">
                <a:latin typeface="+mn-lt"/>
              </a:rPr>
              <a:t>Clinical &amp; Health Services</a:t>
            </a:r>
          </a:p>
          <a:p>
            <a:pPr marL="457200" indent="-457200">
              <a:spcBef>
                <a:spcPts val="1000"/>
              </a:spcBef>
              <a:buFont typeface="Wingdings" pitchFamily="2" charset="2"/>
              <a:buChar char="ü"/>
            </a:pPr>
            <a:r>
              <a:rPr lang="en-US" sz="2800" dirty="0" smtClean="0">
                <a:latin typeface="+mn-lt"/>
              </a:rPr>
              <a:t>Canadian Health System</a:t>
            </a:r>
          </a:p>
          <a:p>
            <a:pPr marL="457200" indent="-457200">
              <a:spcBef>
                <a:spcPts val="1000"/>
              </a:spcBef>
              <a:buFont typeface="Wingdings" pitchFamily="2" charset="2"/>
              <a:buChar char="ü"/>
            </a:pPr>
            <a:r>
              <a:rPr lang="en-US" sz="2800" dirty="0" smtClean="0">
                <a:latin typeface="+mn-lt"/>
              </a:rPr>
              <a:t>Project Management</a:t>
            </a:r>
          </a:p>
          <a:p>
            <a:pPr marL="457200" indent="-457200">
              <a:spcBef>
                <a:spcPts val="1000"/>
              </a:spcBef>
              <a:buFont typeface="Wingdings" pitchFamily="2" charset="2"/>
              <a:buChar char="ü"/>
            </a:pPr>
            <a:r>
              <a:rPr lang="en-US" sz="2800" dirty="0" smtClean="0">
                <a:latin typeface="+mn-lt"/>
              </a:rPr>
              <a:t>Organizational &amp; Behavioural Management</a:t>
            </a:r>
          </a:p>
          <a:p>
            <a:pPr marL="457200" indent="-457200">
              <a:spcBef>
                <a:spcPts val="1000"/>
              </a:spcBef>
              <a:buFont typeface="Wingdings" pitchFamily="2" charset="2"/>
              <a:buChar char="ü"/>
            </a:pPr>
            <a:r>
              <a:rPr lang="en-US" sz="2800" dirty="0" smtClean="0">
                <a:latin typeface="+mn-lt"/>
              </a:rPr>
              <a:t>Analysis &amp; Evaluation</a:t>
            </a:r>
            <a:endParaRPr lang="en-US" sz="2800" dirty="0">
              <a:latin typeface="+mn-lt"/>
            </a:endParaRPr>
          </a:p>
        </p:txBody>
      </p:sp>
      <p:sp>
        <p:nvSpPr>
          <p:cNvPr id="6" name="Footer Placeholder 3"/>
          <p:cNvSpPr>
            <a:spLocks noGrp="1"/>
          </p:cNvSpPr>
          <p:nvPr>
            <p:ph type="ftr" sz="quarter" idx="11"/>
          </p:nvPr>
        </p:nvSpPr>
        <p:spPr>
          <a:xfrm>
            <a:off x="838200" y="6559550"/>
            <a:ext cx="8077200" cy="274638"/>
          </a:xfrm>
        </p:spPr>
        <p:txBody>
          <a:bodyPr/>
          <a:lstStyle/>
          <a:p>
            <a:pPr>
              <a:defRPr/>
            </a:pPr>
            <a:r>
              <a:rPr lang="en-CA" dirty="0" smtClean="0"/>
              <a:t>COACH: Canada's Health Informatics Association</a:t>
            </a:r>
            <a:endParaRPr lang="en-CA" dirty="0"/>
          </a:p>
        </p:txBody>
      </p:sp>
    </p:spTree>
    <p:extLst>
      <p:ext uri="{BB962C8B-B14F-4D97-AF65-F5344CB8AC3E}">
        <p14:creationId xmlns:p14="http://schemas.microsoft.com/office/powerpoint/2010/main" val="3490306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762000" y="914400"/>
            <a:ext cx="8001000" cy="1143000"/>
          </a:xfrm>
        </p:spPr>
        <p:txBody>
          <a:bodyPr/>
          <a:lstStyle/>
          <a:p>
            <a:r>
              <a:rPr lang="en-US" dirty="0" smtClean="0"/>
              <a:t>HIP Core Competencies &amp; Framework</a:t>
            </a:r>
          </a:p>
        </p:txBody>
      </p:sp>
      <p:sp>
        <p:nvSpPr>
          <p:cNvPr id="36866" name="Content Placeholder 2"/>
          <p:cNvSpPr>
            <a:spLocks noGrp="1"/>
          </p:cNvSpPr>
          <p:nvPr>
            <p:ph idx="1"/>
          </p:nvPr>
        </p:nvSpPr>
        <p:spPr>
          <a:xfrm>
            <a:off x="914400" y="2362200"/>
            <a:ext cx="8001000" cy="4114800"/>
          </a:xfrm>
        </p:spPr>
        <p:txBody>
          <a:bodyPr/>
          <a:lstStyle/>
          <a:p>
            <a:r>
              <a:rPr lang="en-US" sz="2400" dirty="0" smtClean="0"/>
              <a:t>The working definition of HI and core competencies were the foundation for our other professionalism work </a:t>
            </a:r>
          </a:p>
          <a:p>
            <a:r>
              <a:rPr lang="en-US" sz="2400" dirty="0" smtClean="0"/>
              <a:t>Defined through series of workshops with experts from the field</a:t>
            </a:r>
          </a:p>
          <a:p>
            <a:r>
              <a:rPr lang="en-US" sz="2400" dirty="0" smtClean="0"/>
              <a:t>Not a job analysis – looked forward to the ideal competencies required by an HIP, not just those commonly in practice today</a:t>
            </a:r>
          </a:p>
          <a:p>
            <a:r>
              <a:rPr lang="en-US" sz="2400" dirty="0" smtClean="0"/>
              <a:t>Originally developed in 2007; updated in 2009 &amp; 2012</a:t>
            </a:r>
          </a:p>
          <a:p>
            <a:r>
              <a:rPr lang="en-US" sz="2400" dirty="0" smtClean="0"/>
              <a:t>Validated through development of the Role Profiles</a:t>
            </a:r>
          </a:p>
          <a:p>
            <a:r>
              <a:rPr lang="en-US" sz="2400" dirty="0" smtClean="0"/>
              <a:t>International collaboration – e.g. with US, Brazil, etc.</a:t>
            </a:r>
          </a:p>
          <a:p>
            <a:endParaRPr lang="en-US" sz="2400" dirty="0" smtClean="0"/>
          </a:p>
        </p:txBody>
      </p:sp>
      <p:sp>
        <p:nvSpPr>
          <p:cNvPr id="4" name="Footer Placeholder 3"/>
          <p:cNvSpPr>
            <a:spLocks noGrp="1"/>
          </p:cNvSpPr>
          <p:nvPr>
            <p:ph type="ftr" sz="quarter" idx="11"/>
          </p:nvPr>
        </p:nvSpPr>
        <p:spPr/>
        <p:txBody>
          <a:bodyPr/>
          <a:lstStyle/>
          <a:p>
            <a:pPr>
              <a:defRPr/>
            </a:pPr>
            <a:r>
              <a:rPr lang="en-CA" dirty="0" smtClean="0"/>
              <a:t>COACH: Canada's Health Informatics Association</a:t>
            </a:r>
            <a:endParaRPr lang="en-CA" dirty="0"/>
          </a:p>
        </p:txBody>
      </p:sp>
      <p:sp>
        <p:nvSpPr>
          <p:cNvPr id="5" name="Slide Number Placeholder 4"/>
          <p:cNvSpPr>
            <a:spLocks noGrp="1"/>
          </p:cNvSpPr>
          <p:nvPr>
            <p:ph type="sldNum" sz="quarter" idx="12"/>
          </p:nvPr>
        </p:nvSpPr>
        <p:spPr/>
        <p:txBody>
          <a:bodyPr/>
          <a:lstStyle/>
          <a:p>
            <a:pPr>
              <a:defRPr/>
            </a:pPr>
            <a:fld id="{B3A81241-5AF1-4AB6-9296-1BB62F8796A2}" type="slidenum">
              <a:rPr lang="en-CA" smtClean="0"/>
              <a:pPr>
                <a:defRPr/>
              </a:pPr>
              <a:t>17</a:t>
            </a:fld>
            <a:endParaRPr lang="en-CA" dirty="0"/>
          </a:p>
        </p:txBody>
      </p:sp>
      <p:pic>
        <p:nvPicPr>
          <p:cNvPr id="7" name="Picture 5" descr="COACH Core Competencies"/>
          <p:cNvPicPr>
            <a:picLocks noChangeAspect="1" noChangeArrowheads="1"/>
          </p:cNvPicPr>
          <p:nvPr/>
        </p:nvPicPr>
        <p:blipFill>
          <a:blip r:embed="rId2" cstate="print"/>
          <a:srcRect/>
          <a:stretch>
            <a:fillRect/>
          </a:stretch>
        </p:blipFill>
        <p:spPr bwMode="auto">
          <a:xfrm>
            <a:off x="6781800" y="0"/>
            <a:ext cx="23622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Slide Number Placeholder 5"/>
          <p:cNvSpPr>
            <a:spLocks noGrp="1"/>
          </p:cNvSpPr>
          <p:nvPr>
            <p:ph type="sldNum" sz="quarter" idx="10"/>
          </p:nvPr>
        </p:nvSpPr>
        <p:spPr/>
        <p:txBody>
          <a:bodyPr/>
          <a:lstStyle/>
          <a:p>
            <a:pPr>
              <a:defRPr/>
            </a:pPr>
            <a:fld id="{4E5A4277-AE91-4767-8E1D-1C533ED30E55}" type="slidenum">
              <a:rPr lang="en-CA" smtClean="0"/>
              <a:pPr>
                <a:defRPr/>
              </a:pPr>
              <a:t>18</a:t>
            </a:fld>
            <a:endParaRPr lang="en-CA" dirty="0"/>
          </a:p>
        </p:txBody>
      </p:sp>
      <p:pic>
        <p:nvPicPr>
          <p:cNvPr id="1026" name="Picture 2"/>
          <p:cNvPicPr>
            <a:picLocks noChangeAspect="1" noChangeArrowheads="1"/>
          </p:cNvPicPr>
          <p:nvPr/>
        </p:nvPicPr>
        <p:blipFill>
          <a:blip r:embed="rId3" cstate="print"/>
          <a:srcRect/>
          <a:stretch>
            <a:fillRect/>
          </a:stretch>
        </p:blipFill>
        <p:spPr bwMode="auto">
          <a:xfrm>
            <a:off x="1062038" y="1100138"/>
            <a:ext cx="7019925" cy="4657725"/>
          </a:xfrm>
          <a:prstGeom prst="rect">
            <a:avLst/>
          </a:prstGeom>
          <a:noFill/>
          <a:ln w="9525">
            <a:noFill/>
            <a:miter lim="800000"/>
            <a:headEnd/>
            <a:tailEnd/>
          </a:ln>
        </p:spPr>
      </p:pic>
    </p:spTree>
    <p:extLst>
      <p:ext uri="{BB962C8B-B14F-4D97-AF65-F5344CB8AC3E}">
        <p14:creationId xmlns:p14="http://schemas.microsoft.com/office/powerpoint/2010/main" val="4294091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t>Human Resources Capacity </a:t>
            </a:r>
          </a:p>
        </p:txBody>
      </p:sp>
      <p:sp>
        <p:nvSpPr>
          <p:cNvPr id="27650" name="Content Placeholder 2"/>
          <p:cNvSpPr>
            <a:spLocks noGrp="1"/>
          </p:cNvSpPr>
          <p:nvPr>
            <p:ph idx="1"/>
          </p:nvPr>
        </p:nvSpPr>
        <p:spPr>
          <a:xfrm>
            <a:off x="762000" y="2362200"/>
            <a:ext cx="8382000" cy="3733800"/>
          </a:xfrm>
        </p:spPr>
        <p:txBody>
          <a:bodyPr/>
          <a:lstStyle/>
          <a:p>
            <a:r>
              <a:rPr lang="en-US" dirty="0" smtClean="0"/>
              <a:t>First ever national study of Canadian HI &amp; HIM Human Resources, conducted in 2009</a:t>
            </a:r>
          </a:p>
          <a:p>
            <a:pPr lvl="1"/>
            <a:r>
              <a:rPr lang="en-US" b="1" dirty="0" smtClean="0"/>
              <a:t>32,500</a:t>
            </a:r>
            <a:r>
              <a:rPr lang="en-US" dirty="0" smtClean="0"/>
              <a:t> HI &amp; Health Information Management (HIM) “professionals” working in Canada</a:t>
            </a:r>
          </a:p>
          <a:p>
            <a:pPr lvl="1"/>
            <a:r>
              <a:rPr lang="en-US" dirty="0" smtClean="0"/>
              <a:t>Vacancy rates as </a:t>
            </a:r>
            <a:r>
              <a:rPr lang="en-US" b="1" dirty="0" smtClean="0"/>
              <a:t>high as 25% </a:t>
            </a:r>
            <a:r>
              <a:rPr lang="en-US" dirty="0" smtClean="0"/>
              <a:t>for some key groups</a:t>
            </a:r>
          </a:p>
          <a:p>
            <a:r>
              <a:rPr lang="en-US" dirty="0" smtClean="0"/>
              <a:t>Central conclusion: Canada needs </a:t>
            </a:r>
            <a:r>
              <a:rPr lang="en-US" b="1" dirty="0" smtClean="0"/>
              <a:t>more</a:t>
            </a:r>
            <a:r>
              <a:rPr lang="en-US" dirty="0" smtClean="0"/>
              <a:t> HI </a:t>
            </a:r>
            <a:r>
              <a:rPr lang="en-US" b="1" dirty="0" smtClean="0"/>
              <a:t>professionals</a:t>
            </a:r>
            <a:r>
              <a:rPr lang="en-US" dirty="0" smtClean="0"/>
              <a:t> with a broader range of skills</a:t>
            </a:r>
          </a:p>
          <a:p>
            <a:pPr lvl="1"/>
            <a:r>
              <a:rPr lang="en-US" b="1" dirty="0" smtClean="0"/>
              <a:t>Much </a:t>
            </a:r>
            <a:r>
              <a:rPr lang="en-US" dirty="0" smtClean="0"/>
              <a:t>of our existing workforce needs broader skillsets</a:t>
            </a:r>
          </a:p>
          <a:p>
            <a:pPr lvl="1"/>
            <a:r>
              <a:rPr lang="en-US" dirty="0" smtClean="0"/>
              <a:t>Between</a:t>
            </a:r>
            <a:r>
              <a:rPr lang="en-US" dirty="0" smtClean="0">
                <a:solidFill>
                  <a:srgbClr val="C00000"/>
                </a:solidFill>
              </a:rPr>
              <a:t> </a:t>
            </a:r>
            <a:r>
              <a:rPr lang="en-US" b="1" dirty="0" smtClean="0"/>
              <a:t>6320 and 12,330 </a:t>
            </a:r>
            <a:r>
              <a:rPr lang="en-US" dirty="0" smtClean="0"/>
              <a:t>new hires needed over the next 5 years </a:t>
            </a:r>
          </a:p>
        </p:txBody>
      </p:sp>
      <p:sp>
        <p:nvSpPr>
          <p:cNvPr id="4" name="Footer Placeholder 3"/>
          <p:cNvSpPr>
            <a:spLocks noGrp="1"/>
          </p:cNvSpPr>
          <p:nvPr>
            <p:ph type="ftr" sz="quarter" idx="11"/>
          </p:nvPr>
        </p:nvSpPr>
        <p:spPr/>
        <p:txBody>
          <a:bodyPr/>
          <a:lstStyle/>
          <a:p>
            <a:pPr>
              <a:defRPr/>
            </a:pPr>
            <a:r>
              <a:rPr lang="en-CA" dirty="0" smtClean="0"/>
              <a:t>COACH: Canada's Health Informatics Association</a:t>
            </a:r>
            <a:endParaRPr lang="en-CA" dirty="0"/>
          </a:p>
        </p:txBody>
      </p:sp>
      <p:sp>
        <p:nvSpPr>
          <p:cNvPr id="5" name="Slide Number Placeholder 4"/>
          <p:cNvSpPr>
            <a:spLocks noGrp="1"/>
          </p:cNvSpPr>
          <p:nvPr>
            <p:ph type="sldNum" sz="quarter" idx="12"/>
          </p:nvPr>
        </p:nvSpPr>
        <p:spPr/>
        <p:txBody>
          <a:bodyPr/>
          <a:lstStyle/>
          <a:p>
            <a:pPr>
              <a:defRPr/>
            </a:pPr>
            <a:fld id="{1DE6BB09-A6D0-4180-BE08-8784E37CFB71}" type="slidenum">
              <a:rPr lang="en-CA" smtClean="0"/>
              <a:pPr>
                <a:defRPr/>
              </a:pPr>
              <a:t>19</a:t>
            </a:fld>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Presentation Outline</a:t>
            </a:r>
          </a:p>
        </p:txBody>
      </p:sp>
      <p:sp>
        <p:nvSpPr>
          <p:cNvPr id="18434" name="Content Placeholder 2"/>
          <p:cNvSpPr>
            <a:spLocks noGrp="1"/>
          </p:cNvSpPr>
          <p:nvPr>
            <p:ph idx="1"/>
          </p:nvPr>
        </p:nvSpPr>
        <p:spPr>
          <a:xfrm>
            <a:off x="914400" y="2667000"/>
            <a:ext cx="8229600" cy="3733800"/>
          </a:xfrm>
        </p:spPr>
        <p:txBody>
          <a:bodyPr/>
          <a:lstStyle/>
          <a:p>
            <a:pPr>
              <a:spcBef>
                <a:spcPts val="1200"/>
              </a:spcBef>
            </a:pPr>
            <a:r>
              <a:rPr lang="en-US" sz="3600" dirty="0" smtClean="0"/>
              <a:t>Canada’s eHealth journey</a:t>
            </a:r>
          </a:p>
          <a:p>
            <a:pPr>
              <a:spcBef>
                <a:spcPts val="1200"/>
              </a:spcBef>
            </a:pPr>
            <a:r>
              <a:rPr lang="en-US" sz="3600" dirty="0" smtClean="0"/>
              <a:t>Some lessons learned to date</a:t>
            </a:r>
          </a:p>
          <a:p>
            <a:pPr>
              <a:spcBef>
                <a:spcPts val="1200"/>
              </a:spcBef>
            </a:pPr>
            <a:r>
              <a:rPr lang="en-US" sz="3600" dirty="0" smtClean="0"/>
              <a:t>COACH’s Health Informatics (HI) Professionalism strategy and services</a:t>
            </a:r>
          </a:p>
          <a:p>
            <a:pPr>
              <a:spcBef>
                <a:spcPts val="1200"/>
              </a:spcBef>
            </a:pPr>
            <a:r>
              <a:rPr lang="en-US" sz="3600" dirty="0" smtClean="0"/>
              <a:t>Questions </a:t>
            </a:r>
            <a:r>
              <a:rPr lang="en-US" dirty="0" smtClean="0"/>
              <a:t>???</a:t>
            </a:r>
            <a:endParaRPr lang="en-US" sz="3600" dirty="0" smtClean="0"/>
          </a:p>
        </p:txBody>
      </p:sp>
      <p:sp>
        <p:nvSpPr>
          <p:cNvPr id="5" name="Slide Number Placeholder 4"/>
          <p:cNvSpPr>
            <a:spLocks noGrp="1"/>
          </p:cNvSpPr>
          <p:nvPr>
            <p:ph type="sldNum" sz="quarter" idx="12"/>
          </p:nvPr>
        </p:nvSpPr>
        <p:spPr/>
        <p:txBody>
          <a:bodyPr/>
          <a:lstStyle/>
          <a:p>
            <a:pPr>
              <a:defRPr/>
            </a:pPr>
            <a:fld id="{B0E18B13-A465-4FA1-9A2F-3DB15F4DB915}" type="slidenum">
              <a:rPr lang="en-CA" smtClean="0"/>
              <a:pPr>
                <a:defRPr/>
              </a:pPr>
              <a:t>2</a:t>
            </a:fld>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685800" y="914400"/>
            <a:ext cx="8229600" cy="1143000"/>
          </a:xfrm>
        </p:spPr>
        <p:txBody>
          <a:bodyPr anchor="ctr"/>
          <a:lstStyle/>
          <a:p>
            <a:r>
              <a:rPr lang="en-US" sz="3200" dirty="0" smtClean="0"/>
              <a:t>Labour Market Risks - from an under-supply of professional skills:</a:t>
            </a:r>
          </a:p>
        </p:txBody>
      </p:sp>
      <p:sp>
        <p:nvSpPr>
          <p:cNvPr id="30722" name="Rectangle 3"/>
          <p:cNvSpPr>
            <a:spLocks noGrp="1" noChangeArrowheads="1"/>
          </p:cNvSpPr>
          <p:nvPr>
            <p:ph type="body" idx="4294967295"/>
          </p:nvPr>
        </p:nvSpPr>
        <p:spPr>
          <a:xfrm>
            <a:off x="762000" y="2370138"/>
            <a:ext cx="8229600" cy="4525962"/>
          </a:xfrm>
        </p:spPr>
        <p:txBody>
          <a:bodyPr/>
          <a:lstStyle/>
          <a:p>
            <a:pPr>
              <a:spcAft>
                <a:spcPts val="600"/>
              </a:spcAft>
            </a:pPr>
            <a:r>
              <a:rPr lang="en-US" dirty="0"/>
              <a:t> </a:t>
            </a:r>
            <a:r>
              <a:rPr lang="en-US" sz="2400" dirty="0" smtClean="0"/>
              <a:t>Delays and cost over-runs</a:t>
            </a:r>
          </a:p>
          <a:p>
            <a:pPr>
              <a:spcAft>
                <a:spcPts val="600"/>
              </a:spcAft>
            </a:pPr>
            <a:r>
              <a:rPr lang="en-US" sz="2400" dirty="0" smtClean="0"/>
              <a:t> Sub-optimal implementations</a:t>
            </a:r>
          </a:p>
          <a:p>
            <a:pPr>
              <a:spcAft>
                <a:spcPts val="600"/>
              </a:spcAft>
            </a:pPr>
            <a:r>
              <a:rPr lang="en-US" sz="2400" dirty="0" smtClean="0"/>
              <a:t> High turnover &amp; recruitment delays</a:t>
            </a:r>
          </a:p>
          <a:p>
            <a:pPr>
              <a:spcAft>
                <a:spcPts val="600"/>
              </a:spcAft>
            </a:pPr>
            <a:r>
              <a:rPr lang="en-US" sz="2400" dirty="0" smtClean="0"/>
              <a:t> Diminished morale &amp; performance</a:t>
            </a:r>
          </a:p>
          <a:p>
            <a:pPr>
              <a:spcAft>
                <a:spcPts val="600"/>
              </a:spcAft>
            </a:pPr>
            <a:r>
              <a:rPr lang="en-US" sz="2400" dirty="0" smtClean="0"/>
              <a:t> Most importantly, risks to patient safety  and organizational performance</a:t>
            </a:r>
          </a:p>
        </p:txBody>
      </p:sp>
      <p:sp>
        <p:nvSpPr>
          <p:cNvPr id="30723" name="Text Box 4"/>
          <p:cNvSpPr txBox="1">
            <a:spLocks noChangeArrowheads="1"/>
          </p:cNvSpPr>
          <p:nvPr/>
        </p:nvSpPr>
        <p:spPr bwMode="auto">
          <a:xfrm>
            <a:off x="990600" y="5410200"/>
            <a:ext cx="8534400" cy="1200329"/>
          </a:xfrm>
          <a:prstGeom prst="rect">
            <a:avLst/>
          </a:prstGeom>
          <a:noFill/>
          <a:ln w="9525">
            <a:noFill/>
            <a:miter lim="800000"/>
            <a:headEnd/>
            <a:tailEnd/>
          </a:ln>
        </p:spPr>
        <p:txBody>
          <a:bodyPr>
            <a:spAutoFit/>
          </a:bodyPr>
          <a:lstStyle/>
          <a:p>
            <a:r>
              <a:rPr lang="en-US" b="1" dirty="0">
                <a:solidFill>
                  <a:srgbClr val="FF0000"/>
                </a:solidFill>
                <a:latin typeface="Arial" charset="0"/>
              </a:rPr>
              <a:t>The challenges &amp; opportunities will not decrease – in times of constrained resources, the quality, skills &amp; versatility of our teams will be paramount</a:t>
            </a:r>
          </a:p>
        </p:txBody>
      </p:sp>
      <p:sp>
        <p:nvSpPr>
          <p:cNvPr id="5" name="Rectangle 10"/>
          <p:cNvSpPr>
            <a:spLocks noGrp="1" noChangeArrowheads="1"/>
          </p:cNvSpPr>
          <p:nvPr>
            <p:ph type="sldNum" sz="quarter" idx="12"/>
          </p:nvPr>
        </p:nvSpPr>
        <p:spPr/>
        <p:txBody>
          <a:bodyPr/>
          <a:lstStyle>
            <a:lvl1pPr>
              <a:defRPr/>
            </a:lvl1pPr>
          </a:lstStyle>
          <a:p>
            <a:pPr>
              <a:defRPr/>
            </a:pPr>
            <a:fld id="{525D97AF-C541-4F72-8F8B-881832117B0D}" type="slidenum">
              <a:rPr lang="en-CA"/>
              <a:pPr>
                <a:defRPr/>
              </a:pPr>
              <a:t>20</a:t>
            </a:fld>
            <a:endParaRPr lang="en-CA" dirty="0"/>
          </a:p>
        </p:txBody>
      </p:sp>
      <p:sp>
        <p:nvSpPr>
          <p:cNvPr id="6" name="Footer Placeholder 3"/>
          <p:cNvSpPr>
            <a:spLocks noGrp="1"/>
          </p:cNvSpPr>
          <p:nvPr>
            <p:ph type="ftr" sz="quarter" idx="11"/>
          </p:nvPr>
        </p:nvSpPr>
        <p:spPr>
          <a:xfrm>
            <a:off x="838200" y="6559550"/>
            <a:ext cx="8077200" cy="274638"/>
          </a:xfrm>
        </p:spPr>
        <p:txBody>
          <a:bodyPr/>
          <a:lstStyle/>
          <a:p>
            <a:pPr>
              <a:defRPr/>
            </a:pPr>
            <a:r>
              <a:rPr lang="en-CA" dirty="0" smtClean="0"/>
              <a:t>COACH: Canada's Health Informatics Association</a:t>
            </a:r>
            <a:endParaRPr lang="en-CA"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685800" y="838200"/>
            <a:ext cx="8153400" cy="1143000"/>
          </a:xfrm>
        </p:spPr>
        <p:txBody>
          <a:bodyPr anchor="ctr"/>
          <a:lstStyle/>
          <a:p>
            <a:r>
              <a:rPr lang="en-US" sz="3200" dirty="0" smtClean="0"/>
              <a:t>Where do we get more qualified people?</a:t>
            </a:r>
            <a:endParaRPr lang="en-US" sz="2800" dirty="0" smtClean="0"/>
          </a:p>
        </p:txBody>
      </p:sp>
      <p:sp>
        <p:nvSpPr>
          <p:cNvPr id="4074507" name="Line 11"/>
          <p:cNvSpPr>
            <a:spLocks noChangeShapeType="1"/>
          </p:cNvSpPr>
          <p:nvPr/>
        </p:nvSpPr>
        <p:spPr bwMode="auto">
          <a:xfrm>
            <a:off x="4781550" y="2857500"/>
            <a:ext cx="987425" cy="876300"/>
          </a:xfrm>
          <a:prstGeom prst="line">
            <a:avLst/>
          </a:prstGeom>
          <a:noFill/>
          <a:ln w="28575">
            <a:noFill/>
            <a:round/>
            <a:headEnd/>
            <a:tailEnd type="triangle" w="med" len="med"/>
          </a:ln>
          <a:effectLst>
            <a:outerShdw dist="12700" dir="5400000" algn="ctr" rotWithShape="0">
              <a:schemeClr val="bg2">
                <a:alpha val="50000"/>
              </a:schemeClr>
            </a:outerShdw>
          </a:effectLst>
        </p:spPr>
        <p:txBody>
          <a:bodyPr/>
          <a:lstStyle/>
          <a:p>
            <a:pPr algn="ctr" eaLnBrk="0" hangingPunct="0">
              <a:lnSpc>
                <a:spcPct val="106000"/>
              </a:lnSpc>
              <a:defRPr/>
            </a:pPr>
            <a:endParaRPr lang="en-US" sz="1100" b="1" dirty="0">
              <a:solidFill>
                <a:srgbClr val="000000"/>
              </a:solidFill>
              <a:latin typeface="Arial" charset="0"/>
            </a:endParaRPr>
          </a:p>
        </p:txBody>
      </p:sp>
      <p:grpSp>
        <p:nvGrpSpPr>
          <p:cNvPr id="31747" name="Group 18"/>
          <p:cNvGrpSpPr>
            <a:grpSpLocks noChangeAspect="1"/>
          </p:cNvGrpSpPr>
          <p:nvPr/>
        </p:nvGrpSpPr>
        <p:grpSpPr bwMode="auto">
          <a:xfrm>
            <a:off x="0" y="2255838"/>
            <a:ext cx="7007225" cy="4344987"/>
            <a:chOff x="1766" y="1296"/>
            <a:chExt cx="2338" cy="1450"/>
          </a:xfrm>
        </p:grpSpPr>
        <p:sp>
          <p:nvSpPr>
            <p:cNvPr id="23564" name="Rectangle 19"/>
            <p:cNvSpPr>
              <a:spLocks noChangeArrowheads="1"/>
            </p:cNvSpPr>
            <p:nvPr/>
          </p:nvSpPr>
          <p:spPr bwMode="auto">
            <a:xfrm>
              <a:off x="2188" y="1325"/>
              <a:ext cx="850" cy="607"/>
            </a:xfrm>
            <a:prstGeom prst="rect">
              <a:avLst/>
            </a:prstGeom>
            <a:solidFill>
              <a:schemeClr val="tx1">
                <a:lumMod val="20000"/>
                <a:lumOff val="80000"/>
              </a:schemeClr>
            </a:solidFill>
            <a:ln w="9525">
              <a:noFill/>
              <a:miter lim="800000"/>
              <a:headEnd/>
              <a:tailEnd/>
            </a:ln>
            <a:effectLst>
              <a:softEdge rad="63500"/>
            </a:effectLst>
          </p:spPr>
          <p:txBody>
            <a:bodyPr/>
            <a:lstStyle/>
            <a:p>
              <a:pPr>
                <a:defRPr/>
              </a:pPr>
              <a:endParaRPr lang="en-US" dirty="0"/>
            </a:p>
          </p:txBody>
        </p:sp>
        <p:sp>
          <p:nvSpPr>
            <p:cNvPr id="21516" name="Rectangle 20"/>
            <p:cNvSpPr>
              <a:spLocks noChangeArrowheads="1"/>
            </p:cNvSpPr>
            <p:nvPr/>
          </p:nvSpPr>
          <p:spPr bwMode="auto">
            <a:xfrm>
              <a:off x="2301" y="1473"/>
              <a:ext cx="649" cy="339"/>
            </a:xfrm>
            <a:prstGeom prst="rect">
              <a:avLst/>
            </a:prstGeom>
            <a:noFill/>
            <a:ln w="9525">
              <a:noFill/>
              <a:miter lim="800000"/>
              <a:headEnd/>
              <a:tailEnd/>
            </a:ln>
          </p:spPr>
          <p:txBody>
            <a:bodyPr wrap="square" lIns="0" tIns="0" rIns="0" bIns="0">
              <a:spAutoFit/>
            </a:bodyPr>
            <a:lstStyle/>
            <a:p>
              <a:pPr>
                <a:defRPr/>
              </a:pPr>
              <a:r>
                <a:rPr lang="en-US" sz="1800" b="1" dirty="0" smtClean="0">
                  <a:solidFill>
                    <a:schemeClr val="accent2">
                      <a:lumMod val="75000"/>
                    </a:schemeClr>
                  </a:solidFill>
                  <a:latin typeface="Arial" charset="0"/>
                </a:rPr>
                <a:t>Specialists</a:t>
              </a:r>
            </a:p>
            <a:p>
              <a:pPr>
                <a:defRPr/>
              </a:pPr>
              <a:r>
                <a:rPr lang="en-US" sz="1600" b="1" dirty="0" smtClean="0">
                  <a:solidFill>
                    <a:schemeClr val="accent2">
                      <a:lumMod val="75000"/>
                    </a:schemeClr>
                  </a:solidFill>
                  <a:latin typeface="Arial" charset="0"/>
                </a:rPr>
                <a:t>(e.g. in process improvement – LEAN)</a:t>
              </a:r>
              <a:endParaRPr lang="en-US" sz="1600" dirty="0">
                <a:solidFill>
                  <a:schemeClr val="accent2">
                    <a:lumMod val="75000"/>
                  </a:schemeClr>
                </a:solidFill>
              </a:endParaRPr>
            </a:p>
          </p:txBody>
        </p:sp>
        <p:sp>
          <p:nvSpPr>
            <p:cNvPr id="23695" name="Rectangle 29"/>
            <p:cNvSpPr>
              <a:spLocks noChangeArrowheads="1"/>
            </p:cNvSpPr>
            <p:nvPr/>
          </p:nvSpPr>
          <p:spPr bwMode="auto">
            <a:xfrm>
              <a:off x="3076" y="1952"/>
              <a:ext cx="849" cy="607"/>
            </a:xfrm>
            <a:prstGeom prst="rect">
              <a:avLst/>
            </a:prstGeom>
            <a:solidFill>
              <a:schemeClr val="bg1">
                <a:lumMod val="85000"/>
              </a:schemeClr>
            </a:solidFill>
            <a:ln w="4" cap="rnd">
              <a:solidFill>
                <a:srgbClr val="091D5D"/>
              </a:solidFill>
              <a:miter lim="800000"/>
              <a:headEnd/>
              <a:tailEnd/>
            </a:ln>
            <a:effectLst>
              <a:softEdge rad="63500"/>
            </a:effectLst>
          </p:spPr>
          <p:txBody>
            <a:bodyPr/>
            <a:lstStyle/>
            <a:p>
              <a:pPr>
                <a:defRPr/>
              </a:pPr>
              <a:endParaRPr lang="en-US" dirty="0"/>
            </a:p>
          </p:txBody>
        </p:sp>
        <p:sp>
          <p:nvSpPr>
            <p:cNvPr id="21526" name="Rectangle 31"/>
            <p:cNvSpPr>
              <a:spLocks noChangeArrowheads="1"/>
            </p:cNvSpPr>
            <p:nvPr/>
          </p:nvSpPr>
          <p:spPr bwMode="auto">
            <a:xfrm>
              <a:off x="3215" y="2209"/>
              <a:ext cx="576" cy="175"/>
            </a:xfrm>
            <a:prstGeom prst="rect">
              <a:avLst/>
            </a:prstGeom>
            <a:noFill/>
            <a:ln w="9525">
              <a:noFill/>
              <a:miter lim="800000"/>
              <a:headEnd/>
              <a:tailEnd/>
            </a:ln>
          </p:spPr>
          <p:txBody>
            <a:bodyPr wrap="none" lIns="0" tIns="0" rIns="0" bIns="0">
              <a:spAutoFit/>
            </a:bodyPr>
            <a:lstStyle/>
            <a:p>
              <a:pPr>
                <a:defRPr/>
              </a:pPr>
              <a:r>
                <a:rPr lang="en-US" sz="1800" b="1" dirty="0">
                  <a:solidFill>
                    <a:schemeClr val="accent2">
                      <a:lumMod val="75000"/>
                    </a:schemeClr>
                  </a:solidFill>
                  <a:latin typeface="Arial" charset="0"/>
                </a:rPr>
                <a:t>Core </a:t>
              </a:r>
              <a:r>
                <a:rPr lang="en-US" sz="1800" b="1" dirty="0" smtClean="0">
                  <a:solidFill>
                    <a:schemeClr val="accent2">
                      <a:lumMod val="75000"/>
                    </a:schemeClr>
                  </a:solidFill>
                  <a:latin typeface="Arial" charset="0"/>
                </a:rPr>
                <a:t>Workforce</a:t>
              </a:r>
            </a:p>
            <a:p>
              <a:pPr>
                <a:defRPr/>
              </a:pPr>
              <a:r>
                <a:rPr lang="en-US" sz="1600" b="1" dirty="0" smtClean="0">
                  <a:solidFill>
                    <a:schemeClr val="accent2">
                      <a:lumMod val="75000"/>
                    </a:schemeClr>
                  </a:solidFill>
                  <a:latin typeface="Arial" charset="0"/>
                </a:rPr>
                <a:t>    (e.g. IT staff)</a:t>
              </a:r>
              <a:endParaRPr lang="en-US" sz="1600" dirty="0">
                <a:solidFill>
                  <a:schemeClr val="accent2">
                    <a:lumMod val="75000"/>
                  </a:schemeClr>
                </a:solidFill>
                <a:latin typeface="Arial" charset="0"/>
              </a:endParaRPr>
            </a:p>
          </p:txBody>
        </p:sp>
        <p:sp>
          <p:nvSpPr>
            <p:cNvPr id="23573" name="Rectangle 32"/>
            <p:cNvSpPr>
              <a:spLocks noChangeArrowheads="1"/>
            </p:cNvSpPr>
            <p:nvPr/>
          </p:nvSpPr>
          <p:spPr bwMode="auto">
            <a:xfrm>
              <a:off x="2198" y="1942"/>
              <a:ext cx="850" cy="607"/>
            </a:xfrm>
            <a:prstGeom prst="rect">
              <a:avLst/>
            </a:prstGeom>
            <a:solidFill>
              <a:schemeClr val="tx1">
                <a:lumMod val="40000"/>
                <a:lumOff val="60000"/>
              </a:schemeClr>
            </a:solidFill>
            <a:ln w="9525">
              <a:noFill/>
              <a:miter lim="800000"/>
              <a:headEnd/>
              <a:tailEnd/>
            </a:ln>
            <a:effectLst>
              <a:softEdge rad="63500"/>
            </a:effectLst>
          </p:spPr>
          <p:txBody>
            <a:bodyPr/>
            <a:lstStyle/>
            <a:p>
              <a:pPr>
                <a:defRPr/>
              </a:pPr>
              <a:endParaRPr lang="en-US" dirty="0"/>
            </a:p>
          </p:txBody>
        </p:sp>
        <p:sp>
          <p:nvSpPr>
            <p:cNvPr id="21530" name="Rectangle 33"/>
            <p:cNvSpPr>
              <a:spLocks noChangeArrowheads="1"/>
            </p:cNvSpPr>
            <p:nvPr/>
          </p:nvSpPr>
          <p:spPr bwMode="auto">
            <a:xfrm>
              <a:off x="2259" y="2162"/>
              <a:ext cx="733" cy="183"/>
            </a:xfrm>
            <a:prstGeom prst="rect">
              <a:avLst/>
            </a:prstGeom>
            <a:noFill/>
            <a:ln w="9525">
              <a:noFill/>
              <a:miter lim="800000"/>
              <a:headEnd/>
              <a:tailEnd/>
            </a:ln>
          </p:spPr>
          <p:txBody>
            <a:bodyPr lIns="0" tIns="0" rIns="0" bIns="0">
              <a:spAutoFit/>
            </a:bodyPr>
            <a:lstStyle/>
            <a:p>
              <a:pPr algn="ctr">
                <a:defRPr/>
              </a:pPr>
              <a:r>
                <a:rPr lang="en-US" sz="1800" b="1" dirty="0">
                  <a:solidFill>
                    <a:schemeClr val="accent2">
                      <a:lumMod val="75000"/>
                    </a:schemeClr>
                  </a:solidFill>
                  <a:latin typeface="Arial" charset="0"/>
                </a:rPr>
                <a:t>Champions &amp; Informed End-Users</a:t>
              </a:r>
            </a:p>
          </p:txBody>
        </p:sp>
        <p:sp>
          <p:nvSpPr>
            <p:cNvPr id="31771" name="Freeform 34"/>
            <p:cNvSpPr>
              <a:spLocks noEditPoints="1"/>
            </p:cNvSpPr>
            <p:nvPr/>
          </p:nvSpPr>
          <p:spPr bwMode="auto">
            <a:xfrm>
              <a:off x="3044" y="1308"/>
              <a:ext cx="13" cy="1274"/>
            </a:xfrm>
            <a:custGeom>
              <a:avLst/>
              <a:gdLst>
                <a:gd name="T0" fmla="*/ 0 w 121"/>
                <a:gd name="T1" fmla="*/ 0 h 12033"/>
                <a:gd name="T2" fmla="*/ 0 w 121"/>
                <a:gd name="T3" fmla="*/ 0 h 12033"/>
                <a:gd name="T4" fmla="*/ 0 w 121"/>
                <a:gd name="T5" fmla="*/ 0 h 12033"/>
                <a:gd name="T6" fmla="*/ 0 w 121"/>
                <a:gd name="T7" fmla="*/ 0 h 12033"/>
                <a:gd name="T8" fmla="*/ 0 w 121"/>
                <a:gd name="T9" fmla="*/ 0 h 12033"/>
                <a:gd name="T10" fmla="*/ 0 w 121"/>
                <a:gd name="T11" fmla="*/ 0 h 12033"/>
                <a:gd name="T12" fmla="*/ 0 w 121"/>
                <a:gd name="T13" fmla="*/ 0 h 12033"/>
                <a:gd name="T14" fmla="*/ 0 w 121"/>
                <a:gd name="T15" fmla="*/ 0 h 12033"/>
                <a:gd name="T16" fmla="*/ 0 w 121"/>
                <a:gd name="T17" fmla="*/ 0 h 12033"/>
                <a:gd name="T18" fmla="*/ 0 w 121"/>
                <a:gd name="T19" fmla="*/ 0 h 12033"/>
                <a:gd name="T20" fmla="*/ 0 w 121"/>
                <a:gd name="T21" fmla="*/ 0 h 12033"/>
                <a:gd name="T22" fmla="*/ 0 w 121"/>
                <a:gd name="T23" fmla="*/ 0 h 12033"/>
                <a:gd name="T24" fmla="*/ 0 w 121"/>
                <a:gd name="T25" fmla="*/ 0 h 12033"/>
                <a:gd name="T26" fmla="*/ 0 w 121"/>
                <a:gd name="T27" fmla="*/ 0 h 12033"/>
                <a:gd name="T28" fmla="*/ 0 w 121"/>
                <a:gd name="T29" fmla="*/ 0 h 12033"/>
                <a:gd name="T30" fmla="*/ 0 w 121"/>
                <a:gd name="T31" fmla="*/ 0 h 12033"/>
                <a:gd name="T32" fmla="*/ 0 w 121"/>
                <a:gd name="T33" fmla="*/ 0 h 12033"/>
                <a:gd name="T34" fmla="*/ 0 w 121"/>
                <a:gd name="T35" fmla="*/ 0 h 12033"/>
                <a:gd name="T36" fmla="*/ 0 w 121"/>
                <a:gd name="T37" fmla="*/ 0 h 12033"/>
                <a:gd name="T38" fmla="*/ 0 w 121"/>
                <a:gd name="T39" fmla="*/ 0 h 12033"/>
                <a:gd name="T40" fmla="*/ 0 w 121"/>
                <a:gd name="T41" fmla="*/ 0 h 12033"/>
                <a:gd name="T42" fmla="*/ 0 w 121"/>
                <a:gd name="T43" fmla="*/ 0 h 12033"/>
                <a:gd name="T44" fmla="*/ 0 w 121"/>
                <a:gd name="T45" fmla="*/ 0 h 12033"/>
                <a:gd name="T46" fmla="*/ 0 w 121"/>
                <a:gd name="T47" fmla="*/ 0 h 12033"/>
                <a:gd name="T48" fmla="*/ 0 w 121"/>
                <a:gd name="T49" fmla="*/ 0 h 12033"/>
                <a:gd name="T50" fmla="*/ 0 w 121"/>
                <a:gd name="T51" fmla="*/ 0 h 12033"/>
                <a:gd name="T52" fmla="*/ 0 w 121"/>
                <a:gd name="T53" fmla="*/ 0 h 12033"/>
                <a:gd name="T54" fmla="*/ 0 w 121"/>
                <a:gd name="T55" fmla="*/ 0 h 12033"/>
                <a:gd name="T56" fmla="*/ 0 w 121"/>
                <a:gd name="T57" fmla="*/ 0 h 12033"/>
                <a:gd name="T58" fmla="*/ 0 w 121"/>
                <a:gd name="T59" fmla="*/ 0 h 12033"/>
                <a:gd name="T60" fmla="*/ 0 w 121"/>
                <a:gd name="T61" fmla="*/ 0 h 12033"/>
                <a:gd name="T62" fmla="*/ 0 w 121"/>
                <a:gd name="T63" fmla="*/ 0 h 12033"/>
                <a:gd name="T64" fmla="*/ 0 w 121"/>
                <a:gd name="T65" fmla="*/ 0 h 12033"/>
                <a:gd name="T66" fmla="*/ 0 w 121"/>
                <a:gd name="T67" fmla="*/ 0 h 12033"/>
                <a:gd name="T68" fmla="*/ 0 w 121"/>
                <a:gd name="T69" fmla="*/ 0 h 12033"/>
                <a:gd name="T70" fmla="*/ 0 w 121"/>
                <a:gd name="T71" fmla="*/ 0 h 12033"/>
                <a:gd name="T72" fmla="*/ 0 w 121"/>
                <a:gd name="T73" fmla="*/ 0 h 12033"/>
                <a:gd name="T74" fmla="*/ 0 w 121"/>
                <a:gd name="T75" fmla="*/ 0 h 12033"/>
                <a:gd name="T76" fmla="*/ 0 w 121"/>
                <a:gd name="T77" fmla="*/ 0 h 12033"/>
                <a:gd name="T78" fmla="*/ 0 w 121"/>
                <a:gd name="T79" fmla="*/ 0 h 12033"/>
                <a:gd name="T80" fmla="*/ 0 w 121"/>
                <a:gd name="T81" fmla="*/ 0 h 12033"/>
                <a:gd name="T82" fmla="*/ 0 w 121"/>
                <a:gd name="T83" fmla="*/ 0 h 12033"/>
                <a:gd name="T84" fmla="*/ 0 w 121"/>
                <a:gd name="T85" fmla="*/ 0 h 12033"/>
                <a:gd name="T86" fmla="*/ 0 w 121"/>
                <a:gd name="T87" fmla="*/ 0 h 12033"/>
                <a:gd name="T88" fmla="*/ 0 w 121"/>
                <a:gd name="T89" fmla="*/ 0 h 12033"/>
                <a:gd name="T90" fmla="*/ 0 w 121"/>
                <a:gd name="T91" fmla="*/ 0 h 12033"/>
                <a:gd name="T92" fmla="*/ 0 w 121"/>
                <a:gd name="T93" fmla="*/ 0 h 12033"/>
                <a:gd name="T94" fmla="*/ 0 w 121"/>
                <a:gd name="T95" fmla="*/ 0 h 12033"/>
                <a:gd name="T96" fmla="*/ 0 w 121"/>
                <a:gd name="T97" fmla="*/ 0 h 12033"/>
                <a:gd name="T98" fmla="*/ 0 w 121"/>
                <a:gd name="T99" fmla="*/ 0 h 12033"/>
                <a:gd name="T100" fmla="*/ 0 w 121"/>
                <a:gd name="T101" fmla="*/ 0 h 12033"/>
                <a:gd name="T102" fmla="*/ 0 w 121"/>
                <a:gd name="T103" fmla="*/ 0 h 12033"/>
                <a:gd name="T104" fmla="*/ 0 w 121"/>
                <a:gd name="T105" fmla="*/ 0 h 12033"/>
                <a:gd name="T106" fmla="*/ 0 w 121"/>
                <a:gd name="T107" fmla="*/ 0 h 12033"/>
                <a:gd name="T108" fmla="*/ 0 w 121"/>
                <a:gd name="T109" fmla="*/ 0 h 12033"/>
                <a:gd name="T110" fmla="*/ 0 w 121"/>
                <a:gd name="T111" fmla="*/ 0 h 12033"/>
                <a:gd name="T112" fmla="*/ 0 w 121"/>
                <a:gd name="T113" fmla="*/ 0 h 12033"/>
                <a:gd name="T114" fmla="*/ 0 w 121"/>
                <a:gd name="T115" fmla="*/ 0 h 12033"/>
                <a:gd name="T116" fmla="*/ 0 w 121"/>
                <a:gd name="T117" fmla="*/ 0 h 12033"/>
                <a:gd name="T118" fmla="*/ 0 w 121"/>
                <a:gd name="T119" fmla="*/ 0 h 120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
                <a:gd name="T181" fmla="*/ 0 h 12033"/>
                <a:gd name="T182" fmla="*/ 121 w 121"/>
                <a:gd name="T183" fmla="*/ 12033 h 120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 h="12033">
                  <a:moveTo>
                    <a:pt x="33" y="16"/>
                  </a:moveTo>
                  <a:lnTo>
                    <a:pt x="34" y="116"/>
                  </a:lnTo>
                  <a:cubicBezTo>
                    <a:pt x="34" y="126"/>
                    <a:pt x="26" y="133"/>
                    <a:pt x="17" y="133"/>
                  </a:cubicBezTo>
                  <a:cubicBezTo>
                    <a:pt x="8" y="133"/>
                    <a:pt x="0" y="126"/>
                    <a:pt x="0" y="117"/>
                  </a:cubicBezTo>
                  <a:lnTo>
                    <a:pt x="0" y="17"/>
                  </a:lnTo>
                  <a:cubicBezTo>
                    <a:pt x="0" y="7"/>
                    <a:pt x="7" y="0"/>
                    <a:pt x="16" y="0"/>
                  </a:cubicBezTo>
                  <a:cubicBezTo>
                    <a:pt x="25" y="0"/>
                    <a:pt x="33" y="7"/>
                    <a:pt x="33" y="16"/>
                  </a:cubicBezTo>
                  <a:close/>
                  <a:moveTo>
                    <a:pt x="35" y="250"/>
                  </a:moveTo>
                  <a:lnTo>
                    <a:pt x="35" y="350"/>
                  </a:lnTo>
                  <a:cubicBezTo>
                    <a:pt x="35" y="359"/>
                    <a:pt x="28" y="366"/>
                    <a:pt x="19" y="366"/>
                  </a:cubicBezTo>
                  <a:cubicBezTo>
                    <a:pt x="10" y="367"/>
                    <a:pt x="2" y="359"/>
                    <a:pt x="2" y="350"/>
                  </a:cubicBezTo>
                  <a:lnTo>
                    <a:pt x="1" y="250"/>
                  </a:lnTo>
                  <a:cubicBezTo>
                    <a:pt x="1" y="241"/>
                    <a:pt x="9" y="233"/>
                    <a:pt x="18" y="233"/>
                  </a:cubicBezTo>
                  <a:cubicBezTo>
                    <a:pt x="27" y="233"/>
                    <a:pt x="35" y="240"/>
                    <a:pt x="35" y="250"/>
                  </a:cubicBezTo>
                  <a:close/>
                  <a:moveTo>
                    <a:pt x="36" y="483"/>
                  </a:moveTo>
                  <a:lnTo>
                    <a:pt x="37" y="583"/>
                  </a:lnTo>
                  <a:cubicBezTo>
                    <a:pt x="37" y="592"/>
                    <a:pt x="30" y="600"/>
                    <a:pt x="21" y="600"/>
                  </a:cubicBezTo>
                  <a:cubicBezTo>
                    <a:pt x="11" y="600"/>
                    <a:pt x="4" y="592"/>
                    <a:pt x="4" y="583"/>
                  </a:cubicBezTo>
                  <a:lnTo>
                    <a:pt x="3" y="483"/>
                  </a:lnTo>
                  <a:cubicBezTo>
                    <a:pt x="3" y="474"/>
                    <a:pt x="10" y="467"/>
                    <a:pt x="20" y="466"/>
                  </a:cubicBezTo>
                  <a:cubicBezTo>
                    <a:pt x="29" y="466"/>
                    <a:pt x="36" y="474"/>
                    <a:pt x="36" y="483"/>
                  </a:cubicBezTo>
                  <a:close/>
                  <a:moveTo>
                    <a:pt x="38" y="716"/>
                  </a:moveTo>
                  <a:lnTo>
                    <a:pt x="39" y="816"/>
                  </a:lnTo>
                  <a:cubicBezTo>
                    <a:pt x="39" y="826"/>
                    <a:pt x="31" y="833"/>
                    <a:pt x="22" y="833"/>
                  </a:cubicBezTo>
                  <a:cubicBezTo>
                    <a:pt x="13" y="833"/>
                    <a:pt x="6" y="826"/>
                    <a:pt x="5" y="817"/>
                  </a:cubicBezTo>
                  <a:lnTo>
                    <a:pt x="5" y="717"/>
                  </a:lnTo>
                  <a:cubicBezTo>
                    <a:pt x="5" y="707"/>
                    <a:pt x="12" y="700"/>
                    <a:pt x="21" y="700"/>
                  </a:cubicBezTo>
                  <a:cubicBezTo>
                    <a:pt x="30" y="700"/>
                    <a:pt x="38" y="707"/>
                    <a:pt x="38" y="716"/>
                  </a:cubicBezTo>
                  <a:close/>
                  <a:moveTo>
                    <a:pt x="40" y="950"/>
                  </a:moveTo>
                  <a:lnTo>
                    <a:pt x="41" y="1050"/>
                  </a:lnTo>
                  <a:cubicBezTo>
                    <a:pt x="41" y="1059"/>
                    <a:pt x="33" y="1066"/>
                    <a:pt x="24" y="1066"/>
                  </a:cubicBezTo>
                  <a:cubicBezTo>
                    <a:pt x="15" y="1067"/>
                    <a:pt x="7" y="1059"/>
                    <a:pt x="7" y="1050"/>
                  </a:cubicBezTo>
                  <a:lnTo>
                    <a:pt x="6" y="950"/>
                  </a:lnTo>
                  <a:cubicBezTo>
                    <a:pt x="6" y="941"/>
                    <a:pt x="14" y="933"/>
                    <a:pt x="23" y="933"/>
                  </a:cubicBezTo>
                  <a:cubicBezTo>
                    <a:pt x="32" y="933"/>
                    <a:pt x="40" y="940"/>
                    <a:pt x="40" y="950"/>
                  </a:cubicBezTo>
                  <a:close/>
                  <a:moveTo>
                    <a:pt x="41" y="1183"/>
                  </a:moveTo>
                  <a:lnTo>
                    <a:pt x="42" y="1283"/>
                  </a:lnTo>
                  <a:cubicBezTo>
                    <a:pt x="42" y="1292"/>
                    <a:pt x="35" y="1300"/>
                    <a:pt x="26" y="1300"/>
                  </a:cubicBezTo>
                  <a:cubicBezTo>
                    <a:pt x="16" y="1300"/>
                    <a:pt x="9" y="1292"/>
                    <a:pt x="9" y="1283"/>
                  </a:cubicBezTo>
                  <a:lnTo>
                    <a:pt x="8" y="1183"/>
                  </a:lnTo>
                  <a:cubicBezTo>
                    <a:pt x="8" y="1174"/>
                    <a:pt x="15" y="1167"/>
                    <a:pt x="25" y="1166"/>
                  </a:cubicBezTo>
                  <a:cubicBezTo>
                    <a:pt x="34" y="1166"/>
                    <a:pt x="41" y="1174"/>
                    <a:pt x="41" y="1183"/>
                  </a:cubicBezTo>
                  <a:close/>
                  <a:moveTo>
                    <a:pt x="43" y="1416"/>
                  </a:moveTo>
                  <a:lnTo>
                    <a:pt x="44" y="1516"/>
                  </a:lnTo>
                  <a:cubicBezTo>
                    <a:pt x="44" y="1526"/>
                    <a:pt x="37" y="1533"/>
                    <a:pt x="27" y="1533"/>
                  </a:cubicBezTo>
                  <a:cubicBezTo>
                    <a:pt x="18" y="1533"/>
                    <a:pt x="11" y="1526"/>
                    <a:pt x="11" y="1517"/>
                  </a:cubicBezTo>
                  <a:lnTo>
                    <a:pt x="10" y="1417"/>
                  </a:lnTo>
                  <a:cubicBezTo>
                    <a:pt x="10" y="1407"/>
                    <a:pt x="17" y="1400"/>
                    <a:pt x="26" y="1400"/>
                  </a:cubicBezTo>
                  <a:cubicBezTo>
                    <a:pt x="36" y="1400"/>
                    <a:pt x="43" y="1407"/>
                    <a:pt x="43" y="1416"/>
                  </a:cubicBezTo>
                  <a:close/>
                  <a:moveTo>
                    <a:pt x="45" y="1650"/>
                  </a:moveTo>
                  <a:lnTo>
                    <a:pt x="46" y="1750"/>
                  </a:lnTo>
                  <a:cubicBezTo>
                    <a:pt x="46" y="1759"/>
                    <a:pt x="38" y="1766"/>
                    <a:pt x="29" y="1766"/>
                  </a:cubicBezTo>
                  <a:cubicBezTo>
                    <a:pt x="20" y="1766"/>
                    <a:pt x="12" y="1759"/>
                    <a:pt x="12" y="1750"/>
                  </a:cubicBezTo>
                  <a:lnTo>
                    <a:pt x="12" y="1650"/>
                  </a:lnTo>
                  <a:cubicBezTo>
                    <a:pt x="12" y="1641"/>
                    <a:pt x="19" y="1633"/>
                    <a:pt x="28" y="1633"/>
                  </a:cubicBezTo>
                  <a:cubicBezTo>
                    <a:pt x="37" y="1633"/>
                    <a:pt x="45" y="1640"/>
                    <a:pt x="45" y="1650"/>
                  </a:cubicBezTo>
                  <a:close/>
                  <a:moveTo>
                    <a:pt x="47" y="1883"/>
                  </a:moveTo>
                  <a:lnTo>
                    <a:pt x="47" y="1983"/>
                  </a:lnTo>
                  <a:cubicBezTo>
                    <a:pt x="47" y="1992"/>
                    <a:pt x="40" y="2000"/>
                    <a:pt x="31" y="2000"/>
                  </a:cubicBezTo>
                  <a:cubicBezTo>
                    <a:pt x="22" y="2000"/>
                    <a:pt x="14" y="1992"/>
                    <a:pt x="14" y="1983"/>
                  </a:cubicBezTo>
                  <a:lnTo>
                    <a:pt x="13" y="1883"/>
                  </a:lnTo>
                  <a:cubicBezTo>
                    <a:pt x="13" y="1874"/>
                    <a:pt x="21" y="1866"/>
                    <a:pt x="30" y="1866"/>
                  </a:cubicBezTo>
                  <a:cubicBezTo>
                    <a:pt x="39" y="1866"/>
                    <a:pt x="47" y="1874"/>
                    <a:pt x="47" y="1883"/>
                  </a:cubicBezTo>
                  <a:close/>
                  <a:moveTo>
                    <a:pt x="48" y="2116"/>
                  </a:moveTo>
                  <a:lnTo>
                    <a:pt x="49" y="2216"/>
                  </a:lnTo>
                  <a:cubicBezTo>
                    <a:pt x="49" y="2225"/>
                    <a:pt x="42" y="2233"/>
                    <a:pt x="33" y="2233"/>
                  </a:cubicBezTo>
                  <a:cubicBezTo>
                    <a:pt x="23" y="2233"/>
                    <a:pt x="16" y="2226"/>
                    <a:pt x="16" y="2217"/>
                  </a:cubicBezTo>
                  <a:lnTo>
                    <a:pt x="15" y="2117"/>
                  </a:lnTo>
                  <a:cubicBezTo>
                    <a:pt x="15" y="2107"/>
                    <a:pt x="22" y="2100"/>
                    <a:pt x="32" y="2100"/>
                  </a:cubicBezTo>
                  <a:cubicBezTo>
                    <a:pt x="41" y="2100"/>
                    <a:pt x="48" y="2107"/>
                    <a:pt x="48" y="2116"/>
                  </a:cubicBezTo>
                  <a:close/>
                  <a:moveTo>
                    <a:pt x="50" y="2350"/>
                  </a:moveTo>
                  <a:lnTo>
                    <a:pt x="51" y="2450"/>
                  </a:lnTo>
                  <a:cubicBezTo>
                    <a:pt x="51" y="2459"/>
                    <a:pt x="43" y="2466"/>
                    <a:pt x="34" y="2466"/>
                  </a:cubicBezTo>
                  <a:cubicBezTo>
                    <a:pt x="25" y="2466"/>
                    <a:pt x="18" y="2459"/>
                    <a:pt x="17" y="2450"/>
                  </a:cubicBezTo>
                  <a:lnTo>
                    <a:pt x="17" y="2350"/>
                  </a:lnTo>
                  <a:cubicBezTo>
                    <a:pt x="17" y="2341"/>
                    <a:pt x="24" y="2333"/>
                    <a:pt x="33" y="2333"/>
                  </a:cubicBezTo>
                  <a:cubicBezTo>
                    <a:pt x="42" y="2333"/>
                    <a:pt x="50" y="2340"/>
                    <a:pt x="50" y="2350"/>
                  </a:cubicBezTo>
                  <a:close/>
                  <a:moveTo>
                    <a:pt x="52" y="2583"/>
                  </a:moveTo>
                  <a:lnTo>
                    <a:pt x="53" y="2683"/>
                  </a:lnTo>
                  <a:cubicBezTo>
                    <a:pt x="53" y="2692"/>
                    <a:pt x="45" y="2700"/>
                    <a:pt x="36" y="2700"/>
                  </a:cubicBezTo>
                  <a:cubicBezTo>
                    <a:pt x="27" y="2700"/>
                    <a:pt x="19" y="2692"/>
                    <a:pt x="19" y="2683"/>
                  </a:cubicBezTo>
                  <a:lnTo>
                    <a:pt x="18" y="2583"/>
                  </a:lnTo>
                  <a:cubicBezTo>
                    <a:pt x="18" y="2574"/>
                    <a:pt x="26" y="2566"/>
                    <a:pt x="35" y="2566"/>
                  </a:cubicBezTo>
                  <a:cubicBezTo>
                    <a:pt x="44" y="2566"/>
                    <a:pt x="52" y="2574"/>
                    <a:pt x="52" y="2583"/>
                  </a:cubicBezTo>
                  <a:close/>
                  <a:moveTo>
                    <a:pt x="54" y="2816"/>
                  </a:moveTo>
                  <a:lnTo>
                    <a:pt x="54" y="2916"/>
                  </a:lnTo>
                  <a:cubicBezTo>
                    <a:pt x="54" y="2925"/>
                    <a:pt x="47" y="2933"/>
                    <a:pt x="38" y="2933"/>
                  </a:cubicBezTo>
                  <a:cubicBezTo>
                    <a:pt x="28" y="2933"/>
                    <a:pt x="21" y="2926"/>
                    <a:pt x="21" y="2917"/>
                  </a:cubicBezTo>
                  <a:lnTo>
                    <a:pt x="20" y="2817"/>
                  </a:lnTo>
                  <a:cubicBezTo>
                    <a:pt x="20" y="2807"/>
                    <a:pt x="28" y="2800"/>
                    <a:pt x="37" y="2800"/>
                  </a:cubicBezTo>
                  <a:cubicBezTo>
                    <a:pt x="46" y="2800"/>
                    <a:pt x="53" y="2807"/>
                    <a:pt x="54" y="2816"/>
                  </a:cubicBezTo>
                  <a:close/>
                  <a:moveTo>
                    <a:pt x="55" y="3050"/>
                  </a:moveTo>
                  <a:lnTo>
                    <a:pt x="56" y="3150"/>
                  </a:lnTo>
                  <a:cubicBezTo>
                    <a:pt x="56" y="3159"/>
                    <a:pt x="49" y="3166"/>
                    <a:pt x="39" y="3166"/>
                  </a:cubicBezTo>
                  <a:cubicBezTo>
                    <a:pt x="30" y="3166"/>
                    <a:pt x="23" y="3159"/>
                    <a:pt x="23" y="3150"/>
                  </a:cubicBezTo>
                  <a:lnTo>
                    <a:pt x="22" y="3050"/>
                  </a:lnTo>
                  <a:cubicBezTo>
                    <a:pt x="22" y="3041"/>
                    <a:pt x="29" y="3033"/>
                    <a:pt x="38" y="3033"/>
                  </a:cubicBezTo>
                  <a:cubicBezTo>
                    <a:pt x="48" y="3033"/>
                    <a:pt x="55" y="3040"/>
                    <a:pt x="55" y="3050"/>
                  </a:cubicBezTo>
                  <a:close/>
                  <a:moveTo>
                    <a:pt x="57" y="3283"/>
                  </a:moveTo>
                  <a:lnTo>
                    <a:pt x="58" y="3383"/>
                  </a:lnTo>
                  <a:cubicBezTo>
                    <a:pt x="58" y="3392"/>
                    <a:pt x="50" y="3400"/>
                    <a:pt x="41" y="3400"/>
                  </a:cubicBezTo>
                  <a:cubicBezTo>
                    <a:pt x="32" y="3400"/>
                    <a:pt x="24" y="3392"/>
                    <a:pt x="24" y="3383"/>
                  </a:cubicBezTo>
                  <a:lnTo>
                    <a:pt x="24" y="3283"/>
                  </a:lnTo>
                  <a:cubicBezTo>
                    <a:pt x="24" y="3274"/>
                    <a:pt x="31" y="3266"/>
                    <a:pt x="40" y="3266"/>
                  </a:cubicBezTo>
                  <a:cubicBezTo>
                    <a:pt x="49" y="3266"/>
                    <a:pt x="57" y="3274"/>
                    <a:pt x="57" y="3283"/>
                  </a:cubicBezTo>
                  <a:close/>
                  <a:moveTo>
                    <a:pt x="59" y="3516"/>
                  </a:moveTo>
                  <a:lnTo>
                    <a:pt x="59" y="3616"/>
                  </a:lnTo>
                  <a:cubicBezTo>
                    <a:pt x="59" y="3625"/>
                    <a:pt x="52" y="3633"/>
                    <a:pt x="43" y="3633"/>
                  </a:cubicBezTo>
                  <a:cubicBezTo>
                    <a:pt x="34" y="3633"/>
                    <a:pt x="26" y="3626"/>
                    <a:pt x="26" y="3616"/>
                  </a:cubicBezTo>
                  <a:lnTo>
                    <a:pt x="25" y="3516"/>
                  </a:lnTo>
                  <a:cubicBezTo>
                    <a:pt x="25" y="3507"/>
                    <a:pt x="33" y="3500"/>
                    <a:pt x="42" y="3500"/>
                  </a:cubicBezTo>
                  <a:cubicBezTo>
                    <a:pt x="51" y="3500"/>
                    <a:pt x="59" y="3507"/>
                    <a:pt x="59" y="3516"/>
                  </a:cubicBezTo>
                  <a:close/>
                  <a:moveTo>
                    <a:pt x="60" y="3750"/>
                  </a:moveTo>
                  <a:lnTo>
                    <a:pt x="61" y="3850"/>
                  </a:lnTo>
                  <a:cubicBezTo>
                    <a:pt x="61" y="3859"/>
                    <a:pt x="54" y="3866"/>
                    <a:pt x="45" y="3866"/>
                  </a:cubicBezTo>
                  <a:cubicBezTo>
                    <a:pt x="35" y="3866"/>
                    <a:pt x="28" y="3859"/>
                    <a:pt x="28" y="3850"/>
                  </a:cubicBezTo>
                  <a:lnTo>
                    <a:pt x="27" y="3750"/>
                  </a:lnTo>
                  <a:cubicBezTo>
                    <a:pt x="27" y="3741"/>
                    <a:pt x="34" y="3733"/>
                    <a:pt x="44" y="3733"/>
                  </a:cubicBezTo>
                  <a:cubicBezTo>
                    <a:pt x="53" y="3733"/>
                    <a:pt x="60" y="3740"/>
                    <a:pt x="60" y="3750"/>
                  </a:cubicBezTo>
                  <a:close/>
                  <a:moveTo>
                    <a:pt x="62" y="3983"/>
                  </a:moveTo>
                  <a:lnTo>
                    <a:pt x="63" y="4083"/>
                  </a:lnTo>
                  <a:cubicBezTo>
                    <a:pt x="63" y="4092"/>
                    <a:pt x="55" y="4100"/>
                    <a:pt x="46" y="4100"/>
                  </a:cubicBezTo>
                  <a:cubicBezTo>
                    <a:pt x="37" y="4100"/>
                    <a:pt x="30" y="4092"/>
                    <a:pt x="29" y="4083"/>
                  </a:cubicBezTo>
                  <a:lnTo>
                    <a:pt x="29" y="3983"/>
                  </a:lnTo>
                  <a:cubicBezTo>
                    <a:pt x="29" y="3974"/>
                    <a:pt x="36" y="3966"/>
                    <a:pt x="45" y="3966"/>
                  </a:cubicBezTo>
                  <a:cubicBezTo>
                    <a:pt x="55" y="3966"/>
                    <a:pt x="62" y="3974"/>
                    <a:pt x="62" y="3983"/>
                  </a:cubicBezTo>
                  <a:close/>
                  <a:moveTo>
                    <a:pt x="64" y="4216"/>
                  </a:moveTo>
                  <a:lnTo>
                    <a:pt x="65" y="4316"/>
                  </a:lnTo>
                  <a:cubicBezTo>
                    <a:pt x="65" y="4325"/>
                    <a:pt x="57" y="4333"/>
                    <a:pt x="48" y="4333"/>
                  </a:cubicBezTo>
                  <a:cubicBezTo>
                    <a:pt x="39" y="4333"/>
                    <a:pt x="31" y="4326"/>
                    <a:pt x="31" y="4316"/>
                  </a:cubicBezTo>
                  <a:lnTo>
                    <a:pt x="30" y="4216"/>
                  </a:lnTo>
                  <a:cubicBezTo>
                    <a:pt x="30" y="4207"/>
                    <a:pt x="38" y="4200"/>
                    <a:pt x="47" y="4200"/>
                  </a:cubicBezTo>
                  <a:cubicBezTo>
                    <a:pt x="56" y="4200"/>
                    <a:pt x="64" y="4207"/>
                    <a:pt x="64" y="4216"/>
                  </a:cubicBezTo>
                  <a:close/>
                  <a:moveTo>
                    <a:pt x="66" y="4450"/>
                  </a:moveTo>
                  <a:lnTo>
                    <a:pt x="66" y="4550"/>
                  </a:lnTo>
                  <a:cubicBezTo>
                    <a:pt x="66" y="4559"/>
                    <a:pt x="59" y="4566"/>
                    <a:pt x="50" y="4566"/>
                  </a:cubicBezTo>
                  <a:cubicBezTo>
                    <a:pt x="41" y="4566"/>
                    <a:pt x="33" y="4559"/>
                    <a:pt x="33" y="4550"/>
                  </a:cubicBezTo>
                  <a:lnTo>
                    <a:pt x="32" y="4450"/>
                  </a:lnTo>
                  <a:cubicBezTo>
                    <a:pt x="32" y="4441"/>
                    <a:pt x="40" y="4433"/>
                    <a:pt x="49" y="4433"/>
                  </a:cubicBezTo>
                  <a:cubicBezTo>
                    <a:pt x="58" y="4433"/>
                    <a:pt x="65" y="4440"/>
                    <a:pt x="66" y="4450"/>
                  </a:cubicBezTo>
                  <a:close/>
                  <a:moveTo>
                    <a:pt x="67" y="4683"/>
                  </a:moveTo>
                  <a:lnTo>
                    <a:pt x="68" y="4783"/>
                  </a:lnTo>
                  <a:cubicBezTo>
                    <a:pt x="68" y="4792"/>
                    <a:pt x="61" y="4800"/>
                    <a:pt x="51" y="4800"/>
                  </a:cubicBezTo>
                  <a:cubicBezTo>
                    <a:pt x="42" y="4800"/>
                    <a:pt x="35" y="4792"/>
                    <a:pt x="35" y="4783"/>
                  </a:cubicBezTo>
                  <a:lnTo>
                    <a:pt x="34" y="4683"/>
                  </a:lnTo>
                  <a:cubicBezTo>
                    <a:pt x="34" y="4674"/>
                    <a:pt x="41" y="4666"/>
                    <a:pt x="50" y="4666"/>
                  </a:cubicBezTo>
                  <a:cubicBezTo>
                    <a:pt x="60" y="4666"/>
                    <a:pt x="67" y="4674"/>
                    <a:pt x="67" y="4683"/>
                  </a:cubicBezTo>
                  <a:close/>
                  <a:moveTo>
                    <a:pt x="69" y="4916"/>
                  </a:moveTo>
                  <a:lnTo>
                    <a:pt x="70" y="5016"/>
                  </a:lnTo>
                  <a:cubicBezTo>
                    <a:pt x="70" y="5025"/>
                    <a:pt x="62" y="5033"/>
                    <a:pt x="53" y="5033"/>
                  </a:cubicBezTo>
                  <a:cubicBezTo>
                    <a:pt x="44" y="5033"/>
                    <a:pt x="36" y="5026"/>
                    <a:pt x="36" y="5016"/>
                  </a:cubicBezTo>
                  <a:lnTo>
                    <a:pt x="36" y="4916"/>
                  </a:lnTo>
                  <a:cubicBezTo>
                    <a:pt x="36" y="4907"/>
                    <a:pt x="43" y="4900"/>
                    <a:pt x="52" y="4900"/>
                  </a:cubicBezTo>
                  <a:cubicBezTo>
                    <a:pt x="61" y="4900"/>
                    <a:pt x="69" y="4907"/>
                    <a:pt x="69" y="4916"/>
                  </a:cubicBezTo>
                  <a:close/>
                  <a:moveTo>
                    <a:pt x="71" y="5150"/>
                  </a:moveTo>
                  <a:lnTo>
                    <a:pt x="71" y="5250"/>
                  </a:lnTo>
                  <a:cubicBezTo>
                    <a:pt x="71" y="5259"/>
                    <a:pt x="64" y="5266"/>
                    <a:pt x="55" y="5266"/>
                  </a:cubicBezTo>
                  <a:cubicBezTo>
                    <a:pt x="46" y="5266"/>
                    <a:pt x="38" y="5259"/>
                    <a:pt x="38" y="5250"/>
                  </a:cubicBezTo>
                  <a:lnTo>
                    <a:pt x="37" y="5150"/>
                  </a:lnTo>
                  <a:cubicBezTo>
                    <a:pt x="37" y="5141"/>
                    <a:pt x="45" y="5133"/>
                    <a:pt x="54" y="5133"/>
                  </a:cubicBezTo>
                  <a:cubicBezTo>
                    <a:pt x="63" y="5133"/>
                    <a:pt x="71" y="5140"/>
                    <a:pt x="71" y="5150"/>
                  </a:cubicBezTo>
                  <a:close/>
                  <a:moveTo>
                    <a:pt x="72" y="5383"/>
                  </a:moveTo>
                  <a:lnTo>
                    <a:pt x="73" y="5483"/>
                  </a:lnTo>
                  <a:cubicBezTo>
                    <a:pt x="73" y="5492"/>
                    <a:pt x="66" y="5500"/>
                    <a:pt x="57" y="5500"/>
                  </a:cubicBezTo>
                  <a:cubicBezTo>
                    <a:pt x="47" y="5500"/>
                    <a:pt x="40" y="5492"/>
                    <a:pt x="40" y="5483"/>
                  </a:cubicBezTo>
                  <a:lnTo>
                    <a:pt x="39" y="5383"/>
                  </a:lnTo>
                  <a:cubicBezTo>
                    <a:pt x="39" y="5374"/>
                    <a:pt x="46" y="5366"/>
                    <a:pt x="56" y="5366"/>
                  </a:cubicBezTo>
                  <a:cubicBezTo>
                    <a:pt x="65" y="5366"/>
                    <a:pt x="72" y="5374"/>
                    <a:pt x="72" y="5383"/>
                  </a:cubicBezTo>
                  <a:close/>
                  <a:moveTo>
                    <a:pt x="74" y="5616"/>
                  </a:moveTo>
                  <a:lnTo>
                    <a:pt x="75" y="5716"/>
                  </a:lnTo>
                  <a:cubicBezTo>
                    <a:pt x="75" y="5725"/>
                    <a:pt x="68" y="5733"/>
                    <a:pt x="58" y="5733"/>
                  </a:cubicBezTo>
                  <a:cubicBezTo>
                    <a:pt x="49" y="5733"/>
                    <a:pt x="42" y="5726"/>
                    <a:pt x="42" y="5716"/>
                  </a:cubicBezTo>
                  <a:lnTo>
                    <a:pt x="41" y="5616"/>
                  </a:lnTo>
                  <a:cubicBezTo>
                    <a:pt x="41" y="5607"/>
                    <a:pt x="48" y="5600"/>
                    <a:pt x="57" y="5600"/>
                  </a:cubicBezTo>
                  <a:cubicBezTo>
                    <a:pt x="67" y="5600"/>
                    <a:pt x="74" y="5607"/>
                    <a:pt x="74" y="5616"/>
                  </a:cubicBezTo>
                  <a:close/>
                  <a:moveTo>
                    <a:pt x="76" y="5850"/>
                  </a:moveTo>
                  <a:lnTo>
                    <a:pt x="77" y="5950"/>
                  </a:lnTo>
                  <a:cubicBezTo>
                    <a:pt x="77" y="5959"/>
                    <a:pt x="69" y="5966"/>
                    <a:pt x="60" y="5966"/>
                  </a:cubicBezTo>
                  <a:cubicBezTo>
                    <a:pt x="51" y="5966"/>
                    <a:pt x="43" y="5959"/>
                    <a:pt x="43" y="5950"/>
                  </a:cubicBezTo>
                  <a:lnTo>
                    <a:pt x="42" y="5850"/>
                  </a:lnTo>
                  <a:cubicBezTo>
                    <a:pt x="42" y="5841"/>
                    <a:pt x="50" y="5833"/>
                    <a:pt x="59" y="5833"/>
                  </a:cubicBezTo>
                  <a:cubicBezTo>
                    <a:pt x="68" y="5833"/>
                    <a:pt x="76" y="5840"/>
                    <a:pt x="76" y="5850"/>
                  </a:cubicBezTo>
                  <a:close/>
                  <a:moveTo>
                    <a:pt x="78" y="6083"/>
                  </a:moveTo>
                  <a:lnTo>
                    <a:pt x="78" y="6183"/>
                  </a:lnTo>
                  <a:cubicBezTo>
                    <a:pt x="78" y="6192"/>
                    <a:pt x="71" y="6200"/>
                    <a:pt x="62" y="6200"/>
                  </a:cubicBezTo>
                  <a:cubicBezTo>
                    <a:pt x="53" y="6200"/>
                    <a:pt x="45" y="6192"/>
                    <a:pt x="45" y="6183"/>
                  </a:cubicBezTo>
                  <a:lnTo>
                    <a:pt x="44" y="6083"/>
                  </a:lnTo>
                  <a:cubicBezTo>
                    <a:pt x="44" y="6074"/>
                    <a:pt x="52" y="6066"/>
                    <a:pt x="61" y="6066"/>
                  </a:cubicBezTo>
                  <a:cubicBezTo>
                    <a:pt x="70" y="6066"/>
                    <a:pt x="77" y="6074"/>
                    <a:pt x="78" y="6083"/>
                  </a:cubicBezTo>
                  <a:close/>
                  <a:moveTo>
                    <a:pt x="79" y="6316"/>
                  </a:moveTo>
                  <a:lnTo>
                    <a:pt x="80" y="6416"/>
                  </a:lnTo>
                  <a:cubicBezTo>
                    <a:pt x="80" y="6425"/>
                    <a:pt x="73" y="6433"/>
                    <a:pt x="63" y="6433"/>
                  </a:cubicBezTo>
                  <a:cubicBezTo>
                    <a:pt x="54" y="6433"/>
                    <a:pt x="47" y="6426"/>
                    <a:pt x="47" y="6416"/>
                  </a:cubicBezTo>
                  <a:lnTo>
                    <a:pt x="46" y="6316"/>
                  </a:lnTo>
                  <a:cubicBezTo>
                    <a:pt x="46" y="6307"/>
                    <a:pt x="53" y="6300"/>
                    <a:pt x="62" y="6300"/>
                  </a:cubicBezTo>
                  <a:cubicBezTo>
                    <a:pt x="72" y="6300"/>
                    <a:pt x="79" y="6307"/>
                    <a:pt x="79" y="6316"/>
                  </a:cubicBezTo>
                  <a:close/>
                  <a:moveTo>
                    <a:pt x="81" y="6549"/>
                  </a:moveTo>
                  <a:lnTo>
                    <a:pt x="82" y="6649"/>
                  </a:lnTo>
                  <a:cubicBezTo>
                    <a:pt x="82" y="6659"/>
                    <a:pt x="74" y="6666"/>
                    <a:pt x="65" y="6666"/>
                  </a:cubicBezTo>
                  <a:cubicBezTo>
                    <a:pt x="56" y="6666"/>
                    <a:pt x="48" y="6659"/>
                    <a:pt x="48" y="6650"/>
                  </a:cubicBezTo>
                  <a:lnTo>
                    <a:pt x="48" y="6550"/>
                  </a:lnTo>
                  <a:cubicBezTo>
                    <a:pt x="48" y="6541"/>
                    <a:pt x="55" y="6533"/>
                    <a:pt x="64" y="6533"/>
                  </a:cubicBezTo>
                  <a:cubicBezTo>
                    <a:pt x="73" y="6533"/>
                    <a:pt x="81" y="6540"/>
                    <a:pt x="81" y="6549"/>
                  </a:cubicBezTo>
                  <a:close/>
                  <a:moveTo>
                    <a:pt x="83" y="6783"/>
                  </a:moveTo>
                  <a:lnTo>
                    <a:pt x="83" y="6883"/>
                  </a:lnTo>
                  <a:cubicBezTo>
                    <a:pt x="84" y="6892"/>
                    <a:pt x="76" y="6900"/>
                    <a:pt x="67" y="6900"/>
                  </a:cubicBezTo>
                  <a:cubicBezTo>
                    <a:pt x="58" y="6900"/>
                    <a:pt x="50" y="6892"/>
                    <a:pt x="50" y="6883"/>
                  </a:cubicBezTo>
                  <a:lnTo>
                    <a:pt x="49" y="6783"/>
                  </a:lnTo>
                  <a:cubicBezTo>
                    <a:pt x="49" y="6774"/>
                    <a:pt x="57" y="6766"/>
                    <a:pt x="66" y="6766"/>
                  </a:cubicBezTo>
                  <a:cubicBezTo>
                    <a:pt x="75" y="6766"/>
                    <a:pt x="83" y="6774"/>
                    <a:pt x="83" y="6783"/>
                  </a:cubicBezTo>
                  <a:close/>
                  <a:moveTo>
                    <a:pt x="84" y="7016"/>
                  </a:moveTo>
                  <a:lnTo>
                    <a:pt x="85" y="7116"/>
                  </a:lnTo>
                  <a:cubicBezTo>
                    <a:pt x="85" y="7125"/>
                    <a:pt x="78" y="7133"/>
                    <a:pt x="69" y="7133"/>
                  </a:cubicBezTo>
                  <a:cubicBezTo>
                    <a:pt x="59" y="7133"/>
                    <a:pt x="52" y="7126"/>
                    <a:pt x="52" y="7116"/>
                  </a:cubicBezTo>
                  <a:lnTo>
                    <a:pt x="51" y="7016"/>
                  </a:lnTo>
                  <a:cubicBezTo>
                    <a:pt x="51" y="7007"/>
                    <a:pt x="58" y="7000"/>
                    <a:pt x="68" y="7000"/>
                  </a:cubicBezTo>
                  <a:cubicBezTo>
                    <a:pt x="77" y="7000"/>
                    <a:pt x="84" y="7007"/>
                    <a:pt x="84" y="7016"/>
                  </a:cubicBezTo>
                  <a:close/>
                  <a:moveTo>
                    <a:pt x="86" y="7249"/>
                  </a:moveTo>
                  <a:lnTo>
                    <a:pt x="87" y="7349"/>
                  </a:lnTo>
                  <a:cubicBezTo>
                    <a:pt x="87" y="7359"/>
                    <a:pt x="80" y="7366"/>
                    <a:pt x="70" y="7366"/>
                  </a:cubicBezTo>
                  <a:cubicBezTo>
                    <a:pt x="61" y="7366"/>
                    <a:pt x="54" y="7359"/>
                    <a:pt x="54" y="7350"/>
                  </a:cubicBezTo>
                  <a:lnTo>
                    <a:pt x="53" y="7250"/>
                  </a:lnTo>
                  <a:cubicBezTo>
                    <a:pt x="53" y="7241"/>
                    <a:pt x="60" y="7233"/>
                    <a:pt x="69" y="7233"/>
                  </a:cubicBezTo>
                  <a:cubicBezTo>
                    <a:pt x="79" y="7233"/>
                    <a:pt x="86" y="7240"/>
                    <a:pt x="86" y="7249"/>
                  </a:cubicBezTo>
                  <a:close/>
                  <a:moveTo>
                    <a:pt x="88" y="7483"/>
                  </a:moveTo>
                  <a:lnTo>
                    <a:pt x="89" y="7583"/>
                  </a:lnTo>
                  <a:cubicBezTo>
                    <a:pt x="89" y="7592"/>
                    <a:pt x="81" y="7600"/>
                    <a:pt x="72" y="7600"/>
                  </a:cubicBezTo>
                  <a:cubicBezTo>
                    <a:pt x="63" y="7600"/>
                    <a:pt x="55" y="7592"/>
                    <a:pt x="55" y="7583"/>
                  </a:cubicBezTo>
                  <a:lnTo>
                    <a:pt x="55" y="7483"/>
                  </a:lnTo>
                  <a:cubicBezTo>
                    <a:pt x="54" y="7474"/>
                    <a:pt x="62" y="7466"/>
                    <a:pt x="71" y="7466"/>
                  </a:cubicBezTo>
                  <a:cubicBezTo>
                    <a:pt x="80" y="7466"/>
                    <a:pt x="88" y="7474"/>
                    <a:pt x="88" y="7483"/>
                  </a:cubicBezTo>
                  <a:close/>
                  <a:moveTo>
                    <a:pt x="90" y="7716"/>
                  </a:moveTo>
                  <a:lnTo>
                    <a:pt x="90" y="7816"/>
                  </a:lnTo>
                  <a:cubicBezTo>
                    <a:pt x="90" y="7825"/>
                    <a:pt x="83" y="7833"/>
                    <a:pt x="74" y="7833"/>
                  </a:cubicBezTo>
                  <a:cubicBezTo>
                    <a:pt x="65" y="7833"/>
                    <a:pt x="57" y="7826"/>
                    <a:pt x="57" y="7816"/>
                  </a:cubicBezTo>
                  <a:lnTo>
                    <a:pt x="56" y="7716"/>
                  </a:lnTo>
                  <a:cubicBezTo>
                    <a:pt x="56" y="7707"/>
                    <a:pt x="64" y="7700"/>
                    <a:pt x="73" y="7700"/>
                  </a:cubicBezTo>
                  <a:cubicBezTo>
                    <a:pt x="82" y="7700"/>
                    <a:pt x="90" y="7707"/>
                    <a:pt x="90" y="7716"/>
                  </a:cubicBezTo>
                  <a:close/>
                  <a:moveTo>
                    <a:pt x="91" y="7949"/>
                  </a:moveTo>
                  <a:lnTo>
                    <a:pt x="92" y="8049"/>
                  </a:lnTo>
                  <a:cubicBezTo>
                    <a:pt x="92" y="8059"/>
                    <a:pt x="85" y="8066"/>
                    <a:pt x="75" y="8066"/>
                  </a:cubicBezTo>
                  <a:cubicBezTo>
                    <a:pt x="66" y="8066"/>
                    <a:pt x="59" y="8059"/>
                    <a:pt x="59" y="8050"/>
                  </a:cubicBezTo>
                  <a:lnTo>
                    <a:pt x="58" y="7950"/>
                  </a:lnTo>
                  <a:cubicBezTo>
                    <a:pt x="58" y="7940"/>
                    <a:pt x="65" y="7933"/>
                    <a:pt x="75" y="7933"/>
                  </a:cubicBezTo>
                  <a:cubicBezTo>
                    <a:pt x="84" y="7933"/>
                    <a:pt x="91" y="7940"/>
                    <a:pt x="91" y="7949"/>
                  </a:cubicBezTo>
                  <a:close/>
                  <a:moveTo>
                    <a:pt x="93" y="8183"/>
                  </a:moveTo>
                  <a:lnTo>
                    <a:pt x="94" y="8283"/>
                  </a:lnTo>
                  <a:cubicBezTo>
                    <a:pt x="94" y="8292"/>
                    <a:pt x="86" y="8299"/>
                    <a:pt x="77" y="8300"/>
                  </a:cubicBezTo>
                  <a:cubicBezTo>
                    <a:pt x="68" y="8300"/>
                    <a:pt x="60" y="8292"/>
                    <a:pt x="60" y="8283"/>
                  </a:cubicBezTo>
                  <a:lnTo>
                    <a:pt x="60" y="8183"/>
                  </a:lnTo>
                  <a:cubicBezTo>
                    <a:pt x="60" y="8174"/>
                    <a:pt x="67" y="8166"/>
                    <a:pt x="76" y="8166"/>
                  </a:cubicBezTo>
                  <a:cubicBezTo>
                    <a:pt x="85" y="8166"/>
                    <a:pt x="93" y="8174"/>
                    <a:pt x="93" y="8183"/>
                  </a:cubicBezTo>
                  <a:close/>
                  <a:moveTo>
                    <a:pt x="95" y="8416"/>
                  </a:moveTo>
                  <a:lnTo>
                    <a:pt x="95" y="8516"/>
                  </a:lnTo>
                  <a:cubicBezTo>
                    <a:pt x="96" y="8525"/>
                    <a:pt x="88" y="8533"/>
                    <a:pt x="79" y="8533"/>
                  </a:cubicBezTo>
                  <a:cubicBezTo>
                    <a:pt x="70" y="8533"/>
                    <a:pt x="62" y="8526"/>
                    <a:pt x="62" y="8516"/>
                  </a:cubicBezTo>
                  <a:lnTo>
                    <a:pt x="61" y="8416"/>
                  </a:lnTo>
                  <a:cubicBezTo>
                    <a:pt x="61" y="8407"/>
                    <a:pt x="69" y="8400"/>
                    <a:pt x="78" y="8400"/>
                  </a:cubicBezTo>
                  <a:cubicBezTo>
                    <a:pt x="87" y="8399"/>
                    <a:pt x="95" y="8407"/>
                    <a:pt x="95" y="8416"/>
                  </a:cubicBezTo>
                  <a:close/>
                  <a:moveTo>
                    <a:pt x="96" y="8649"/>
                  </a:moveTo>
                  <a:lnTo>
                    <a:pt x="97" y="8749"/>
                  </a:lnTo>
                  <a:cubicBezTo>
                    <a:pt x="97" y="8759"/>
                    <a:pt x="90" y="8766"/>
                    <a:pt x="81" y="8766"/>
                  </a:cubicBezTo>
                  <a:cubicBezTo>
                    <a:pt x="71" y="8766"/>
                    <a:pt x="64" y="8759"/>
                    <a:pt x="64" y="8750"/>
                  </a:cubicBezTo>
                  <a:lnTo>
                    <a:pt x="63" y="8650"/>
                  </a:lnTo>
                  <a:cubicBezTo>
                    <a:pt x="63" y="8640"/>
                    <a:pt x="70" y="8633"/>
                    <a:pt x="80" y="8633"/>
                  </a:cubicBezTo>
                  <a:cubicBezTo>
                    <a:pt x="89" y="8633"/>
                    <a:pt x="96" y="8640"/>
                    <a:pt x="96" y="8649"/>
                  </a:cubicBezTo>
                  <a:close/>
                  <a:moveTo>
                    <a:pt x="98" y="8883"/>
                  </a:moveTo>
                  <a:lnTo>
                    <a:pt x="99" y="8983"/>
                  </a:lnTo>
                  <a:cubicBezTo>
                    <a:pt x="99" y="8992"/>
                    <a:pt x="92" y="8999"/>
                    <a:pt x="82" y="9000"/>
                  </a:cubicBezTo>
                  <a:cubicBezTo>
                    <a:pt x="73" y="9000"/>
                    <a:pt x="66" y="8992"/>
                    <a:pt x="66" y="8983"/>
                  </a:cubicBezTo>
                  <a:lnTo>
                    <a:pt x="65" y="8883"/>
                  </a:lnTo>
                  <a:cubicBezTo>
                    <a:pt x="65" y="8874"/>
                    <a:pt x="72" y="8866"/>
                    <a:pt x="81" y="8866"/>
                  </a:cubicBezTo>
                  <a:cubicBezTo>
                    <a:pt x="91" y="8866"/>
                    <a:pt x="98" y="8874"/>
                    <a:pt x="98" y="8883"/>
                  </a:cubicBezTo>
                  <a:close/>
                  <a:moveTo>
                    <a:pt x="100" y="9116"/>
                  </a:moveTo>
                  <a:lnTo>
                    <a:pt x="101" y="9216"/>
                  </a:lnTo>
                  <a:cubicBezTo>
                    <a:pt x="101" y="9225"/>
                    <a:pt x="93" y="9233"/>
                    <a:pt x="84" y="9233"/>
                  </a:cubicBezTo>
                  <a:cubicBezTo>
                    <a:pt x="75" y="9233"/>
                    <a:pt x="67" y="9226"/>
                    <a:pt x="67" y="9216"/>
                  </a:cubicBezTo>
                  <a:lnTo>
                    <a:pt x="67" y="9116"/>
                  </a:lnTo>
                  <a:cubicBezTo>
                    <a:pt x="66" y="9107"/>
                    <a:pt x="74" y="9100"/>
                    <a:pt x="83" y="9100"/>
                  </a:cubicBezTo>
                  <a:cubicBezTo>
                    <a:pt x="92" y="9099"/>
                    <a:pt x="100" y="9107"/>
                    <a:pt x="100" y="9116"/>
                  </a:cubicBezTo>
                  <a:close/>
                  <a:moveTo>
                    <a:pt x="102" y="9349"/>
                  </a:moveTo>
                  <a:lnTo>
                    <a:pt x="102" y="9449"/>
                  </a:lnTo>
                  <a:cubicBezTo>
                    <a:pt x="102" y="9459"/>
                    <a:pt x="95" y="9466"/>
                    <a:pt x="86" y="9466"/>
                  </a:cubicBezTo>
                  <a:cubicBezTo>
                    <a:pt x="77" y="9466"/>
                    <a:pt x="69" y="9459"/>
                    <a:pt x="69" y="9450"/>
                  </a:cubicBezTo>
                  <a:lnTo>
                    <a:pt x="68" y="9350"/>
                  </a:lnTo>
                  <a:cubicBezTo>
                    <a:pt x="68" y="9340"/>
                    <a:pt x="76" y="9333"/>
                    <a:pt x="85" y="9333"/>
                  </a:cubicBezTo>
                  <a:cubicBezTo>
                    <a:pt x="94" y="9333"/>
                    <a:pt x="102" y="9340"/>
                    <a:pt x="102" y="9349"/>
                  </a:cubicBezTo>
                  <a:close/>
                  <a:moveTo>
                    <a:pt x="103" y="9583"/>
                  </a:moveTo>
                  <a:lnTo>
                    <a:pt x="104" y="9683"/>
                  </a:lnTo>
                  <a:cubicBezTo>
                    <a:pt x="104" y="9692"/>
                    <a:pt x="97" y="9699"/>
                    <a:pt x="88" y="9700"/>
                  </a:cubicBezTo>
                  <a:cubicBezTo>
                    <a:pt x="78" y="9700"/>
                    <a:pt x="71" y="9692"/>
                    <a:pt x="71" y="9683"/>
                  </a:cubicBezTo>
                  <a:lnTo>
                    <a:pt x="70" y="9583"/>
                  </a:lnTo>
                  <a:cubicBezTo>
                    <a:pt x="70" y="9574"/>
                    <a:pt x="77" y="9566"/>
                    <a:pt x="87" y="9566"/>
                  </a:cubicBezTo>
                  <a:cubicBezTo>
                    <a:pt x="96" y="9566"/>
                    <a:pt x="103" y="9574"/>
                    <a:pt x="103" y="9583"/>
                  </a:cubicBezTo>
                  <a:close/>
                  <a:moveTo>
                    <a:pt x="105" y="9816"/>
                  </a:moveTo>
                  <a:lnTo>
                    <a:pt x="106" y="9916"/>
                  </a:lnTo>
                  <a:cubicBezTo>
                    <a:pt x="106" y="9925"/>
                    <a:pt x="98" y="9933"/>
                    <a:pt x="89" y="9933"/>
                  </a:cubicBezTo>
                  <a:cubicBezTo>
                    <a:pt x="80" y="9933"/>
                    <a:pt x="73" y="9926"/>
                    <a:pt x="72" y="9916"/>
                  </a:cubicBezTo>
                  <a:lnTo>
                    <a:pt x="72" y="9816"/>
                  </a:lnTo>
                  <a:cubicBezTo>
                    <a:pt x="72" y="9807"/>
                    <a:pt x="79" y="9800"/>
                    <a:pt x="88" y="9800"/>
                  </a:cubicBezTo>
                  <a:cubicBezTo>
                    <a:pt x="97" y="9799"/>
                    <a:pt x="105" y="9807"/>
                    <a:pt x="105" y="9816"/>
                  </a:cubicBezTo>
                  <a:close/>
                  <a:moveTo>
                    <a:pt x="107" y="10049"/>
                  </a:moveTo>
                  <a:lnTo>
                    <a:pt x="108" y="10149"/>
                  </a:lnTo>
                  <a:cubicBezTo>
                    <a:pt x="108" y="10159"/>
                    <a:pt x="100" y="10166"/>
                    <a:pt x="91" y="10166"/>
                  </a:cubicBezTo>
                  <a:cubicBezTo>
                    <a:pt x="82" y="10166"/>
                    <a:pt x="74" y="10159"/>
                    <a:pt x="74" y="10150"/>
                  </a:cubicBezTo>
                  <a:lnTo>
                    <a:pt x="73" y="10050"/>
                  </a:lnTo>
                  <a:cubicBezTo>
                    <a:pt x="73" y="10040"/>
                    <a:pt x="81" y="10033"/>
                    <a:pt x="90" y="10033"/>
                  </a:cubicBezTo>
                  <a:cubicBezTo>
                    <a:pt x="99" y="10033"/>
                    <a:pt x="107" y="10040"/>
                    <a:pt x="107" y="10049"/>
                  </a:cubicBezTo>
                  <a:close/>
                  <a:moveTo>
                    <a:pt x="108" y="10283"/>
                  </a:moveTo>
                  <a:lnTo>
                    <a:pt x="109" y="10383"/>
                  </a:lnTo>
                  <a:cubicBezTo>
                    <a:pt x="109" y="10392"/>
                    <a:pt x="102" y="10399"/>
                    <a:pt x="93" y="10400"/>
                  </a:cubicBezTo>
                  <a:cubicBezTo>
                    <a:pt x="83" y="10400"/>
                    <a:pt x="76" y="10392"/>
                    <a:pt x="76" y="10383"/>
                  </a:cubicBezTo>
                  <a:lnTo>
                    <a:pt x="75" y="10283"/>
                  </a:lnTo>
                  <a:cubicBezTo>
                    <a:pt x="75" y="10274"/>
                    <a:pt x="82" y="10266"/>
                    <a:pt x="92" y="10266"/>
                  </a:cubicBezTo>
                  <a:cubicBezTo>
                    <a:pt x="101" y="10266"/>
                    <a:pt x="108" y="10274"/>
                    <a:pt x="108" y="10283"/>
                  </a:cubicBezTo>
                  <a:close/>
                  <a:moveTo>
                    <a:pt x="110" y="10516"/>
                  </a:moveTo>
                  <a:lnTo>
                    <a:pt x="111" y="10616"/>
                  </a:lnTo>
                  <a:cubicBezTo>
                    <a:pt x="111" y="10625"/>
                    <a:pt x="104" y="10633"/>
                    <a:pt x="94" y="10633"/>
                  </a:cubicBezTo>
                  <a:cubicBezTo>
                    <a:pt x="85" y="10633"/>
                    <a:pt x="78" y="10626"/>
                    <a:pt x="78" y="10616"/>
                  </a:cubicBezTo>
                  <a:lnTo>
                    <a:pt x="77" y="10516"/>
                  </a:lnTo>
                  <a:cubicBezTo>
                    <a:pt x="77" y="10507"/>
                    <a:pt x="84" y="10500"/>
                    <a:pt x="93" y="10500"/>
                  </a:cubicBezTo>
                  <a:cubicBezTo>
                    <a:pt x="103" y="10499"/>
                    <a:pt x="110" y="10507"/>
                    <a:pt x="110" y="10516"/>
                  </a:cubicBezTo>
                  <a:close/>
                  <a:moveTo>
                    <a:pt x="112" y="10749"/>
                  </a:moveTo>
                  <a:lnTo>
                    <a:pt x="113" y="10849"/>
                  </a:lnTo>
                  <a:cubicBezTo>
                    <a:pt x="113" y="10859"/>
                    <a:pt x="105" y="10866"/>
                    <a:pt x="96" y="10866"/>
                  </a:cubicBezTo>
                  <a:cubicBezTo>
                    <a:pt x="87" y="10866"/>
                    <a:pt x="79" y="10859"/>
                    <a:pt x="79" y="10850"/>
                  </a:cubicBezTo>
                  <a:lnTo>
                    <a:pt x="79" y="10750"/>
                  </a:lnTo>
                  <a:cubicBezTo>
                    <a:pt x="79" y="10740"/>
                    <a:pt x="86" y="10733"/>
                    <a:pt x="95" y="10733"/>
                  </a:cubicBezTo>
                  <a:cubicBezTo>
                    <a:pt x="104" y="10733"/>
                    <a:pt x="112" y="10740"/>
                    <a:pt x="112" y="10749"/>
                  </a:cubicBezTo>
                  <a:close/>
                  <a:moveTo>
                    <a:pt x="114" y="10983"/>
                  </a:moveTo>
                  <a:lnTo>
                    <a:pt x="114" y="11083"/>
                  </a:lnTo>
                  <a:cubicBezTo>
                    <a:pt x="114" y="11092"/>
                    <a:pt x="107" y="11099"/>
                    <a:pt x="98" y="11100"/>
                  </a:cubicBezTo>
                  <a:cubicBezTo>
                    <a:pt x="89" y="11100"/>
                    <a:pt x="81" y="11092"/>
                    <a:pt x="81" y="11083"/>
                  </a:cubicBezTo>
                  <a:lnTo>
                    <a:pt x="80" y="10983"/>
                  </a:lnTo>
                  <a:cubicBezTo>
                    <a:pt x="80" y="10974"/>
                    <a:pt x="88" y="10966"/>
                    <a:pt x="97" y="10966"/>
                  </a:cubicBezTo>
                  <a:cubicBezTo>
                    <a:pt x="106" y="10966"/>
                    <a:pt x="114" y="10974"/>
                    <a:pt x="114" y="10983"/>
                  </a:cubicBezTo>
                  <a:close/>
                  <a:moveTo>
                    <a:pt x="115" y="11216"/>
                  </a:moveTo>
                  <a:lnTo>
                    <a:pt x="116" y="11316"/>
                  </a:lnTo>
                  <a:cubicBezTo>
                    <a:pt x="116" y="11325"/>
                    <a:pt x="109" y="11333"/>
                    <a:pt x="100" y="11333"/>
                  </a:cubicBezTo>
                  <a:cubicBezTo>
                    <a:pt x="90" y="11333"/>
                    <a:pt x="83" y="11325"/>
                    <a:pt x="83" y="11316"/>
                  </a:cubicBezTo>
                  <a:lnTo>
                    <a:pt x="82" y="11216"/>
                  </a:lnTo>
                  <a:cubicBezTo>
                    <a:pt x="82" y="11207"/>
                    <a:pt x="89" y="11200"/>
                    <a:pt x="99" y="11199"/>
                  </a:cubicBezTo>
                  <a:cubicBezTo>
                    <a:pt x="108" y="11199"/>
                    <a:pt x="115" y="11207"/>
                    <a:pt x="115" y="11216"/>
                  </a:cubicBezTo>
                  <a:close/>
                  <a:moveTo>
                    <a:pt x="117" y="11449"/>
                  </a:moveTo>
                  <a:lnTo>
                    <a:pt x="118" y="11549"/>
                  </a:lnTo>
                  <a:cubicBezTo>
                    <a:pt x="118" y="11559"/>
                    <a:pt x="110" y="11566"/>
                    <a:pt x="101" y="11566"/>
                  </a:cubicBezTo>
                  <a:cubicBezTo>
                    <a:pt x="92" y="11566"/>
                    <a:pt x="85" y="11559"/>
                    <a:pt x="84" y="11550"/>
                  </a:cubicBezTo>
                  <a:lnTo>
                    <a:pt x="84" y="11450"/>
                  </a:lnTo>
                  <a:cubicBezTo>
                    <a:pt x="84" y="11440"/>
                    <a:pt x="91" y="11433"/>
                    <a:pt x="100" y="11433"/>
                  </a:cubicBezTo>
                  <a:cubicBezTo>
                    <a:pt x="109" y="11433"/>
                    <a:pt x="117" y="11440"/>
                    <a:pt x="117" y="11449"/>
                  </a:cubicBezTo>
                  <a:close/>
                  <a:moveTo>
                    <a:pt x="119" y="11683"/>
                  </a:moveTo>
                  <a:lnTo>
                    <a:pt x="120" y="11783"/>
                  </a:lnTo>
                  <a:cubicBezTo>
                    <a:pt x="120" y="11792"/>
                    <a:pt x="112" y="11799"/>
                    <a:pt x="103" y="11799"/>
                  </a:cubicBezTo>
                  <a:cubicBezTo>
                    <a:pt x="94" y="11800"/>
                    <a:pt x="86" y="11792"/>
                    <a:pt x="86" y="11783"/>
                  </a:cubicBezTo>
                  <a:lnTo>
                    <a:pt x="85" y="11683"/>
                  </a:lnTo>
                  <a:cubicBezTo>
                    <a:pt x="85" y="11674"/>
                    <a:pt x="93" y="11666"/>
                    <a:pt x="102" y="11666"/>
                  </a:cubicBezTo>
                  <a:cubicBezTo>
                    <a:pt x="111" y="11666"/>
                    <a:pt x="119" y="11673"/>
                    <a:pt x="119" y="11683"/>
                  </a:cubicBezTo>
                  <a:close/>
                  <a:moveTo>
                    <a:pt x="121" y="11916"/>
                  </a:moveTo>
                  <a:lnTo>
                    <a:pt x="121" y="12016"/>
                  </a:lnTo>
                  <a:cubicBezTo>
                    <a:pt x="121" y="12025"/>
                    <a:pt x="114" y="12033"/>
                    <a:pt x="105" y="12033"/>
                  </a:cubicBezTo>
                  <a:cubicBezTo>
                    <a:pt x="96" y="12033"/>
                    <a:pt x="88" y="12025"/>
                    <a:pt x="88" y="12016"/>
                  </a:cubicBezTo>
                  <a:lnTo>
                    <a:pt x="87" y="11916"/>
                  </a:lnTo>
                  <a:cubicBezTo>
                    <a:pt x="87" y="11907"/>
                    <a:pt x="95" y="11900"/>
                    <a:pt x="104" y="11899"/>
                  </a:cubicBezTo>
                  <a:cubicBezTo>
                    <a:pt x="113" y="11899"/>
                    <a:pt x="120" y="11907"/>
                    <a:pt x="121" y="11916"/>
                  </a:cubicBezTo>
                  <a:close/>
                </a:path>
              </a:pathLst>
            </a:custGeom>
            <a:solidFill>
              <a:srgbClr val="091D5D"/>
            </a:solidFill>
            <a:ln w="2">
              <a:solidFill>
                <a:srgbClr val="091D5D"/>
              </a:solidFill>
              <a:bevel/>
              <a:headEnd/>
              <a:tailEnd/>
            </a:ln>
          </p:spPr>
          <p:txBody>
            <a:bodyPr/>
            <a:lstStyle/>
            <a:p>
              <a:endParaRPr lang="en-US" dirty="0"/>
            </a:p>
          </p:txBody>
        </p:sp>
        <p:sp>
          <p:nvSpPr>
            <p:cNvPr id="31772" name="Line 35"/>
            <p:cNvSpPr>
              <a:spLocks noChangeShapeType="1"/>
            </p:cNvSpPr>
            <p:nvPr/>
          </p:nvSpPr>
          <p:spPr bwMode="auto">
            <a:xfrm>
              <a:off x="2174" y="1296"/>
              <a:ext cx="1" cy="1284"/>
            </a:xfrm>
            <a:prstGeom prst="line">
              <a:avLst/>
            </a:prstGeom>
            <a:noFill/>
            <a:ln w="11">
              <a:solidFill>
                <a:srgbClr val="091D5D"/>
              </a:solidFill>
              <a:round/>
              <a:headEnd/>
              <a:tailEnd/>
            </a:ln>
          </p:spPr>
          <p:txBody>
            <a:bodyPr/>
            <a:lstStyle/>
            <a:p>
              <a:endParaRPr lang="en-US" dirty="0"/>
            </a:p>
          </p:txBody>
        </p:sp>
        <p:sp>
          <p:nvSpPr>
            <p:cNvPr id="31773" name="Line 36"/>
            <p:cNvSpPr>
              <a:spLocks noChangeShapeType="1"/>
            </p:cNvSpPr>
            <p:nvPr/>
          </p:nvSpPr>
          <p:spPr bwMode="auto">
            <a:xfrm>
              <a:off x="2174" y="2586"/>
              <a:ext cx="1710" cy="1"/>
            </a:xfrm>
            <a:prstGeom prst="line">
              <a:avLst/>
            </a:prstGeom>
            <a:noFill/>
            <a:ln w="11">
              <a:solidFill>
                <a:srgbClr val="091D5D"/>
              </a:solidFill>
              <a:round/>
              <a:headEnd/>
              <a:tailEnd/>
            </a:ln>
          </p:spPr>
          <p:txBody>
            <a:bodyPr/>
            <a:lstStyle/>
            <a:p>
              <a:endParaRPr lang="en-US" dirty="0"/>
            </a:p>
          </p:txBody>
        </p:sp>
        <p:sp>
          <p:nvSpPr>
            <p:cNvPr id="31774" name="Line 37"/>
            <p:cNvSpPr>
              <a:spLocks noChangeShapeType="1"/>
            </p:cNvSpPr>
            <p:nvPr/>
          </p:nvSpPr>
          <p:spPr bwMode="auto">
            <a:xfrm>
              <a:off x="2174" y="1296"/>
              <a:ext cx="1" cy="1284"/>
            </a:xfrm>
            <a:prstGeom prst="line">
              <a:avLst/>
            </a:prstGeom>
            <a:noFill/>
            <a:ln w="11">
              <a:solidFill>
                <a:srgbClr val="091D5D"/>
              </a:solidFill>
              <a:round/>
              <a:headEnd/>
              <a:tailEnd/>
            </a:ln>
          </p:spPr>
          <p:txBody>
            <a:bodyPr/>
            <a:lstStyle/>
            <a:p>
              <a:endParaRPr lang="en-US" dirty="0"/>
            </a:p>
          </p:txBody>
        </p:sp>
        <p:sp>
          <p:nvSpPr>
            <p:cNvPr id="31775" name="Line 38"/>
            <p:cNvSpPr>
              <a:spLocks noChangeShapeType="1"/>
            </p:cNvSpPr>
            <p:nvPr/>
          </p:nvSpPr>
          <p:spPr bwMode="auto">
            <a:xfrm>
              <a:off x="2174" y="2586"/>
              <a:ext cx="1710" cy="1"/>
            </a:xfrm>
            <a:prstGeom prst="line">
              <a:avLst/>
            </a:prstGeom>
            <a:noFill/>
            <a:ln w="11">
              <a:solidFill>
                <a:srgbClr val="091D5D"/>
              </a:solidFill>
              <a:round/>
              <a:headEnd/>
              <a:tailEnd/>
            </a:ln>
          </p:spPr>
          <p:txBody>
            <a:bodyPr/>
            <a:lstStyle/>
            <a:p>
              <a:endParaRPr lang="en-US" dirty="0"/>
            </a:p>
          </p:txBody>
        </p:sp>
        <p:sp>
          <p:nvSpPr>
            <p:cNvPr id="31776" name="Line 39"/>
            <p:cNvSpPr>
              <a:spLocks noChangeShapeType="1"/>
            </p:cNvSpPr>
            <p:nvPr/>
          </p:nvSpPr>
          <p:spPr bwMode="auto">
            <a:xfrm>
              <a:off x="3843" y="2551"/>
              <a:ext cx="1" cy="59"/>
            </a:xfrm>
            <a:prstGeom prst="line">
              <a:avLst/>
            </a:prstGeom>
            <a:noFill/>
            <a:ln w="11">
              <a:solidFill>
                <a:srgbClr val="091D5D"/>
              </a:solidFill>
              <a:round/>
              <a:headEnd/>
              <a:tailEnd/>
            </a:ln>
          </p:spPr>
          <p:txBody>
            <a:bodyPr/>
            <a:lstStyle/>
            <a:p>
              <a:endParaRPr lang="en-US" dirty="0"/>
            </a:p>
          </p:txBody>
        </p:sp>
        <p:sp>
          <p:nvSpPr>
            <p:cNvPr id="31777" name="Rectangle 40"/>
            <p:cNvSpPr>
              <a:spLocks noChangeArrowheads="1"/>
            </p:cNvSpPr>
            <p:nvPr/>
          </p:nvSpPr>
          <p:spPr bwMode="auto">
            <a:xfrm>
              <a:off x="3818" y="2635"/>
              <a:ext cx="26" cy="56"/>
            </a:xfrm>
            <a:prstGeom prst="rect">
              <a:avLst/>
            </a:prstGeom>
            <a:noFill/>
            <a:ln w="9525">
              <a:noFill/>
              <a:miter lim="800000"/>
              <a:headEnd/>
              <a:tailEnd/>
            </a:ln>
          </p:spPr>
          <p:txBody>
            <a:bodyPr wrap="none" lIns="0" tIns="0" rIns="0" bIns="0">
              <a:spAutoFit/>
            </a:bodyPr>
            <a:lstStyle/>
            <a:p>
              <a:r>
                <a:rPr lang="en-US" sz="1100" b="1" dirty="0">
                  <a:solidFill>
                    <a:srgbClr val="091D5D"/>
                  </a:solidFill>
                  <a:latin typeface="Arial" charset="0"/>
                </a:rPr>
                <a:t>5</a:t>
              </a:r>
              <a:endParaRPr lang="en-US" dirty="0"/>
            </a:p>
          </p:txBody>
        </p:sp>
        <p:sp>
          <p:nvSpPr>
            <p:cNvPr id="31778" name="Line 41"/>
            <p:cNvSpPr>
              <a:spLocks noChangeShapeType="1"/>
            </p:cNvSpPr>
            <p:nvPr/>
          </p:nvSpPr>
          <p:spPr bwMode="auto">
            <a:xfrm>
              <a:off x="3033" y="2547"/>
              <a:ext cx="1" cy="59"/>
            </a:xfrm>
            <a:prstGeom prst="line">
              <a:avLst/>
            </a:prstGeom>
            <a:noFill/>
            <a:ln w="11">
              <a:solidFill>
                <a:srgbClr val="091D5D"/>
              </a:solidFill>
              <a:round/>
              <a:headEnd/>
              <a:tailEnd/>
            </a:ln>
          </p:spPr>
          <p:txBody>
            <a:bodyPr/>
            <a:lstStyle/>
            <a:p>
              <a:endParaRPr lang="en-US" dirty="0"/>
            </a:p>
          </p:txBody>
        </p:sp>
        <p:sp>
          <p:nvSpPr>
            <p:cNvPr id="31779" name="Rectangle 42"/>
            <p:cNvSpPr>
              <a:spLocks noChangeArrowheads="1"/>
            </p:cNvSpPr>
            <p:nvPr/>
          </p:nvSpPr>
          <p:spPr bwMode="auto">
            <a:xfrm>
              <a:off x="3008" y="2640"/>
              <a:ext cx="26" cy="56"/>
            </a:xfrm>
            <a:prstGeom prst="rect">
              <a:avLst/>
            </a:prstGeom>
            <a:noFill/>
            <a:ln w="9525">
              <a:noFill/>
              <a:miter lim="800000"/>
              <a:headEnd/>
              <a:tailEnd/>
            </a:ln>
          </p:spPr>
          <p:txBody>
            <a:bodyPr wrap="none" lIns="0" tIns="0" rIns="0" bIns="0">
              <a:spAutoFit/>
            </a:bodyPr>
            <a:lstStyle/>
            <a:p>
              <a:r>
                <a:rPr lang="en-US" sz="1100" b="1" dirty="0">
                  <a:solidFill>
                    <a:srgbClr val="091D5D"/>
                  </a:solidFill>
                  <a:latin typeface="Arial" charset="0"/>
                </a:rPr>
                <a:t>3</a:t>
              </a:r>
              <a:endParaRPr lang="en-US" dirty="0"/>
            </a:p>
          </p:txBody>
        </p:sp>
        <p:sp>
          <p:nvSpPr>
            <p:cNvPr id="31780" name="Line 43"/>
            <p:cNvSpPr>
              <a:spLocks noChangeShapeType="1"/>
            </p:cNvSpPr>
            <p:nvPr/>
          </p:nvSpPr>
          <p:spPr bwMode="auto">
            <a:xfrm>
              <a:off x="2204" y="2551"/>
              <a:ext cx="1" cy="59"/>
            </a:xfrm>
            <a:prstGeom prst="line">
              <a:avLst/>
            </a:prstGeom>
            <a:noFill/>
            <a:ln w="11">
              <a:solidFill>
                <a:srgbClr val="091D5D"/>
              </a:solidFill>
              <a:round/>
              <a:headEnd/>
              <a:tailEnd/>
            </a:ln>
          </p:spPr>
          <p:txBody>
            <a:bodyPr/>
            <a:lstStyle/>
            <a:p>
              <a:endParaRPr lang="en-US" dirty="0"/>
            </a:p>
          </p:txBody>
        </p:sp>
        <p:sp>
          <p:nvSpPr>
            <p:cNvPr id="31781" name="Rectangle 44"/>
            <p:cNvSpPr>
              <a:spLocks noChangeArrowheads="1"/>
            </p:cNvSpPr>
            <p:nvPr/>
          </p:nvSpPr>
          <p:spPr bwMode="auto">
            <a:xfrm>
              <a:off x="2180" y="2644"/>
              <a:ext cx="26" cy="56"/>
            </a:xfrm>
            <a:prstGeom prst="rect">
              <a:avLst/>
            </a:prstGeom>
            <a:noFill/>
            <a:ln w="9525">
              <a:noFill/>
              <a:miter lim="800000"/>
              <a:headEnd/>
              <a:tailEnd/>
            </a:ln>
          </p:spPr>
          <p:txBody>
            <a:bodyPr wrap="none" lIns="0" tIns="0" rIns="0" bIns="0">
              <a:spAutoFit/>
            </a:bodyPr>
            <a:lstStyle/>
            <a:p>
              <a:r>
                <a:rPr lang="en-US" sz="1100" b="1" dirty="0">
                  <a:solidFill>
                    <a:srgbClr val="091D5D"/>
                  </a:solidFill>
                  <a:latin typeface="Arial" charset="0"/>
                </a:rPr>
                <a:t>1</a:t>
              </a:r>
              <a:endParaRPr lang="en-US" dirty="0"/>
            </a:p>
          </p:txBody>
        </p:sp>
        <p:sp>
          <p:nvSpPr>
            <p:cNvPr id="31782" name="Line 45"/>
            <p:cNvSpPr>
              <a:spLocks noChangeShapeType="1"/>
            </p:cNvSpPr>
            <p:nvPr/>
          </p:nvSpPr>
          <p:spPr bwMode="auto">
            <a:xfrm>
              <a:off x="2599" y="2553"/>
              <a:ext cx="1" cy="59"/>
            </a:xfrm>
            <a:prstGeom prst="line">
              <a:avLst/>
            </a:prstGeom>
            <a:noFill/>
            <a:ln w="11">
              <a:solidFill>
                <a:srgbClr val="091D5D"/>
              </a:solidFill>
              <a:round/>
              <a:headEnd/>
              <a:tailEnd/>
            </a:ln>
          </p:spPr>
          <p:txBody>
            <a:bodyPr/>
            <a:lstStyle/>
            <a:p>
              <a:endParaRPr lang="en-US" dirty="0"/>
            </a:p>
          </p:txBody>
        </p:sp>
        <p:sp>
          <p:nvSpPr>
            <p:cNvPr id="31783" name="Rectangle 46"/>
            <p:cNvSpPr>
              <a:spLocks noChangeArrowheads="1"/>
            </p:cNvSpPr>
            <p:nvPr/>
          </p:nvSpPr>
          <p:spPr bwMode="auto">
            <a:xfrm>
              <a:off x="2573" y="2647"/>
              <a:ext cx="26" cy="56"/>
            </a:xfrm>
            <a:prstGeom prst="rect">
              <a:avLst/>
            </a:prstGeom>
            <a:noFill/>
            <a:ln w="9525">
              <a:noFill/>
              <a:miter lim="800000"/>
              <a:headEnd/>
              <a:tailEnd/>
            </a:ln>
          </p:spPr>
          <p:txBody>
            <a:bodyPr wrap="none" lIns="0" tIns="0" rIns="0" bIns="0">
              <a:spAutoFit/>
            </a:bodyPr>
            <a:lstStyle/>
            <a:p>
              <a:r>
                <a:rPr lang="en-US" sz="1100" b="1" dirty="0">
                  <a:solidFill>
                    <a:srgbClr val="091D5D"/>
                  </a:solidFill>
                  <a:latin typeface="Arial" charset="0"/>
                </a:rPr>
                <a:t>2</a:t>
              </a:r>
              <a:endParaRPr lang="en-US" dirty="0"/>
            </a:p>
          </p:txBody>
        </p:sp>
        <p:sp>
          <p:nvSpPr>
            <p:cNvPr id="31784" name="Line 47"/>
            <p:cNvSpPr>
              <a:spLocks noChangeShapeType="1"/>
            </p:cNvSpPr>
            <p:nvPr/>
          </p:nvSpPr>
          <p:spPr bwMode="auto">
            <a:xfrm>
              <a:off x="3469" y="2549"/>
              <a:ext cx="1" cy="60"/>
            </a:xfrm>
            <a:prstGeom prst="line">
              <a:avLst/>
            </a:prstGeom>
            <a:noFill/>
            <a:ln w="11">
              <a:solidFill>
                <a:srgbClr val="091D5D"/>
              </a:solidFill>
              <a:round/>
              <a:headEnd/>
              <a:tailEnd/>
            </a:ln>
          </p:spPr>
          <p:txBody>
            <a:bodyPr/>
            <a:lstStyle/>
            <a:p>
              <a:endParaRPr lang="en-US" dirty="0"/>
            </a:p>
          </p:txBody>
        </p:sp>
        <p:sp>
          <p:nvSpPr>
            <p:cNvPr id="31785" name="Rectangle 48"/>
            <p:cNvSpPr>
              <a:spLocks noChangeArrowheads="1"/>
            </p:cNvSpPr>
            <p:nvPr/>
          </p:nvSpPr>
          <p:spPr bwMode="auto">
            <a:xfrm>
              <a:off x="3442" y="2639"/>
              <a:ext cx="26" cy="56"/>
            </a:xfrm>
            <a:prstGeom prst="rect">
              <a:avLst/>
            </a:prstGeom>
            <a:noFill/>
            <a:ln w="9525">
              <a:noFill/>
              <a:miter lim="800000"/>
              <a:headEnd/>
              <a:tailEnd/>
            </a:ln>
          </p:spPr>
          <p:txBody>
            <a:bodyPr wrap="none" lIns="0" tIns="0" rIns="0" bIns="0">
              <a:spAutoFit/>
            </a:bodyPr>
            <a:lstStyle/>
            <a:p>
              <a:r>
                <a:rPr lang="en-US" sz="1100" b="1" dirty="0">
                  <a:solidFill>
                    <a:srgbClr val="091D5D"/>
                  </a:solidFill>
                  <a:latin typeface="Arial" charset="0"/>
                </a:rPr>
                <a:t>4</a:t>
              </a:r>
              <a:endParaRPr lang="en-US" dirty="0"/>
            </a:p>
          </p:txBody>
        </p:sp>
        <p:sp>
          <p:nvSpPr>
            <p:cNvPr id="31786" name="Line 49"/>
            <p:cNvSpPr>
              <a:spLocks noChangeShapeType="1"/>
            </p:cNvSpPr>
            <p:nvPr/>
          </p:nvSpPr>
          <p:spPr bwMode="auto">
            <a:xfrm>
              <a:off x="2146" y="1337"/>
              <a:ext cx="59" cy="1"/>
            </a:xfrm>
            <a:prstGeom prst="line">
              <a:avLst/>
            </a:prstGeom>
            <a:noFill/>
            <a:ln w="11">
              <a:solidFill>
                <a:srgbClr val="091D5D"/>
              </a:solidFill>
              <a:round/>
              <a:headEnd/>
              <a:tailEnd/>
            </a:ln>
          </p:spPr>
          <p:txBody>
            <a:bodyPr/>
            <a:lstStyle/>
            <a:p>
              <a:endParaRPr lang="en-US" dirty="0"/>
            </a:p>
          </p:txBody>
        </p:sp>
        <p:sp>
          <p:nvSpPr>
            <p:cNvPr id="31787" name="Line 50"/>
            <p:cNvSpPr>
              <a:spLocks noChangeShapeType="1"/>
            </p:cNvSpPr>
            <p:nvPr/>
          </p:nvSpPr>
          <p:spPr bwMode="auto">
            <a:xfrm>
              <a:off x="2146" y="1951"/>
              <a:ext cx="59" cy="1"/>
            </a:xfrm>
            <a:prstGeom prst="line">
              <a:avLst/>
            </a:prstGeom>
            <a:noFill/>
            <a:ln w="11">
              <a:solidFill>
                <a:srgbClr val="091D5D"/>
              </a:solidFill>
              <a:round/>
              <a:headEnd/>
              <a:tailEnd/>
            </a:ln>
          </p:spPr>
          <p:txBody>
            <a:bodyPr/>
            <a:lstStyle/>
            <a:p>
              <a:endParaRPr lang="en-US" dirty="0"/>
            </a:p>
          </p:txBody>
        </p:sp>
        <p:sp>
          <p:nvSpPr>
            <p:cNvPr id="31788" name="Line 51"/>
            <p:cNvSpPr>
              <a:spLocks noChangeShapeType="1"/>
            </p:cNvSpPr>
            <p:nvPr/>
          </p:nvSpPr>
          <p:spPr bwMode="auto">
            <a:xfrm>
              <a:off x="2146" y="2526"/>
              <a:ext cx="59" cy="1"/>
            </a:xfrm>
            <a:prstGeom prst="line">
              <a:avLst/>
            </a:prstGeom>
            <a:noFill/>
            <a:ln w="11">
              <a:solidFill>
                <a:srgbClr val="091D5D"/>
              </a:solidFill>
              <a:round/>
              <a:headEnd/>
              <a:tailEnd/>
            </a:ln>
          </p:spPr>
          <p:txBody>
            <a:bodyPr/>
            <a:lstStyle/>
            <a:p>
              <a:endParaRPr lang="en-US" dirty="0"/>
            </a:p>
          </p:txBody>
        </p:sp>
        <p:sp>
          <p:nvSpPr>
            <p:cNvPr id="31789" name="Rectangle 52"/>
            <p:cNvSpPr>
              <a:spLocks noChangeArrowheads="1"/>
            </p:cNvSpPr>
            <p:nvPr/>
          </p:nvSpPr>
          <p:spPr bwMode="auto">
            <a:xfrm>
              <a:off x="2071" y="1305"/>
              <a:ext cx="26" cy="56"/>
            </a:xfrm>
            <a:prstGeom prst="rect">
              <a:avLst/>
            </a:prstGeom>
            <a:noFill/>
            <a:ln w="9525">
              <a:noFill/>
              <a:miter lim="800000"/>
              <a:headEnd/>
              <a:tailEnd/>
            </a:ln>
          </p:spPr>
          <p:txBody>
            <a:bodyPr wrap="none" lIns="0" tIns="0" rIns="0" bIns="0">
              <a:spAutoFit/>
            </a:bodyPr>
            <a:lstStyle/>
            <a:p>
              <a:r>
                <a:rPr lang="en-US" sz="1100" b="1" dirty="0">
                  <a:solidFill>
                    <a:srgbClr val="091D5D"/>
                  </a:solidFill>
                  <a:latin typeface="Arial" charset="0"/>
                </a:rPr>
                <a:t>5</a:t>
              </a:r>
              <a:endParaRPr lang="en-US" dirty="0"/>
            </a:p>
          </p:txBody>
        </p:sp>
        <p:sp>
          <p:nvSpPr>
            <p:cNvPr id="31790" name="Rectangle 53"/>
            <p:cNvSpPr>
              <a:spLocks noChangeArrowheads="1"/>
            </p:cNvSpPr>
            <p:nvPr/>
          </p:nvSpPr>
          <p:spPr bwMode="auto">
            <a:xfrm>
              <a:off x="2071" y="1911"/>
              <a:ext cx="26" cy="56"/>
            </a:xfrm>
            <a:prstGeom prst="rect">
              <a:avLst/>
            </a:prstGeom>
            <a:noFill/>
            <a:ln w="9525">
              <a:noFill/>
              <a:miter lim="800000"/>
              <a:headEnd/>
              <a:tailEnd/>
            </a:ln>
          </p:spPr>
          <p:txBody>
            <a:bodyPr wrap="none" lIns="0" tIns="0" rIns="0" bIns="0">
              <a:spAutoFit/>
            </a:bodyPr>
            <a:lstStyle/>
            <a:p>
              <a:r>
                <a:rPr lang="en-US" sz="1100" b="1" dirty="0">
                  <a:solidFill>
                    <a:srgbClr val="091D5D"/>
                  </a:solidFill>
                  <a:latin typeface="Arial" charset="0"/>
                </a:rPr>
                <a:t>3</a:t>
              </a:r>
              <a:endParaRPr lang="en-US" dirty="0"/>
            </a:p>
          </p:txBody>
        </p:sp>
        <p:sp>
          <p:nvSpPr>
            <p:cNvPr id="31791" name="Rectangle 54"/>
            <p:cNvSpPr>
              <a:spLocks noChangeArrowheads="1"/>
            </p:cNvSpPr>
            <p:nvPr/>
          </p:nvSpPr>
          <p:spPr bwMode="auto">
            <a:xfrm>
              <a:off x="2071" y="2501"/>
              <a:ext cx="26" cy="56"/>
            </a:xfrm>
            <a:prstGeom prst="rect">
              <a:avLst/>
            </a:prstGeom>
            <a:noFill/>
            <a:ln w="9525">
              <a:noFill/>
              <a:miter lim="800000"/>
              <a:headEnd/>
              <a:tailEnd/>
            </a:ln>
          </p:spPr>
          <p:txBody>
            <a:bodyPr wrap="none" lIns="0" tIns="0" rIns="0" bIns="0">
              <a:spAutoFit/>
            </a:bodyPr>
            <a:lstStyle/>
            <a:p>
              <a:r>
                <a:rPr lang="en-US" sz="1100" b="1" dirty="0">
                  <a:solidFill>
                    <a:srgbClr val="091D5D"/>
                  </a:solidFill>
                  <a:latin typeface="Arial" charset="0"/>
                </a:rPr>
                <a:t>1</a:t>
              </a:r>
              <a:endParaRPr lang="en-US" dirty="0"/>
            </a:p>
          </p:txBody>
        </p:sp>
        <p:sp>
          <p:nvSpPr>
            <p:cNvPr id="31792" name="Line 55"/>
            <p:cNvSpPr>
              <a:spLocks noChangeShapeType="1"/>
            </p:cNvSpPr>
            <p:nvPr/>
          </p:nvSpPr>
          <p:spPr bwMode="auto">
            <a:xfrm>
              <a:off x="2146" y="1619"/>
              <a:ext cx="59" cy="1"/>
            </a:xfrm>
            <a:prstGeom prst="line">
              <a:avLst/>
            </a:prstGeom>
            <a:noFill/>
            <a:ln w="11">
              <a:solidFill>
                <a:srgbClr val="091D5D"/>
              </a:solidFill>
              <a:round/>
              <a:headEnd/>
              <a:tailEnd/>
            </a:ln>
          </p:spPr>
          <p:txBody>
            <a:bodyPr/>
            <a:lstStyle/>
            <a:p>
              <a:endParaRPr lang="en-US" dirty="0"/>
            </a:p>
          </p:txBody>
        </p:sp>
        <p:sp>
          <p:nvSpPr>
            <p:cNvPr id="31793" name="Rectangle 56"/>
            <p:cNvSpPr>
              <a:spLocks noChangeArrowheads="1"/>
            </p:cNvSpPr>
            <p:nvPr/>
          </p:nvSpPr>
          <p:spPr bwMode="auto">
            <a:xfrm>
              <a:off x="2071" y="1586"/>
              <a:ext cx="26" cy="56"/>
            </a:xfrm>
            <a:prstGeom prst="rect">
              <a:avLst/>
            </a:prstGeom>
            <a:noFill/>
            <a:ln w="9525">
              <a:noFill/>
              <a:miter lim="800000"/>
              <a:headEnd/>
              <a:tailEnd/>
            </a:ln>
          </p:spPr>
          <p:txBody>
            <a:bodyPr wrap="none" lIns="0" tIns="0" rIns="0" bIns="0">
              <a:spAutoFit/>
            </a:bodyPr>
            <a:lstStyle/>
            <a:p>
              <a:r>
                <a:rPr lang="en-US" sz="1100" b="1" dirty="0">
                  <a:solidFill>
                    <a:srgbClr val="091D5D"/>
                  </a:solidFill>
                  <a:latin typeface="Arial" charset="0"/>
                </a:rPr>
                <a:t>4</a:t>
              </a:r>
              <a:endParaRPr lang="en-US" dirty="0"/>
            </a:p>
          </p:txBody>
        </p:sp>
        <p:sp>
          <p:nvSpPr>
            <p:cNvPr id="31794" name="Line 57"/>
            <p:cNvSpPr>
              <a:spLocks noChangeShapeType="1"/>
            </p:cNvSpPr>
            <p:nvPr/>
          </p:nvSpPr>
          <p:spPr bwMode="auto">
            <a:xfrm>
              <a:off x="2151" y="2227"/>
              <a:ext cx="58" cy="1"/>
            </a:xfrm>
            <a:prstGeom prst="line">
              <a:avLst/>
            </a:prstGeom>
            <a:noFill/>
            <a:ln w="11">
              <a:solidFill>
                <a:srgbClr val="091D5D"/>
              </a:solidFill>
              <a:round/>
              <a:headEnd/>
              <a:tailEnd/>
            </a:ln>
          </p:spPr>
          <p:txBody>
            <a:bodyPr/>
            <a:lstStyle/>
            <a:p>
              <a:endParaRPr lang="en-US" dirty="0"/>
            </a:p>
          </p:txBody>
        </p:sp>
        <p:sp>
          <p:nvSpPr>
            <p:cNvPr id="31795" name="Rectangle 58"/>
            <p:cNvSpPr>
              <a:spLocks noChangeArrowheads="1"/>
            </p:cNvSpPr>
            <p:nvPr/>
          </p:nvSpPr>
          <p:spPr bwMode="auto">
            <a:xfrm>
              <a:off x="2071" y="2188"/>
              <a:ext cx="26" cy="56"/>
            </a:xfrm>
            <a:prstGeom prst="rect">
              <a:avLst/>
            </a:prstGeom>
            <a:noFill/>
            <a:ln w="9525">
              <a:noFill/>
              <a:miter lim="800000"/>
              <a:headEnd/>
              <a:tailEnd/>
            </a:ln>
          </p:spPr>
          <p:txBody>
            <a:bodyPr wrap="none" lIns="0" tIns="0" rIns="0" bIns="0">
              <a:spAutoFit/>
            </a:bodyPr>
            <a:lstStyle/>
            <a:p>
              <a:r>
                <a:rPr lang="en-US" sz="1100" b="1" dirty="0">
                  <a:solidFill>
                    <a:srgbClr val="091D5D"/>
                  </a:solidFill>
                  <a:latin typeface="Arial" charset="0"/>
                </a:rPr>
                <a:t>2</a:t>
              </a:r>
              <a:endParaRPr lang="en-US" dirty="0"/>
            </a:p>
          </p:txBody>
        </p:sp>
        <p:sp>
          <p:nvSpPr>
            <p:cNvPr id="31796" name="Rectangle 59"/>
            <p:cNvSpPr>
              <a:spLocks noChangeArrowheads="1"/>
            </p:cNvSpPr>
            <p:nvPr/>
          </p:nvSpPr>
          <p:spPr bwMode="auto">
            <a:xfrm>
              <a:off x="2605" y="2654"/>
              <a:ext cx="1182" cy="92"/>
            </a:xfrm>
            <a:prstGeom prst="rect">
              <a:avLst/>
            </a:prstGeom>
            <a:noFill/>
            <a:ln w="9525">
              <a:noFill/>
              <a:miter lim="800000"/>
              <a:headEnd/>
              <a:tailEnd/>
            </a:ln>
          </p:spPr>
          <p:txBody>
            <a:bodyPr wrap="none" lIns="0" tIns="0" rIns="0" bIns="0">
              <a:spAutoFit/>
            </a:bodyPr>
            <a:lstStyle/>
            <a:p>
              <a:r>
                <a:rPr lang="en-US" sz="1800" i="1" dirty="0">
                  <a:solidFill>
                    <a:srgbClr val="091D5D"/>
                  </a:solidFill>
                  <a:latin typeface="Arial" charset="0"/>
                </a:rPr>
                <a:t>Impact on long-term HI value chain</a:t>
              </a:r>
              <a:endParaRPr lang="en-US" sz="1800" dirty="0"/>
            </a:p>
          </p:txBody>
        </p:sp>
        <p:sp>
          <p:nvSpPr>
            <p:cNvPr id="31797" name="Rectangle 60"/>
            <p:cNvSpPr>
              <a:spLocks noChangeArrowheads="1"/>
            </p:cNvSpPr>
            <p:nvPr/>
          </p:nvSpPr>
          <p:spPr bwMode="auto">
            <a:xfrm rot="16200000">
              <a:off x="1641" y="1767"/>
              <a:ext cx="793" cy="91"/>
            </a:xfrm>
            <a:prstGeom prst="rect">
              <a:avLst/>
            </a:prstGeom>
            <a:noFill/>
            <a:ln w="9525">
              <a:noFill/>
              <a:miter lim="800000"/>
              <a:headEnd/>
              <a:tailEnd/>
            </a:ln>
          </p:spPr>
          <p:txBody>
            <a:bodyPr wrap="none" lIns="0" tIns="0" rIns="0" bIns="0">
              <a:spAutoFit/>
            </a:bodyPr>
            <a:lstStyle/>
            <a:p>
              <a:r>
                <a:rPr lang="en-US" sz="1800" i="1" dirty="0">
                  <a:solidFill>
                    <a:srgbClr val="091D5D"/>
                  </a:solidFill>
                  <a:latin typeface="Arial" charset="0"/>
                </a:rPr>
                <a:t>Difficult to replace skills</a:t>
              </a:r>
              <a:endParaRPr lang="en-US" sz="1800" dirty="0"/>
            </a:p>
          </p:txBody>
        </p:sp>
        <p:sp>
          <p:nvSpPr>
            <p:cNvPr id="31798" name="Freeform 61"/>
            <p:cNvSpPr>
              <a:spLocks noEditPoints="1"/>
            </p:cNvSpPr>
            <p:nvPr/>
          </p:nvSpPr>
          <p:spPr bwMode="auto">
            <a:xfrm>
              <a:off x="2168" y="1944"/>
              <a:ext cx="1742" cy="3"/>
            </a:xfrm>
            <a:custGeom>
              <a:avLst/>
              <a:gdLst>
                <a:gd name="T0" fmla="*/ 0 w 16450"/>
                <a:gd name="T1" fmla="*/ 0 h 34"/>
                <a:gd name="T2" fmla="*/ 0 w 16450"/>
                <a:gd name="T3" fmla="*/ 0 h 34"/>
                <a:gd name="T4" fmla="*/ 0 w 16450"/>
                <a:gd name="T5" fmla="*/ 0 h 34"/>
                <a:gd name="T6" fmla="*/ 0 w 16450"/>
                <a:gd name="T7" fmla="*/ 0 h 34"/>
                <a:gd name="T8" fmla="*/ 0 w 16450"/>
                <a:gd name="T9" fmla="*/ 0 h 34"/>
                <a:gd name="T10" fmla="*/ 0 w 16450"/>
                <a:gd name="T11" fmla="*/ 0 h 34"/>
                <a:gd name="T12" fmla="*/ 0 w 16450"/>
                <a:gd name="T13" fmla="*/ 0 h 34"/>
                <a:gd name="T14" fmla="*/ 0 w 16450"/>
                <a:gd name="T15" fmla="*/ 0 h 34"/>
                <a:gd name="T16" fmla="*/ 0 w 16450"/>
                <a:gd name="T17" fmla="*/ 0 h 34"/>
                <a:gd name="T18" fmla="*/ 0 w 16450"/>
                <a:gd name="T19" fmla="*/ 0 h 34"/>
                <a:gd name="T20" fmla="*/ 0 w 16450"/>
                <a:gd name="T21" fmla="*/ 0 h 34"/>
                <a:gd name="T22" fmla="*/ 0 w 16450"/>
                <a:gd name="T23" fmla="*/ 0 h 34"/>
                <a:gd name="T24" fmla="*/ 0 w 16450"/>
                <a:gd name="T25" fmla="*/ 0 h 34"/>
                <a:gd name="T26" fmla="*/ 0 w 16450"/>
                <a:gd name="T27" fmla="*/ 0 h 34"/>
                <a:gd name="T28" fmla="*/ 0 w 16450"/>
                <a:gd name="T29" fmla="*/ 0 h 34"/>
                <a:gd name="T30" fmla="*/ 0 w 16450"/>
                <a:gd name="T31" fmla="*/ 0 h 34"/>
                <a:gd name="T32" fmla="*/ 0 w 16450"/>
                <a:gd name="T33" fmla="*/ 0 h 34"/>
                <a:gd name="T34" fmla="*/ 0 w 16450"/>
                <a:gd name="T35" fmla="*/ 0 h 34"/>
                <a:gd name="T36" fmla="*/ 0 w 16450"/>
                <a:gd name="T37" fmla="*/ 0 h 34"/>
                <a:gd name="T38" fmla="*/ 0 w 16450"/>
                <a:gd name="T39" fmla="*/ 0 h 34"/>
                <a:gd name="T40" fmla="*/ 0 w 16450"/>
                <a:gd name="T41" fmla="*/ 0 h 34"/>
                <a:gd name="T42" fmla="*/ 0 w 16450"/>
                <a:gd name="T43" fmla="*/ 0 h 34"/>
                <a:gd name="T44" fmla="*/ 0 w 16450"/>
                <a:gd name="T45" fmla="*/ 0 h 34"/>
                <a:gd name="T46" fmla="*/ 0 w 16450"/>
                <a:gd name="T47" fmla="*/ 0 h 34"/>
                <a:gd name="T48" fmla="*/ 0 w 16450"/>
                <a:gd name="T49" fmla="*/ 0 h 34"/>
                <a:gd name="T50" fmla="*/ 0 w 16450"/>
                <a:gd name="T51" fmla="*/ 0 h 34"/>
                <a:gd name="T52" fmla="*/ 0 w 16450"/>
                <a:gd name="T53" fmla="*/ 0 h 34"/>
                <a:gd name="T54" fmla="*/ 0 w 16450"/>
                <a:gd name="T55" fmla="*/ 0 h 34"/>
                <a:gd name="T56" fmla="*/ 0 w 16450"/>
                <a:gd name="T57" fmla="*/ 0 h 34"/>
                <a:gd name="T58" fmla="*/ 0 w 16450"/>
                <a:gd name="T59" fmla="*/ 0 h 34"/>
                <a:gd name="T60" fmla="*/ 0 w 16450"/>
                <a:gd name="T61" fmla="*/ 0 h 34"/>
                <a:gd name="T62" fmla="*/ 0 w 16450"/>
                <a:gd name="T63" fmla="*/ 0 h 34"/>
                <a:gd name="T64" fmla="*/ 0 w 16450"/>
                <a:gd name="T65" fmla="*/ 0 h 34"/>
                <a:gd name="T66" fmla="*/ 0 w 16450"/>
                <a:gd name="T67" fmla="*/ 0 h 34"/>
                <a:gd name="T68" fmla="*/ 0 w 16450"/>
                <a:gd name="T69" fmla="*/ 0 h 34"/>
                <a:gd name="T70" fmla="*/ 0 w 16450"/>
                <a:gd name="T71" fmla="*/ 0 h 34"/>
                <a:gd name="T72" fmla="*/ 0 w 16450"/>
                <a:gd name="T73" fmla="*/ 0 h 34"/>
                <a:gd name="T74" fmla="*/ 0 w 16450"/>
                <a:gd name="T75" fmla="*/ 0 h 34"/>
                <a:gd name="T76" fmla="*/ 0 w 16450"/>
                <a:gd name="T77" fmla="*/ 0 h 34"/>
                <a:gd name="T78" fmla="*/ 0 w 16450"/>
                <a:gd name="T79" fmla="*/ 0 h 34"/>
                <a:gd name="T80" fmla="*/ 0 w 16450"/>
                <a:gd name="T81" fmla="*/ 0 h 34"/>
                <a:gd name="T82" fmla="*/ 0 w 16450"/>
                <a:gd name="T83" fmla="*/ 0 h 34"/>
                <a:gd name="T84" fmla="*/ 0 w 16450"/>
                <a:gd name="T85" fmla="*/ 0 h 34"/>
                <a:gd name="T86" fmla="*/ 0 w 16450"/>
                <a:gd name="T87" fmla="*/ 0 h 34"/>
                <a:gd name="T88" fmla="*/ 0 w 16450"/>
                <a:gd name="T89" fmla="*/ 0 h 34"/>
                <a:gd name="T90" fmla="*/ 0 w 16450"/>
                <a:gd name="T91" fmla="*/ 0 h 34"/>
                <a:gd name="T92" fmla="*/ 0 w 16450"/>
                <a:gd name="T93" fmla="*/ 0 h 34"/>
                <a:gd name="T94" fmla="*/ 0 w 16450"/>
                <a:gd name="T95" fmla="*/ 0 h 34"/>
                <a:gd name="T96" fmla="*/ 0 w 16450"/>
                <a:gd name="T97" fmla="*/ 0 h 34"/>
                <a:gd name="T98" fmla="*/ 0 w 16450"/>
                <a:gd name="T99" fmla="*/ 0 h 34"/>
                <a:gd name="T100" fmla="*/ 0 w 16450"/>
                <a:gd name="T101" fmla="*/ 0 h 34"/>
                <a:gd name="T102" fmla="*/ 0 w 16450"/>
                <a:gd name="T103" fmla="*/ 0 h 34"/>
                <a:gd name="T104" fmla="*/ 0 w 16450"/>
                <a:gd name="T105" fmla="*/ 0 h 34"/>
                <a:gd name="T106" fmla="*/ 0 w 16450"/>
                <a:gd name="T107" fmla="*/ 0 h 34"/>
                <a:gd name="T108" fmla="*/ 0 w 16450"/>
                <a:gd name="T109" fmla="*/ 0 h 34"/>
                <a:gd name="T110" fmla="*/ 0 w 16450"/>
                <a:gd name="T111" fmla="*/ 0 h 34"/>
                <a:gd name="T112" fmla="*/ 0 w 16450"/>
                <a:gd name="T113" fmla="*/ 0 h 34"/>
                <a:gd name="T114" fmla="*/ 0 w 16450"/>
                <a:gd name="T115" fmla="*/ 0 h 34"/>
                <a:gd name="T116" fmla="*/ 0 w 16450"/>
                <a:gd name="T117" fmla="*/ 0 h 34"/>
                <a:gd name="T118" fmla="*/ 0 w 16450"/>
                <a:gd name="T119" fmla="*/ 0 h 34"/>
                <a:gd name="T120" fmla="*/ 0 w 16450"/>
                <a:gd name="T121" fmla="*/ 0 h 34"/>
                <a:gd name="T122" fmla="*/ 0 w 16450"/>
                <a:gd name="T123" fmla="*/ 0 h 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450"/>
                <a:gd name="T187" fmla="*/ 0 h 34"/>
                <a:gd name="T188" fmla="*/ 16450 w 16450"/>
                <a:gd name="T189" fmla="*/ 34 h 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450" h="34">
                  <a:moveTo>
                    <a:pt x="17" y="0"/>
                  </a:moveTo>
                  <a:lnTo>
                    <a:pt x="117" y="0"/>
                  </a:lnTo>
                  <a:cubicBezTo>
                    <a:pt x="126" y="0"/>
                    <a:pt x="134" y="8"/>
                    <a:pt x="134" y="17"/>
                  </a:cubicBezTo>
                  <a:cubicBezTo>
                    <a:pt x="134" y="26"/>
                    <a:pt x="126" y="34"/>
                    <a:pt x="117" y="34"/>
                  </a:cubicBezTo>
                  <a:lnTo>
                    <a:pt x="17" y="34"/>
                  </a:lnTo>
                  <a:cubicBezTo>
                    <a:pt x="8" y="34"/>
                    <a:pt x="0" y="26"/>
                    <a:pt x="0" y="17"/>
                  </a:cubicBezTo>
                  <a:cubicBezTo>
                    <a:pt x="0" y="8"/>
                    <a:pt x="8" y="0"/>
                    <a:pt x="17" y="0"/>
                  </a:cubicBezTo>
                  <a:close/>
                  <a:moveTo>
                    <a:pt x="250" y="0"/>
                  </a:moveTo>
                  <a:lnTo>
                    <a:pt x="350" y="0"/>
                  </a:lnTo>
                  <a:cubicBezTo>
                    <a:pt x="360" y="0"/>
                    <a:pt x="367" y="8"/>
                    <a:pt x="367" y="17"/>
                  </a:cubicBezTo>
                  <a:cubicBezTo>
                    <a:pt x="367" y="26"/>
                    <a:pt x="360" y="34"/>
                    <a:pt x="350" y="34"/>
                  </a:cubicBezTo>
                  <a:lnTo>
                    <a:pt x="250" y="34"/>
                  </a:lnTo>
                  <a:cubicBezTo>
                    <a:pt x="241" y="34"/>
                    <a:pt x="234" y="26"/>
                    <a:pt x="234" y="17"/>
                  </a:cubicBezTo>
                  <a:cubicBezTo>
                    <a:pt x="234" y="8"/>
                    <a:pt x="241" y="0"/>
                    <a:pt x="250" y="0"/>
                  </a:cubicBezTo>
                  <a:close/>
                  <a:moveTo>
                    <a:pt x="484" y="0"/>
                  </a:moveTo>
                  <a:lnTo>
                    <a:pt x="584" y="0"/>
                  </a:lnTo>
                  <a:cubicBezTo>
                    <a:pt x="593" y="0"/>
                    <a:pt x="600" y="8"/>
                    <a:pt x="600" y="17"/>
                  </a:cubicBezTo>
                  <a:cubicBezTo>
                    <a:pt x="600" y="26"/>
                    <a:pt x="593" y="34"/>
                    <a:pt x="584" y="34"/>
                  </a:cubicBezTo>
                  <a:lnTo>
                    <a:pt x="484" y="34"/>
                  </a:lnTo>
                  <a:cubicBezTo>
                    <a:pt x="474" y="34"/>
                    <a:pt x="467" y="26"/>
                    <a:pt x="467" y="17"/>
                  </a:cubicBezTo>
                  <a:cubicBezTo>
                    <a:pt x="467" y="8"/>
                    <a:pt x="474" y="0"/>
                    <a:pt x="484" y="0"/>
                  </a:cubicBezTo>
                  <a:close/>
                  <a:moveTo>
                    <a:pt x="717" y="0"/>
                  </a:moveTo>
                  <a:lnTo>
                    <a:pt x="817" y="0"/>
                  </a:lnTo>
                  <a:cubicBezTo>
                    <a:pt x="826" y="0"/>
                    <a:pt x="834" y="8"/>
                    <a:pt x="834" y="17"/>
                  </a:cubicBezTo>
                  <a:cubicBezTo>
                    <a:pt x="834" y="26"/>
                    <a:pt x="826" y="34"/>
                    <a:pt x="817" y="34"/>
                  </a:cubicBezTo>
                  <a:lnTo>
                    <a:pt x="717" y="34"/>
                  </a:lnTo>
                  <a:cubicBezTo>
                    <a:pt x="708" y="34"/>
                    <a:pt x="700" y="26"/>
                    <a:pt x="700" y="17"/>
                  </a:cubicBezTo>
                  <a:cubicBezTo>
                    <a:pt x="700" y="8"/>
                    <a:pt x="708" y="0"/>
                    <a:pt x="717" y="0"/>
                  </a:cubicBezTo>
                  <a:close/>
                  <a:moveTo>
                    <a:pt x="950" y="0"/>
                  </a:moveTo>
                  <a:lnTo>
                    <a:pt x="1050" y="0"/>
                  </a:lnTo>
                  <a:cubicBezTo>
                    <a:pt x="1060" y="0"/>
                    <a:pt x="1067" y="8"/>
                    <a:pt x="1067" y="17"/>
                  </a:cubicBezTo>
                  <a:cubicBezTo>
                    <a:pt x="1067" y="26"/>
                    <a:pt x="1060" y="34"/>
                    <a:pt x="1050" y="34"/>
                  </a:cubicBezTo>
                  <a:lnTo>
                    <a:pt x="950" y="34"/>
                  </a:lnTo>
                  <a:cubicBezTo>
                    <a:pt x="941" y="34"/>
                    <a:pt x="934" y="26"/>
                    <a:pt x="934" y="17"/>
                  </a:cubicBezTo>
                  <a:cubicBezTo>
                    <a:pt x="934" y="8"/>
                    <a:pt x="941" y="0"/>
                    <a:pt x="950" y="0"/>
                  </a:cubicBezTo>
                  <a:close/>
                  <a:moveTo>
                    <a:pt x="1184" y="0"/>
                  </a:moveTo>
                  <a:lnTo>
                    <a:pt x="1284" y="0"/>
                  </a:lnTo>
                  <a:cubicBezTo>
                    <a:pt x="1293" y="0"/>
                    <a:pt x="1300" y="8"/>
                    <a:pt x="1300" y="17"/>
                  </a:cubicBezTo>
                  <a:cubicBezTo>
                    <a:pt x="1300" y="26"/>
                    <a:pt x="1293" y="34"/>
                    <a:pt x="1284" y="34"/>
                  </a:cubicBezTo>
                  <a:lnTo>
                    <a:pt x="1184" y="34"/>
                  </a:lnTo>
                  <a:cubicBezTo>
                    <a:pt x="1174" y="34"/>
                    <a:pt x="1167" y="26"/>
                    <a:pt x="1167" y="17"/>
                  </a:cubicBezTo>
                  <a:cubicBezTo>
                    <a:pt x="1167" y="8"/>
                    <a:pt x="1174" y="0"/>
                    <a:pt x="1184" y="0"/>
                  </a:cubicBezTo>
                  <a:close/>
                  <a:moveTo>
                    <a:pt x="1417" y="0"/>
                  </a:moveTo>
                  <a:lnTo>
                    <a:pt x="1517" y="0"/>
                  </a:lnTo>
                  <a:cubicBezTo>
                    <a:pt x="1526" y="0"/>
                    <a:pt x="1534" y="8"/>
                    <a:pt x="1534" y="17"/>
                  </a:cubicBezTo>
                  <a:cubicBezTo>
                    <a:pt x="1534" y="26"/>
                    <a:pt x="1526" y="34"/>
                    <a:pt x="1517" y="34"/>
                  </a:cubicBezTo>
                  <a:lnTo>
                    <a:pt x="1417" y="34"/>
                  </a:lnTo>
                  <a:cubicBezTo>
                    <a:pt x="1408" y="34"/>
                    <a:pt x="1400" y="26"/>
                    <a:pt x="1400" y="17"/>
                  </a:cubicBezTo>
                  <a:cubicBezTo>
                    <a:pt x="1400" y="8"/>
                    <a:pt x="1408" y="0"/>
                    <a:pt x="1417" y="0"/>
                  </a:cubicBezTo>
                  <a:close/>
                  <a:moveTo>
                    <a:pt x="1650" y="0"/>
                  </a:moveTo>
                  <a:lnTo>
                    <a:pt x="1750" y="0"/>
                  </a:lnTo>
                  <a:cubicBezTo>
                    <a:pt x="1760" y="0"/>
                    <a:pt x="1767" y="8"/>
                    <a:pt x="1767" y="17"/>
                  </a:cubicBezTo>
                  <a:cubicBezTo>
                    <a:pt x="1767" y="26"/>
                    <a:pt x="1760" y="34"/>
                    <a:pt x="1750" y="34"/>
                  </a:cubicBezTo>
                  <a:lnTo>
                    <a:pt x="1650" y="34"/>
                  </a:lnTo>
                  <a:cubicBezTo>
                    <a:pt x="1641" y="34"/>
                    <a:pt x="1634" y="26"/>
                    <a:pt x="1634" y="17"/>
                  </a:cubicBezTo>
                  <a:cubicBezTo>
                    <a:pt x="1634" y="8"/>
                    <a:pt x="1641" y="0"/>
                    <a:pt x="1650" y="0"/>
                  </a:cubicBezTo>
                  <a:close/>
                  <a:moveTo>
                    <a:pt x="1884" y="0"/>
                  </a:moveTo>
                  <a:lnTo>
                    <a:pt x="1984" y="0"/>
                  </a:lnTo>
                  <a:cubicBezTo>
                    <a:pt x="1993" y="0"/>
                    <a:pt x="2000" y="8"/>
                    <a:pt x="2000" y="17"/>
                  </a:cubicBezTo>
                  <a:cubicBezTo>
                    <a:pt x="2000" y="26"/>
                    <a:pt x="1993" y="34"/>
                    <a:pt x="1984" y="34"/>
                  </a:cubicBezTo>
                  <a:lnTo>
                    <a:pt x="1884" y="34"/>
                  </a:lnTo>
                  <a:cubicBezTo>
                    <a:pt x="1874" y="34"/>
                    <a:pt x="1867" y="26"/>
                    <a:pt x="1867" y="17"/>
                  </a:cubicBezTo>
                  <a:cubicBezTo>
                    <a:pt x="1867" y="8"/>
                    <a:pt x="1874" y="0"/>
                    <a:pt x="1884" y="0"/>
                  </a:cubicBezTo>
                  <a:close/>
                  <a:moveTo>
                    <a:pt x="2117" y="0"/>
                  </a:moveTo>
                  <a:lnTo>
                    <a:pt x="2217" y="0"/>
                  </a:lnTo>
                  <a:cubicBezTo>
                    <a:pt x="2226" y="0"/>
                    <a:pt x="2234" y="8"/>
                    <a:pt x="2234" y="17"/>
                  </a:cubicBezTo>
                  <a:cubicBezTo>
                    <a:pt x="2234" y="26"/>
                    <a:pt x="2226" y="34"/>
                    <a:pt x="2217" y="34"/>
                  </a:cubicBezTo>
                  <a:lnTo>
                    <a:pt x="2117" y="34"/>
                  </a:lnTo>
                  <a:cubicBezTo>
                    <a:pt x="2108" y="34"/>
                    <a:pt x="2100" y="26"/>
                    <a:pt x="2100" y="17"/>
                  </a:cubicBezTo>
                  <a:cubicBezTo>
                    <a:pt x="2100" y="8"/>
                    <a:pt x="2108" y="0"/>
                    <a:pt x="2117" y="0"/>
                  </a:cubicBezTo>
                  <a:close/>
                  <a:moveTo>
                    <a:pt x="2350" y="0"/>
                  </a:moveTo>
                  <a:lnTo>
                    <a:pt x="2450" y="0"/>
                  </a:lnTo>
                  <a:cubicBezTo>
                    <a:pt x="2460" y="0"/>
                    <a:pt x="2467" y="8"/>
                    <a:pt x="2467" y="17"/>
                  </a:cubicBezTo>
                  <a:cubicBezTo>
                    <a:pt x="2467" y="26"/>
                    <a:pt x="2460" y="34"/>
                    <a:pt x="2450" y="34"/>
                  </a:cubicBezTo>
                  <a:lnTo>
                    <a:pt x="2350" y="34"/>
                  </a:lnTo>
                  <a:cubicBezTo>
                    <a:pt x="2341" y="34"/>
                    <a:pt x="2334" y="26"/>
                    <a:pt x="2334" y="17"/>
                  </a:cubicBezTo>
                  <a:cubicBezTo>
                    <a:pt x="2334" y="8"/>
                    <a:pt x="2341" y="0"/>
                    <a:pt x="2350" y="0"/>
                  </a:cubicBezTo>
                  <a:close/>
                  <a:moveTo>
                    <a:pt x="2584" y="0"/>
                  </a:moveTo>
                  <a:lnTo>
                    <a:pt x="2684" y="0"/>
                  </a:lnTo>
                  <a:cubicBezTo>
                    <a:pt x="2693" y="0"/>
                    <a:pt x="2700" y="8"/>
                    <a:pt x="2700" y="17"/>
                  </a:cubicBezTo>
                  <a:cubicBezTo>
                    <a:pt x="2700" y="26"/>
                    <a:pt x="2693" y="34"/>
                    <a:pt x="2684" y="34"/>
                  </a:cubicBezTo>
                  <a:lnTo>
                    <a:pt x="2584" y="34"/>
                  </a:lnTo>
                  <a:cubicBezTo>
                    <a:pt x="2574" y="34"/>
                    <a:pt x="2567" y="26"/>
                    <a:pt x="2567" y="17"/>
                  </a:cubicBezTo>
                  <a:cubicBezTo>
                    <a:pt x="2567" y="8"/>
                    <a:pt x="2574" y="0"/>
                    <a:pt x="2584" y="0"/>
                  </a:cubicBezTo>
                  <a:close/>
                  <a:moveTo>
                    <a:pt x="2817" y="0"/>
                  </a:moveTo>
                  <a:lnTo>
                    <a:pt x="2917" y="0"/>
                  </a:lnTo>
                  <a:cubicBezTo>
                    <a:pt x="2926" y="0"/>
                    <a:pt x="2934" y="8"/>
                    <a:pt x="2934" y="17"/>
                  </a:cubicBezTo>
                  <a:cubicBezTo>
                    <a:pt x="2934" y="26"/>
                    <a:pt x="2926" y="34"/>
                    <a:pt x="2917" y="34"/>
                  </a:cubicBezTo>
                  <a:lnTo>
                    <a:pt x="2817" y="34"/>
                  </a:lnTo>
                  <a:cubicBezTo>
                    <a:pt x="2808" y="34"/>
                    <a:pt x="2800" y="26"/>
                    <a:pt x="2800" y="17"/>
                  </a:cubicBezTo>
                  <a:cubicBezTo>
                    <a:pt x="2800" y="8"/>
                    <a:pt x="2808" y="0"/>
                    <a:pt x="2817" y="0"/>
                  </a:cubicBezTo>
                  <a:close/>
                  <a:moveTo>
                    <a:pt x="3050" y="0"/>
                  </a:moveTo>
                  <a:lnTo>
                    <a:pt x="3150" y="0"/>
                  </a:lnTo>
                  <a:cubicBezTo>
                    <a:pt x="3160" y="0"/>
                    <a:pt x="3167" y="8"/>
                    <a:pt x="3167" y="17"/>
                  </a:cubicBezTo>
                  <a:cubicBezTo>
                    <a:pt x="3167" y="26"/>
                    <a:pt x="3160" y="34"/>
                    <a:pt x="3150" y="34"/>
                  </a:cubicBezTo>
                  <a:lnTo>
                    <a:pt x="3050" y="34"/>
                  </a:lnTo>
                  <a:cubicBezTo>
                    <a:pt x="3041" y="34"/>
                    <a:pt x="3034" y="26"/>
                    <a:pt x="3034" y="17"/>
                  </a:cubicBezTo>
                  <a:cubicBezTo>
                    <a:pt x="3034" y="8"/>
                    <a:pt x="3041" y="0"/>
                    <a:pt x="3050" y="0"/>
                  </a:cubicBezTo>
                  <a:close/>
                  <a:moveTo>
                    <a:pt x="3284" y="0"/>
                  </a:moveTo>
                  <a:lnTo>
                    <a:pt x="3384" y="0"/>
                  </a:lnTo>
                  <a:cubicBezTo>
                    <a:pt x="3393" y="0"/>
                    <a:pt x="3400" y="8"/>
                    <a:pt x="3400" y="17"/>
                  </a:cubicBezTo>
                  <a:cubicBezTo>
                    <a:pt x="3400" y="26"/>
                    <a:pt x="3393" y="34"/>
                    <a:pt x="3384" y="34"/>
                  </a:cubicBezTo>
                  <a:lnTo>
                    <a:pt x="3284" y="34"/>
                  </a:lnTo>
                  <a:cubicBezTo>
                    <a:pt x="3274" y="34"/>
                    <a:pt x="3267" y="26"/>
                    <a:pt x="3267" y="17"/>
                  </a:cubicBezTo>
                  <a:cubicBezTo>
                    <a:pt x="3267" y="8"/>
                    <a:pt x="3274" y="0"/>
                    <a:pt x="3284" y="0"/>
                  </a:cubicBezTo>
                  <a:close/>
                  <a:moveTo>
                    <a:pt x="3517" y="0"/>
                  </a:moveTo>
                  <a:lnTo>
                    <a:pt x="3617" y="0"/>
                  </a:lnTo>
                  <a:cubicBezTo>
                    <a:pt x="3626" y="0"/>
                    <a:pt x="3634" y="8"/>
                    <a:pt x="3634" y="17"/>
                  </a:cubicBezTo>
                  <a:cubicBezTo>
                    <a:pt x="3634" y="26"/>
                    <a:pt x="3626" y="34"/>
                    <a:pt x="3617" y="34"/>
                  </a:cubicBezTo>
                  <a:lnTo>
                    <a:pt x="3517" y="34"/>
                  </a:lnTo>
                  <a:cubicBezTo>
                    <a:pt x="3508" y="34"/>
                    <a:pt x="3500" y="26"/>
                    <a:pt x="3500" y="17"/>
                  </a:cubicBezTo>
                  <a:cubicBezTo>
                    <a:pt x="3500" y="8"/>
                    <a:pt x="3508" y="0"/>
                    <a:pt x="3517" y="0"/>
                  </a:cubicBezTo>
                  <a:close/>
                  <a:moveTo>
                    <a:pt x="3750" y="0"/>
                  </a:moveTo>
                  <a:lnTo>
                    <a:pt x="3850" y="0"/>
                  </a:lnTo>
                  <a:cubicBezTo>
                    <a:pt x="3860" y="0"/>
                    <a:pt x="3867" y="8"/>
                    <a:pt x="3867" y="17"/>
                  </a:cubicBezTo>
                  <a:cubicBezTo>
                    <a:pt x="3867" y="26"/>
                    <a:pt x="3860" y="34"/>
                    <a:pt x="3850" y="34"/>
                  </a:cubicBezTo>
                  <a:lnTo>
                    <a:pt x="3750" y="34"/>
                  </a:lnTo>
                  <a:cubicBezTo>
                    <a:pt x="3741" y="34"/>
                    <a:pt x="3734" y="26"/>
                    <a:pt x="3734" y="17"/>
                  </a:cubicBezTo>
                  <a:cubicBezTo>
                    <a:pt x="3734" y="8"/>
                    <a:pt x="3741" y="0"/>
                    <a:pt x="3750" y="0"/>
                  </a:cubicBezTo>
                  <a:close/>
                  <a:moveTo>
                    <a:pt x="3984" y="0"/>
                  </a:moveTo>
                  <a:lnTo>
                    <a:pt x="4084" y="0"/>
                  </a:lnTo>
                  <a:cubicBezTo>
                    <a:pt x="4093" y="0"/>
                    <a:pt x="4100" y="8"/>
                    <a:pt x="4100" y="17"/>
                  </a:cubicBezTo>
                  <a:cubicBezTo>
                    <a:pt x="4100" y="26"/>
                    <a:pt x="4093" y="34"/>
                    <a:pt x="4084" y="34"/>
                  </a:cubicBezTo>
                  <a:lnTo>
                    <a:pt x="3984" y="34"/>
                  </a:lnTo>
                  <a:cubicBezTo>
                    <a:pt x="3974" y="34"/>
                    <a:pt x="3967" y="26"/>
                    <a:pt x="3967" y="17"/>
                  </a:cubicBezTo>
                  <a:cubicBezTo>
                    <a:pt x="3967" y="8"/>
                    <a:pt x="3974" y="0"/>
                    <a:pt x="3984" y="0"/>
                  </a:cubicBezTo>
                  <a:close/>
                  <a:moveTo>
                    <a:pt x="4217" y="0"/>
                  </a:moveTo>
                  <a:lnTo>
                    <a:pt x="4317" y="0"/>
                  </a:lnTo>
                  <a:cubicBezTo>
                    <a:pt x="4326" y="0"/>
                    <a:pt x="4334" y="8"/>
                    <a:pt x="4334" y="17"/>
                  </a:cubicBezTo>
                  <a:cubicBezTo>
                    <a:pt x="4334" y="26"/>
                    <a:pt x="4326" y="34"/>
                    <a:pt x="4317" y="34"/>
                  </a:cubicBezTo>
                  <a:lnTo>
                    <a:pt x="4217" y="34"/>
                  </a:lnTo>
                  <a:cubicBezTo>
                    <a:pt x="4208" y="34"/>
                    <a:pt x="4200" y="26"/>
                    <a:pt x="4200" y="17"/>
                  </a:cubicBezTo>
                  <a:cubicBezTo>
                    <a:pt x="4200" y="8"/>
                    <a:pt x="4208" y="0"/>
                    <a:pt x="4217" y="0"/>
                  </a:cubicBezTo>
                  <a:close/>
                  <a:moveTo>
                    <a:pt x="4450" y="0"/>
                  </a:moveTo>
                  <a:lnTo>
                    <a:pt x="4550" y="0"/>
                  </a:lnTo>
                  <a:cubicBezTo>
                    <a:pt x="4560" y="0"/>
                    <a:pt x="4567" y="8"/>
                    <a:pt x="4567" y="17"/>
                  </a:cubicBezTo>
                  <a:cubicBezTo>
                    <a:pt x="4567" y="26"/>
                    <a:pt x="4560" y="34"/>
                    <a:pt x="4550" y="34"/>
                  </a:cubicBezTo>
                  <a:lnTo>
                    <a:pt x="4450" y="34"/>
                  </a:lnTo>
                  <a:cubicBezTo>
                    <a:pt x="4441" y="34"/>
                    <a:pt x="4434" y="26"/>
                    <a:pt x="4434" y="17"/>
                  </a:cubicBezTo>
                  <a:cubicBezTo>
                    <a:pt x="4434" y="8"/>
                    <a:pt x="4441" y="0"/>
                    <a:pt x="4450" y="0"/>
                  </a:cubicBezTo>
                  <a:close/>
                  <a:moveTo>
                    <a:pt x="4684" y="0"/>
                  </a:moveTo>
                  <a:lnTo>
                    <a:pt x="4784" y="0"/>
                  </a:lnTo>
                  <a:cubicBezTo>
                    <a:pt x="4793" y="0"/>
                    <a:pt x="4800" y="8"/>
                    <a:pt x="4800" y="17"/>
                  </a:cubicBezTo>
                  <a:cubicBezTo>
                    <a:pt x="4800" y="26"/>
                    <a:pt x="4793" y="34"/>
                    <a:pt x="4784" y="34"/>
                  </a:cubicBezTo>
                  <a:lnTo>
                    <a:pt x="4684" y="34"/>
                  </a:lnTo>
                  <a:cubicBezTo>
                    <a:pt x="4674" y="34"/>
                    <a:pt x="4667" y="26"/>
                    <a:pt x="4667" y="17"/>
                  </a:cubicBezTo>
                  <a:cubicBezTo>
                    <a:pt x="4667" y="8"/>
                    <a:pt x="4674" y="0"/>
                    <a:pt x="4684" y="0"/>
                  </a:cubicBezTo>
                  <a:close/>
                  <a:moveTo>
                    <a:pt x="4917" y="0"/>
                  </a:moveTo>
                  <a:lnTo>
                    <a:pt x="5017" y="0"/>
                  </a:lnTo>
                  <a:cubicBezTo>
                    <a:pt x="5026" y="0"/>
                    <a:pt x="5034" y="8"/>
                    <a:pt x="5034" y="17"/>
                  </a:cubicBezTo>
                  <a:cubicBezTo>
                    <a:pt x="5034" y="26"/>
                    <a:pt x="5026" y="34"/>
                    <a:pt x="5017" y="34"/>
                  </a:cubicBezTo>
                  <a:lnTo>
                    <a:pt x="4917" y="34"/>
                  </a:lnTo>
                  <a:cubicBezTo>
                    <a:pt x="4908" y="34"/>
                    <a:pt x="4900" y="26"/>
                    <a:pt x="4900" y="17"/>
                  </a:cubicBezTo>
                  <a:cubicBezTo>
                    <a:pt x="4900" y="8"/>
                    <a:pt x="4908" y="0"/>
                    <a:pt x="4917" y="0"/>
                  </a:cubicBezTo>
                  <a:close/>
                  <a:moveTo>
                    <a:pt x="5150" y="0"/>
                  </a:moveTo>
                  <a:lnTo>
                    <a:pt x="5250" y="0"/>
                  </a:lnTo>
                  <a:cubicBezTo>
                    <a:pt x="5260" y="0"/>
                    <a:pt x="5267" y="8"/>
                    <a:pt x="5267" y="17"/>
                  </a:cubicBezTo>
                  <a:cubicBezTo>
                    <a:pt x="5267" y="26"/>
                    <a:pt x="5260" y="34"/>
                    <a:pt x="5250" y="34"/>
                  </a:cubicBezTo>
                  <a:lnTo>
                    <a:pt x="5150" y="34"/>
                  </a:lnTo>
                  <a:cubicBezTo>
                    <a:pt x="5141" y="34"/>
                    <a:pt x="5134" y="26"/>
                    <a:pt x="5134" y="17"/>
                  </a:cubicBezTo>
                  <a:cubicBezTo>
                    <a:pt x="5134" y="8"/>
                    <a:pt x="5141" y="0"/>
                    <a:pt x="5150" y="0"/>
                  </a:cubicBezTo>
                  <a:close/>
                  <a:moveTo>
                    <a:pt x="5384" y="0"/>
                  </a:moveTo>
                  <a:lnTo>
                    <a:pt x="5484" y="0"/>
                  </a:lnTo>
                  <a:cubicBezTo>
                    <a:pt x="5493" y="0"/>
                    <a:pt x="5500" y="8"/>
                    <a:pt x="5500" y="17"/>
                  </a:cubicBezTo>
                  <a:cubicBezTo>
                    <a:pt x="5500" y="26"/>
                    <a:pt x="5493" y="34"/>
                    <a:pt x="5484" y="34"/>
                  </a:cubicBezTo>
                  <a:lnTo>
                    <a:pt x="5384" y="34"/>
                  </a:lnTo>
                  <a:cubicBezTo>
                    <a:pt x="5374" y="34"/>
                    <a:pt x="5367" y="26"/>
                    <a:pt x="5367" y="17"/>
                  </a:cubicBezTo>
                  <a:cubicBezTo>
                    <a:pt x="5367" y="8"/>
                    <a:pt x="5374" y="0"/>
                    <a:pt x="5384" y="0"/>
                  </a:cubicBezTo>
                  <a:close/>
                  <a:moveTo>
                    <a:pt x="5617" y="0"/>
                  </a:moveTo>
                  <a:lnTo>
                    <a:pt x="5717" y="0"/>
                  </a:lnTo>
                  <a:cubicBezTo>
                    <a:pt x="5726" y="0"/>
                    <a:pt x="5734" y="8"/>
                    <a:pt x="5734" y="17"/>
                  </a:cubicBezTo>
                  <a:cubicBezTo>
                    <a:pt x="5734" y="26"/>
                    <a:pt x="5726" y="34"/>
                    <a:pt x="5717" y="34"/>
                  </a:cubicBezTo>
                  <a:lnTo>
                    <a:pt x="5617" y="34"/>
                  </a:lnTo>
                  <a:cubicBezTo>
                    <a:pt x="5608" y="34"/>
                    <a:pt x="5600" y="26"/>
                    <a:pt x="5600" y="17"/>
                  </a:cubicBezTo>
                  <a:cubicBezTo>
                    <a:pt x="5600" y="8"/>
                    <a:pt x="5608" y="0"/>
                    <a:pt x="5617" y="0"/>
                  </a:cubicBezTo>
                  <a:close/>
                  <a:moveTo>
                    <a:pt x="5850" y="0"/>
                  </a:moveTo>
                  <a:lnTo>
                    <a:pt x="5950" y="0"/>
                  </a:lnTo>
                  <a:cubicBezTo>
                    <a:pt x="5960" y="0"/>
                    <a:pt x="5967" y="8"/>
                    <a:pt x="5967" y="17"/>
                  </a:cubicBezTo>
                  <a:cubicBezTo>
                    <a:pt x="5967" y="26"/>
                    <a:pt x="5960" y="34"/>
                    <a:pt x="5950" y="34"/>
                  </a:cubicBezTo>
                  <a:lnTo>
                    <a:pt x="5850" y="34"/>
                  </a:lnTo>
                  <a:cubicBezTo>
                    <a:pt x="5841" y="34"/>
                    <a:pt x="5834" y="26"/>
                    <a:pt x="5834" y="17"/>
                  </a:cubicBezTo>
                  <a:cubicBezTo>
                    <a:pt x="5834" y="8"/>
                    <a:pt x="5841" y="0"/>
                    <a:pt x="5850" y="0"/>
                  </a:cubicBezTo>
                  <a:close/>
                  <a:moveTo>
                    <a:pt x="6084" y="0"/>
                  </a:moveTo>
                  <a:lnTo>
                    <a:pt x="6184" y="0"/>
                  </a:lnTo>
                  <a:cubicBezTo>
                    <a:pt x="6193" y="0"/>
                    <a:pt x="6200" y="8"/>
                    <a:pt x="6200" y="17"/>
                  </a:cubicBezTo>
                  <a:cubicBezTo>
                    <a:pt x="6200" y="26"/>
                    <a:pt x="6193" y="34"/>
                    <a:pt x="6184" y="34"/>
                  </a:cubicBezTo>
                  <a:lnTo>
                    <a:pt x="6084" y="34"/>
                  </a:lnTo>
                  <a:cubicBezTo>
                    <a:pt x="6074" y="34"/>
                    <a:pt x="6067" y="26"/>
                    <a:pt x="6067" y="17"/>
                  </a:cubicBezTo>
                  <a:cubicBezTo>
                    <a:pt x="6067" y="8"/>
                    <a:pt x="6074" y="0"/>
                    <a:pt x="6084" y="0"/>
                  </a:cubicBezTo>
                  <a:close/>
                  <a:moveTo>
                    <a:pt x="6317" y="0"/>
                  </a:moveTo>
                  <a:lnTo>
                    <a:pt x="6417" y="0"/>
                  </a:lnTo>
                  <a:cubicBezTo>
                    <a:pt x="6426" y="0"/>
                    <a:pt x="6434" y="8"/>
                    <a:pt x="6434" y="17"/>
                  </a:cubicBezTo>
                  <a:cubicBezTo>
                    <a:pt x="6434" y="26"/>
                    <a:pt x="6426" y="34"/>
                    <a:pt x="6417" y="34"/>
                  </a:cubicBezTo>
                  <a:lnTo>
                    <a:pt x="6317" y="34"/>
                  </a:lnTo>
                  <a:cubicBezTo>
                    <a:pt x="6308" y="34"/>
                    <a:pt x="6300" y="26"/>
                    <a:pt x="6300" y="17"/>
                  </a:cubicBezTo>
                  <a:cubicBezTo>
                    <a:pt x="6300" y="8"/>
                    <a:pt x="6308" y="0"/>
                    <a:pt x="6317" y="0"/>
                  </a:cubicBezTo>
                  <a:close/>
                  <a:moveTo>
                    <a:pt x="6550" y="0"/>
                  </a:moveTo>
                  <a:lnTo>
                    <a:pt x="6650" y="0"/>
                  </a:lnTo>
                  <a:cubicBezTo>
                    <a:pt x="6660" y="0"/>
                    <a:pt x="6667" y="8"/>
                    <a:pt x="6667" y="17"/>
                  </a:cubicBezTo>
                  <a:cubicBezTo>
                    <a:pt x="6667" y="26"/>
                    <a:pt x="6660" y="34"/>
                    <a:pt x="6650" y="34"/>
                  </a:cubicBezTo>
                  <a:lnTo>
                    <a:pt x="6550" y="34"/>
                  </a:lnTo>
                  <a:cubicBezTo>
                    <a:pt x="6541" y="34"/>
                    <a:pt x="6534" y="26"/>
                    <a:pt x="6534" y="17"/>
                  </a:cubicBezTo>
                  <a:cubicBezTo>
                    <a:pt x="6534" y="8"/>
                    <a:pt x="6541" y="0"/>
                    <a:pt x="6550" y="0"/>
                  </a:cubicBezTo>
                  <a:close/>
                  <a:moveTo>
                    <a:pt x="6784" y="0"/>
                  </a:moveTo>
                  <a:lnTo>
                    <a:pt x="6884" y="0"/>
                  </a:lnTo>
                  <a:cubicBezTo>
                    <a:pt x="6893" y="0"/>
                    <a:pt x="6900" y="8"/>
                    <a:pt x="6900" y="17"/>
                  </a:cubicBezTo>
                  <a:cubicBezTo>
                    <a:pt x="6900" y="26"/>
                    <a:pt x="6893" y="34"/>
                    <a:pt x="6884" y="34"/>
                  </a:cubicBezTo>
                  <a:lnTo>
                    <a:pt x="6784" y="34"/>
                  </a:lnTo>
                  <a:cubicBezTo>
                    <a:pt x="6774" y="34"/>
                    <a:pt x="6767" y="26"/>
                    <a:pt x="6767" y="17"/>
                  </a:cubicBezTo>
                  <a:cubicBezTo>
                    <a:pt x="6767" y="8"/>
                    <a:pt x="6774" y="0"/>
                    <a:pt x="6784" y="0"/>
                  </a:cubicBezTo>
                  <a:close/>
                  <a:moveTo>
                    <a:pt x="7017" y="0"/>
                  </a:moveTo>
                  <a:lnTo>
                    <a:pt x="7117" y="0"/>
                  </a:lnTo>
                  <a:cubicBezTo>
                    <a:pt x="7126" y="0"/>
                    <a:pt x="7134" y="8"/>
                    <a:pt x="7134" y="17"/>
                  </a:cubicBezTo>
                  <a:cubicBezTo>
                    <a:pt x="7134" y="26"/>
                    <a:pt x="7126" y="34"/>
                    <a:pt x="7117" y="34"/>
                  </a:cubicBezTo>
                  <a:lnTo>
                    <a:pt x="7017" y="34"/>
                  </a:lnTo>
                  <a:cubicBezTo>
                    <a:pt x="7008" y="34"/>
                    <a:pt x="7000" y="26"/>
                    <a:pt x="7000" y="17"/>
                  </a:cubicBezTo>
                  <a:cubicBezTo>
                    <a:pt x="7000" y="8"/>
                    <a:pt x="7008" y="0"/>
                    <a:pt x="7017" y="0"/>
                  </a:cubicBezTo>
                  <a:close/>
                  <a:moveTo>
                    <a:pt x="7250" y="0"/>
                  </a:moveTo>
                  <a:lnTo>
                    <a:pt x="7350" y="0"/>
                  </a:lnTo>
                  <a:cubicBezTo>
                    <a:pt x="7360" y="0"/>
                    <a:pt x="7367" y="8"/>
                    <a:pt x="7367" y="17"/>
                  </a:cubicBezTo>
                  <a:cubicBezTo>
                    <a:pt x="7367" y="26"/>
                    <a:pt x="7360" y="34"/>
                    <a:pt x="7350" y="34"/>
                  </a:cubicBezTo>
                  <a:lnTo>
                    <a:pt x="7250" y="34"/>
                  </a:lnTo>
                  <a:cubicBezTo>
                    <a:pt x="7241" y="34"/>
                    <a:pt x="7234" y="26"/>
                    <a:pt x="7234" y="17"/>
                  </a:cubicBezTo>
                  <a:cubicBezTo>
                    <a:pt x="7234" y="8"/>
                    <a:pt x="7241" y="0"/>
                    <a:pt x="7250" y="0"/>
                  </a:cubicBezTo>
                  <a:close/>
                  <a:moveTo>
                    <a:pt x="7484" y="0"/>
                  </a:moveTo>
                  <a:lnTo>
                    <a:pt x="7584" y="0"/>
                  </a:lnTo>
                  <a:cubicBezTo>
                    <a:pt x="7593" y="0"/>
                    <a:pt x="7600" y="8"/>
                    <a:pt x="7600" y="17"/>
                  </a:cubicBezTo>
                  <a:cubicBezTo>
                    <a:pt x="7600" y="26"/>
                    <a:pt x="7593" y="34"/>
                    <a:pt x="7584" y="34"/>
                  </a:cubicBezTo>
                  <a:lnTo>
                    <a:pt x="7484" y="34"/>
                  </a:lnTo>
                  <a:cubicBezTo>
                    <a:pt x="7474" y="34"/>
                    <a:pt x="7467" y="26"/>
                    <a:pt x="7467" y="17"/>
                  </a:cubicBezTo>
                  <a:cubicBezTo>
                    <a:pt x="7467" y="8"/>
                    <a:pt x="7474" y="0"/>
                    <a:pt x="7484" y="0"/>
                  </a:cubicBezTo>
                  <a:close/>
                  <a:moveTo>
                    <a:pt x="7717" y="0"/>
                  </a:moveTo>
                  <a:lnTo>
                    <a:pt x="7817" y="0"/>
                  </a:lnTo>
                  <a:cubicBezTo>
                    <a:pt x="7826" y="0"/>
                    <a:pt x="7834" y="8"/>
                    <a:pt x="7834" y="17"/>
                  </a:cubicBezTo>
                  <a:cubicBezTo>
                    <a:pt x="7834" y="26"/>
                    <a:pt x="7826" y="34"/>
                    <a:pt x="7817" y="34"/>
                  </a:cubicBezTo>
                  <a:lnTo>
                    <a:pt x="7717" y="34"/>
                  </a:lnTo>
                  <a:cubicBezTo>
                    <a:pt x="7708" y="34"/>
                    <a:pt x="7700" y="26"/>
                    <a:pt x="7700" y="17"/>
                  </a:cubicBezTo>
                  <a:cubicBezTo>
                    <a:pt x="7700" y="8"/>
                    <a:pt x="7708" y="0"/>
                    <a:pt x="7717" y="0"/>
                  </a:cubicBezTo>
                  <a:close/>
                  <a:moveTo>
                    <a:pt x="7950" y="0"/>
                  </a:moveTo>
                  <a:lnTo>
                    <a:pt x="8050" y="0"/>
                  </a:lnTo>
                  <a:cubicBezTo>
                    <a:pt x="8060" y="0"/>
                    <a:pt x="8067" y="8"/>
                    <a:pt x="8067" y="17"/>
                  </a:cubicBezTo>
                  <a:cubicBezTo>
                    <a:pt x="8067" y="26"/>
                    <a:pt x="8060" y="34"/>
                    <a:pt x="8050" y="34"/>
                  </a:cubicBezTo>
                  <a:lnTo>
                    <a:pt x="7950" y="34"/>
                  </a:lnTo>
                  <a:cubicBezTo>
                    <a:pt x="7941" y="34"/>
                    <a:pt x="7934" y="26"/>
                    <a:pt x="7934" y="17"/>
                  </a:cubicBezTo>
                  <a:cubicBezTo>
                    <a:pt x="7934" y="8"/>
                    <a:pt x="7941" y="0"/>
                    <a:pt x="7950" y="0"/>
                  </a:cubicBezTo>
                  <a:close/>
                  <a:moveTo>
                    <a:pt x="8184" y="0"/>
                  </a:moveTo>
                  <a:lnTo>
                    <a:pt x="8284" y="0"/>
                  </a:lnTo>
                  <a:cubicBezTo>
                    <a:pt x="8293" y="0"/>
                    <a:pt x="8300" y="8"/>
                    <a:pt x="8300" y="17"/>
                  </a:cubicBezTo>
                  <a:cubicBezTo>
                    <a:pt x="8300" y="26"/>
                    <a:pt x="8293" y="34"/>
                    <a:pt x="8284" y="34"/>
                  </a:cubicBezTo>
                  <a:lnTo>
                    <a:pt x="8184" y="34"/>
                  </a:lnTo>
                  <a:cubicBezTo>
                    <a:pt x="8174" y="34"/>
                    <a:pt x="8167" y="26"/>
                    <a:pt x="8167" y="17"/>
                  </a:cubicBezTo>
                  <a:cubicBezTo>
                    <a:pt x="8167" y="8"/>
                    <a:pt x="8174" y="0"/>
                    <a:pt x="8184" y="0"/>
                  </a:cubicBezTo>
                  <a:close/>
                  <a:moveTo>
                    <a:pt x="8417" y="0"/>
                  </a:moveTo>
                  <a:lnTo>
                    <a:pt x="8517" y="0"/>
                  </a:lnTo>
                  <a:cubicBezTo>
                    <a:pt x="8526" y="0"/>
                    <a:pt x="8534" y="8"/>
                    <a:pt x="8534" y="17"/>
                  </a:cubicBezTo>
                  <a:cubicBezTo>
                    <a:pt x="8534" y="26"/>
                    <a:pt x="8526" y="34"/>
                    <a:pt x="8517" y="34"/>
                  </a:cubicBezTo>
                  <a:lnTo>
                    <a:pt x="8417" y="34"/>
                  </a:lnTo>
                  <a:cubicBezTo>
                    <a:pt x="8408" y="34"/>
                    <a:pt x="8400" y="26"/>
                    <a:pt x="8400" y="17"/>
                  </a:cubicBezTo>
                  <a:cubicBezTo>
                    <a:pt x="8400" y="8"/>
                    <a:pt x="8408" y="0"/>
                    <a:pt x="8417" y="0"/>
                  </a:cubicBezTo>
                  <a:close/>
                  <a:moveTo>
                    <a:pt x="8650" y="0"/>
                  </a:moveTo>
                  <a:lnTo>
                    <a:pt x="8750" y="0"/>
                  </a:lnTo>
                  <a:cubicBezTo>
                    <a:pt x="8760" y="0"/>
                    <a:pt x="8767" y="8"/>
                    <a:pt x="8767" y="17"/>
                  </a:cubicBezTo>
                  <a:cubicBezTo>
                    <a:pt x="8767" y="26"/>
                    <a:pt x="8760" y="34"/>
                    <a:pt x="8750" y="34"/>
                  </a:cubicBezTo>
                  <a:lnTo>
                    <a:pt x="8650" y="34"/>
                  </a:lnTo>
                  <a:cubicBezTo>
                    <a:pt x="8641" y="34"/>
                    <a:pt x="8634" y="26"/>
                    <a:pt x="8634" y="17"/>
                  </a:cubicBezTo>
                  <a:cubicBezTo>
                    <a:pt x="8634" y="8"/>
                    <a:pt x="8641" y="0"/>
                    <a:pt x="8650" y="0"/>
                  </a:cubicBezTo>
                  <a:close/>
                  <a:moveTo>
                    <a:pt x="8884" y="0"/>
                  </a:moveTo>
                  <a:lnTo>
                    <a:pt x="8984" y="0"/>
                  </a:lnTo>
                  <a:cubicBezTo>
                    <a:pt x="8993" y="0"/>
                    <a:pt x="9000" y="8"/>
                    <a:pt x="9000" y="17"/>
                  </a:cubicBezTo>
                  <a:cubicBezTo>
                    <a:pt x="9000" y="26"/>
                    <a:pt x="8993" y="34"/>
                    <a:pt x="8984" y="34"/>
                  </a:cubicBezTo>
                  <a:lnTo>
                    <a:pt x="8884" y="34"/>
                  </a:lnTo>
                  <a:cubicBezTo>
                    <a:pt x="8874" y="34"/>
                    <a:pt x="8867" y="26"/>
                    <a:pt x="8867" y="17"/>
                  </a:cubicBezTo>
                  <a:cubicBezTo>
                    <a:pt x="8867" y="8"/>
                    <a:pt x="8874" y="0"/>
                    <a:pt x="8884" y="0"/>
                  </a:cubicBezTo>
                  <a:close/>
                  <a:moveTo>
                    <a:pt x="9117" y="0"/>
                  </a:moveTo>
                  <a:lnTo>
                    <a:pt x="9217" y="0"/>
                  </a:lnTo>
                  <a:cubicBezTo>
                    <a:pt x="9226" y="0"/>
                    <a:pt x="9234" y="8"/>
                    <a:pt x="9234" y="17"/>
                  </a:cubicBezTo>
                  <a:cubicBezTo>
                    <a:pt x="9234" y="26"/>
                    <a:pt x="9226" y="34"/>
                    <a:pt x="9217" y="34"/>
                  </a:cubicBezTo>
                  <a:lnTo>
                    <a:pt x="9117" y="34"/>
                  </a:lnTo>
                  <a:cubicBezTo>
                    <a:pt x="9108" y="34"/>
                    <a:pt x="9100" y="26"/>
                    <a:pt x="9100" y="17"/>
                  </a:cubicBezTo>
                  <a:cubicBezTo>
                    <a:pt x="9100" y="8"/>
                    <a:pt x="9108" y="0"/>
                    <a:pt x="9117" y="0"/>
                  </a:cubicBezTo>
                  <a:close/>
                  <a:moveTo>
                    <a:pt x="9350" y="0"/>
                  </a:moveTo>
                  <a:lnTo>
                    <a:pt x="9450" y="0"/>
                  </a:lnTo>
                  <a:cubicBezTo>
                    <a:pt x="9460" y="0"/>
                    <a:pt x="9467" y="8"/>
                    <a:pt x="9467" y="17"/>
                  </a:cubicBezTo>
                  <a:cubicBezTo>
                    <a:pt x="9467" y="26"/>
                    <a:pt x="9460" y="34"/>
                    <a:pt x="9450" y="34"/>
                  </a:cubicBezTo>
                  <a:lnTo>
                    <a:pt x="9350" y="34"/>
                  </a:lnTo>
                  <a:cubicBezTo>
                    <a:pt x="9341" y="34"/>
                    <a:pt x="9334" y="26"/>
                    <a:pt x="9334" y="17"/>
                  </a:cubicBezTo>
                  <a:cubicBezTo>
                    <a:pt x="9334" y="8"/>
                    <a:pt x="9341" y="0"/>
                    <a:pt x="9350" y="0"/>
                  </a:cubicBezTo>
                  <a:close/>
                  <a:moveTo>
                    <a:pt x="9584" y="0"/>
                  </a:moveTo>
                  <a:lnTo>
                    <a:pt x="9684" y="0"/>
                  </a:lnTo>
                  <a:cubicBezTo>
                    <a:pt x="9693" y="0"/>
                    <a:pt x="9700" y="8"/>
                    <a:pt x="9700" y="17"/>
                  </a:cubicBezTo>
                  <a:cubicBezTo>
                    <a:pt x="9700" y="26"/>
                    <a:pt x="9693" y="34"/>
                    <a:pt x="9684" y="34"/>
                  </a:cubicBezTo>
                  <a:lnTo>
                    <a:pt x="9584" y="34"/>
                  </a:lnTo>
                  <a:cubicBezTo>
                    <a:pt x="9574" y="34"/>
                    <a:pt x="9567" y="26"/>
                    <a:pt x="9567" y="17"/>
                  </a:cubicBezTo>
                  <a:cubicBezTo>
                    <a:pt x="9567" y="8"/>
                    <a:pt x="9574" y="0"/>
                    <a:pt x="9584" y="0"/>
                  </a:cubicBezTo>
                  <a:close/>
                  <a:moveTo>
                    <a:pt x="9817" y="0"/>
                  </a:moveTo>
                  <a:lnTo>
                    <a:pt x="9917" y="0"/>
                  </a:lnTo>
                  <a:cubicBezTo>
                    <a:pt x="9926" y="0"/>
                    <a:pt x="9934" y="8"/>
                    <a:pt x="9934" y="17"/>
                  </a:cubicBezTo>
                  <a:cubicBezTo>
                    <a:pt x="9934" y="26"/>
                    <a:pt x="9926" y="34"/>
                    <a:pt x="9917" y="34"/>
                  </a:cubicBezTo>
                  <a:lnTo>
                    <a:pt x="9817" y="34"/>
                  </a:lnTo>
                  <a:cubicBezTo>
                    <a:pt x="9808" y="34"/>
                    <a:pt x="9800" y="26"/>
                    <a:pt x="9800" y="17"/>
                  </a:cubicBezTo>
                  <a:cubicBezTo>
                    <a:pt x="9800" y="8"/>
                    <a:pt x="9808" y="0"/>
                    <a:pt x="9817" y="0"/>
                  </a:cubicBezTo>
                  <a:close/>
                  <a:moveTo>
                    <a:pt x="10050" y="0"/>
                  </a:moveTo>
                  <a:lnTo>
                    <a:pt x="10150" y="0"/>
                  </a:lnTo>
                  <a:cubicBezTo>
                    <a:pt x="10160" y="0"/>
                    <a:pt x="10167" y="8"/>
                    <a:pt x="10167" y="17"/>
                  </a:cubicBezTo>
                  <a:cubicBezTo>
                    <a:pt x="10167" y="26"/>
                    <a:pt x="10160" y="34"/>
                    <a:pt x="10150" y="34"/>
                  </a:cubicBezTo>
                  <a:lnTo>
                    <a:pt x="10050" y="34"/>
                  </a:lnTo>
                  <a:cubicBezTo>
                    <a:pt x="10041" y="34"/>
                    <a:pt x="10034" y="26"/>
                    <a:pt x="10034" y="17"/>
                  </a:cubicBezTo>
                  <a:cubicBezTo>
                    <a:pt x="10034" y="8"/>
                    <a:pt x="10041" y="0"/>
                    <a:pt x="10050" y="0"/>
                  </a:cubicBezTo>
                  <a:close/>
                  <a:moveTo>
                    <a:pt x="10284" y="0"/>
                  </a:moveTo>
                  <a:lnTo>
                    <a:pt x="10384" y="0"/>
                  </a:lnTo>
                  <a:cubicBezTo>
                    <a:pt x="10393" y="0"/>
                    <a:pt x="10400" y="8"/>
                    <a:pt x="10400" y="17"/>
                  </a:cubicBezTo>
                  <a:cubicBezTo>
                    <a:pt x="10400" y="26"/>
                    <a:pt x="10393" y="34"/>
                    <a:pt x="10384" y="34"/>
                  </a:cubicBezTo>
                  <a:lnTo>
                    <a:pt x="10284" y="34"/>
                  </a:lnTo>
                  <a:cubicBezTo>
                    <a:pt x="10274" y="34"/>
                    <a:pt x="10267" y="26"/>
                    <a:pt x="10267" y="17"/>
                  </a:cubicBezTo>
                  <a:cubicBezTo>
                    <a:pt x="10267" y="8"/>
                    <a:pt x="10274" y="0"/>
                    <a:pt x="10284" y="0"/>
                  </a:cubicBezTo>
                  <a:close/>
                  <a:moveTo>
                    <a:pt x="10517" y="0"/>
                  </a:moveTo>
                  <a:lnTo>
                    <a:pt x="10617" y="0"/>
                  </a:lnTo>
                  <a:cubicBezTo>
                    <a:pt x="10626" y="0"/>
                    <a:pt x="10634" y="8"/>
                    <a:pt x="10634" y="17"/>
                  </a:cubicBezTo>
                  <a:cubicBezTo>
                    <a:pt x="10634" y="26"/>
                    <a:pt x="10626" y="34"/>
                    <a:pt x="10617" y="34"/>
                  </a:cubicBezTo>
                  <a:lnTo>
                    <a:pt x="10517" y="34"/>
                  </a:lnTo>
                  <a:cubicBezTo>
                    <a:pt x="10508" y="34"/>
                    <a:pt x="10500" y="26"/>
                    <a:pt x="10500" y="17"/>
                  </a:cubicBezTo>
                  <a:cubicBezTo>
                    <a:pt x="10500" y="8"/>
                    <a:pt x="10508" y="0"/>
                    <a:pt x="10517" y="0"/>
                  </a:cubicBezTo>
                  <a:close/>
                  <a:moveTo>
                    <a:pt x="10750" y="0"/>
                  </a:moveTo>
                  <a:lnTo>
                    <a:pt x="10850" y="0"/>
                  </a:lnTo>
                  <a:cubicBezTo>
                    <a:pt x="10860" y="0"/>
                    <a:pt x="10867" y="8"/>
                    <a:pt x="10867" y="17"/>
                  </a:cubicBezTo>
                  <a:cubicBezTo>
                    <a:pt x="10867" y="26"/>
                    <a:pt x="10860" y="34"/>
                    <a:pt x="10850" y="34"/>
                  </a:cubicBezTo>
                  <a:lnTo>
                    <a:pt x="10750" y="34"/>
                  </a:lnTo>
                  <a:cubicBezTo>
                    <a:pt x="10741" y="34"/>
                    <a:pt x="10734" y="26"/>
                    <a:pt x="10734" y="17"/>
                  </a:cubicBezTo>
                  <a:cubicBezTo>
                    <a:pt x="10734" y="8"/>
                    <a:pt x="10741" y="0"/>
                    <a:pt x="10750" y="0"/>
                  </a:cubicBezTo>
                  <a:close/>
                  <a:moveTo>
                    <a:pt x="10984" y="0"/>
                  </a:moveTo>
                  <a:lnTo>
                    <a:pt x="11084" y="0"/>
                  </a:lnTo>
                  <a:cubicBezTo>
                    <a:pt x="11093" y="0"/>
                    <a:pt x="11100" y="8"/>
                    <a:pt x="11100" y="17"/>
                  </a:cubicBezTo>
                  <a:cubicBezTo>
                    <a:pt x="11100" y="26"/>
                    <a:pt x="11093" y="34"/>
                    <a:pt x="11084" y="34"/>
                  </a:cubicBezTo>
                  <a:lnTo>
                    <a:pt x="10984" y="34"/>
                  </a:lnTo>
                  <a:cubicBezTo>
                    <a:pt x="10974" y="34"/>
                    <a:pt x="10967" y="26"/>
                    <a:pt x="10967" y="17"/>
                  </a:cubicBezTo>
                  <a:cubicBezTo>
                    <a:pt x="10967" y="8"/>
                    <a:pt x="10974" y="0"/>
                    <a:pt x="10984" y="0"/>
                  </a:cubicBezTo>
                  <a:close/>
                  <a:moveTo>
                    <a:pt x="11217" y="0"/>
                  </a:moveTo>
                  <a:lnTo>
                    <a:pt x="11317" y="0"/>
                  </a:lnTo>
                  <a:cubicBezTo>
                    <a:pt x="11326" y="0"/>
                    <a:pt x="11334" y="8"/>
                    <a:pt x="11334" y="17"/>
                  </a:cubicBezTo>
                  <a:cubicBezTo>
                    <a:pt x="11334" y="26"/>
                    <a:pt x="11326" y="34"/>
                    <a:pt x="11317" y="34"/>
                  </a:cubicBezTo>
                  <a:lnTo>
                    <a:pt x="11217" y="34"/>
                  </a:lnTo>
                  <a:cubicBezTo>
                    <a:pt x="11208" y="34"/>
                    <a:pt x="11200" y="26"/>
                    <a:pt x="11200" y="17"/>
                  </a:cubicBezTo>
                  <a:cubicBezTo>
                    <a:pt x="11200" y="8"/>
                    <a:pt x="11208" y="0"/>
                    <a:pt x="11217" y="0"/>
                  </a:cubicBezTo>
                  <a:close/>
                  <a:moveTo>
                    <a:pt x="11450" y="0"/>
                  </a:moveTo>
                  <a:lnTo>
                    <a:pt x="11550" y="0"/>
                  </a:lnTo>
                  <a:cubicBezTo>
                    <a:pt x="11560" y="0"/>
                    <a:pt x="11567" y="8"/>
                    <a:pt x="11567" y="17"/>
                  </a:cubicBezTo>
                  <a:cubicBezTo>
                    <a:pt x="11567" y="26"/>
                    <a:pt x="11560" y="34"/>
                    <a:pt x="11550" y="34"/>
                  </a:cubicBezTo>
                  <a:lnTo>
                    <a:pt x="11450" y="34"/>
                  </a:lnTo>
                  <a:cubicBezTo>
                    <a:pt x="11441" y="34"/>
                    <a:pt x="11434" y="26"/>
                    <a:pt x="11434" y="17"/>
                  </a:cubicBezTo>
                  <a:cubicBezTo>
                    <a:pt x="11434" y="8"/>
                    <a:pt x="11441" y="0"/>
                    <a:pt x="11450" y="0"/>
                  </a:cubicBezTo>
                  <a:close/>
                  <a:moveTo>
                    <a:pt x="11684" y="0"/>
                  </a:moveTo>
                  <a:lnTo>
                    <a:pt x="11784" y="0"/>
                  </a:lnTo>
                  <a:cubicBezTo>
                    <a:pt x="11793" y="0"/>
                    <a:pt x="11800" y="8"/>
                    <a:pt x="11800" y="17"/>
                  </a:cubicBezTo>
                  <a:cubicBezTo>
                    <a:pt x="11800" y="26"/>
                    <a:pt x="11793" y="34"/>
                    <a:pt x="11784" y="34"/>
                  </a:cubicBezTo>
                  <a:lnTo>
                    <a:pt x="11684" y="34"/>
                  </a:lnTo>
                  <a:cubicBezTo>
                    <a:pt x="11674" y="34"/>
                    <a:pt x="11667" y="26"/>
                    <a:pt x="11667" y="17"/>
                  </a:cubicBezTo>
                  <a:cubicBezTo>
                    <a:pt x="11667" y="8"/>
                    <a:pt x="11674" y="0"/>
                    <a:pt x="11684" y="0"/>
                  </a:cubicBezTo>
                  <a:close/>
                  <a:moveTo>
                    <a:pt x="11917" y="0"/>
                  </a:moveTo>
                  <a:lnTo>
                    <a:pt x="12017" y="0"/>
                  </a:lnTo>
                  <a:cubicBezTo>
                    <a:pt x="12026" y="0"/>
                    <a:pt x="12034" y="8"/>
                    <a:pt x="12034" y="17"/>
                  </a:cubicBezTo>
                  <a:cubicBezTo>
                    <a:pt x="12034" y="26"/>
                    <a:pt x="12026" y="34"/>
                    <a:pt x="12017" y="34"/>
                  </a:cubicBezTo>
                  <a:lnTo>
                    <a:pt x="11917" y="34"/>
                  </a:lnTo>
                  <a:cubicBezTo>
                    <a:pt x="11908" y="34"/>
                    <a:pt x="11900" y="26"/>
                    <a:pt x="11900" y="17"/>
                  </a:cubicBezTo>
                  <a:cubicBezTo>
                    <a:pt x="11900" y="8"/>
                    <a:pt x="11908" y="0"/>
                    <a:pt x="11917" y="0"/>
                  </a:cubicBezTo>
                  <a:close/>
                  <a:moveTo>
                    <a:pt x="12150" y="0"/>
                  </a:moveTo>
                  <a:lnTo>
                    <a:pt x="12250" y="0"/>
                  </a:lnTo>
                  <a:cubicBezTo>
                    <a:pt x="12260" y="0"/>
                    <a:pt x="12267" y="8"/>
                    <a:pt x="12267" y="17"/>
                  </a:cubicBezTo>
                  <a:cubicBezTo>
                    <a:pt x="12267" y="26"/>
                    <a:pt x="12260" y="34"/>
                    <a:pt x="12250" y="34"/>
                  </a:cubicBezTo>
                  <a:lnTo>
                    <a:pt x="12150" y="34"/>
                  </a:lnTo>
                  <a:cubicBezTo>
                    <a:pt x="12141" y="34"/>
                    <a:pt x="12134" y="26"/>
                    <a:pt x="12134" y="17"/>
                  </a:cubicBezTo>
                  <a:cubicBezTo>
                    <a:pt x="12134" y="8"/>
                    <a:pt x="12141" y="0"/>
                    <a:pt x="12150" y="0"/>
                  </a:cubicBezTo>
                  <a:close/>
                  <a:moveTo>
                    <a:pt x="12384" y="0"/>
                  </a:moveTo>
                  <a:lnTo>
                    <a:pt x="12484" y="0"/>
                  </a:lnTo>
                  <a:cubicBezTo>
                    <a:pt x="12493" y="0"/>
                    <a:pt x="12500" y="8"/>
                    <a:pt x="12500" y="17"/>
                  </a:cubicBezTo>
                  <a:cubicBezTo>
                    <a:pt x="12500" y="26"/>
                    <a:pt x="12493" y="34"/>
                    <a:pt x="12484" y="34"/>
                  </a:cubicBezTo>
                  <a:lnTo>
                    <a:pt x="12384" y="34"/>
                  </a:lnTo>
                  <a:cubicBezTo>
                    <a:pt x="12374" y="34"/>
                    <a:pt x="12367" y="26"/>
                    <a:pt x="12367" y="17"/>
                  </a:cubicBezTo>
                  <a:cubicBezTo>
                    <a:pt x="12367" y="8"/>
                    <a:pt x="12374" y="0"/>
                    <a:pt x="12384" y="0"/>
                  </a:cubicBezTo>
                  <a:close/>
                  <a:moveTo>
                    <a:pt x="12617" y="0"/>
                  </a:moveTo>
                  <a:lnTo>
                    <a:pt x="12717" y="0"/>
                  </a:lnTo>
                  <a:cubicBezTo>
                    <a:pt x="12726" y="0"/>
                    <a:pt x="12734" y="8"/>
                    <a:pt x="12734" y="17"/>
                  </a:cubicBezTo>
                  <a:cubicBezTo>
                    <a:pt x="12734" y="26"/>
                    <a:pt x="12726" y="34"/>
                    <a:pt x="12717" y="34"/>
                  </a:cubicBezTo>
                  <a:lnTo>
                    <a:pt x="12617" y="34"/>
                  </a:lnTo>
                  <a:cubicBezTo>
                    <a:pt x="12608" y="34"/>
                    <a:pt x="12600" y="26"/>
                    <a:pt x="12600" y="17"/>
                  </a:cubicBezTo>
                  <a:cubicBezTo>
                    <a:pt x="12600" y="8"/>
                    <a:pt x="12608" y="0"/>
                    <a:pt x="12617" y="0"/>
                  </a:cubicBezTo>
                  <a:close/>
                  <a:moveTo>
                    <a:pt x="12850" y="0"/>
                  </a:moveTo>
                  <a:lnTo>
                    <a:pt x="12950" y="0"/>
                  </a:lnTo>
                  <a:cubicBezTo>
                    <a:pt x="12960" y="0"/>
                    <a:pt x="12967" y="8"/>
                    <a:pt x="12967" y="17"/>
                  </a:cubicBezTo>
                  <a:cubicBezTo>
                    <a:pt x="12967" y="26"/>
                    <a:pt x="12960" y="34"/>
                    <a:pt x="12950" y="34"/>
                  </a:cubicBezTo>
                  <a:lnTo>
                    <a:pt x="12850" y="34"/>
                  </a:lnTo>
                  <a:cubicBezTo>
                    <a:pt x="12841" y="34"/>
                    <a:pt x="12834" y="26"/>
                    <a:pt x="12834" y="17"/>
                  </a:cubicBezTo>
                  <a:cubicBezTo>
                    <a:pt x="12834" y="8"/>
                    <a:pt x="12841" y="0"/>
                    <a:pt x="12850" y="0"/>
                  </a:cubicBezTo>
                  <a:close/>
                  <a:moveTo>
                    <a:pt x="13084" y="0"/>
                  </a:moveTo>
                  <a:lnTo>
                    <a:pt x="13184" y="0"/>
                  </a:lnTo>
                  <a:cubicBezTo>
                    <a:pt x="13193" y="0"/>
                    <a:pt x="13200" y="8"/>
                    <a:pt x="13200" y="17"/>
                  </a:cubicBezTo>
                  <a:cubicBezTo>
                    <a:pt x="13200" y="26"/>
                    <a:pt x="13193" y="34"/>
                    <a:pt x="13184" y="34"/>
                  </a:cubicBezTo>
                  <a:lnTo>
                    <a:pt x="13084" y="34"/>
                  </a:lnTo>
                  <a:cubicBezTo>
                    <a:pt x="13074" y="34"/>
                    <a:pt x="13067" y="26"/>
                    <a:pt x="13067" y="17"/>
                  </a:cubicBezTo>
                  <a:cubicBezTo>
                    <a:pt x="13067" y="8"/>
                    <a:pt x="13074" y="0"/>
                    <a:pt x="13084" y="0"/>
                  </a:cubicBezTo>
                  <a:close/>
                  <a:moveTo>
                    <a:pt x="13317" y="0"/>
                  </a:moveTo>
                  <a:lnTo>
                    <a:pt x="13417" y="0"/>
                  </a:lnTo>
                  <a:cubicBezTo>
                    <a:pt x="13426" y="0"/>
                    <a:pt x="13434" y="8"/>
                    <a:pt x="13434" y="17"/>
                  </a:cubicBezTo>
                  <a:cubicBezTo>
                    <a:pt x="13434" y="26"/>
                    <a:pt x="13426" y="34"/>
                    <a:pt x="13417" y="34"/>
                  </a:cubicBezTo>
                  <a:lnTo>
                    <a:pt x="13317" y="34"/>
                  </a:lnTo>
                  <a:cubicBezTo>
                    <a:pt x="13308" y="34"/>
                    <a:pt x="13300" y="26"/>
                    <a:pt x="13300" y="17"/>
                  </a:cubicBezTo>
                  <a:cubicBezTo>
                    <a:pt x="13300" y="8"/>
                    <a:pt x="13308" y="0"/>
                    <a:pt x="13317" y="0"/>
                  </a:cubicBezTo>
                  <a:close/>
                  <a:moveTo>
                    <a:pt x="13550" y="0"/>
                  </a:moveTo>
                  <a:lnTo>
                    <a:pt x="13650" y="0"/>
                  </a:lnTo>
                  <a:cubicBezTo>
                    <a:pt x="13660" y="0"/>
                    <a:pt x="13667" y="8"/>
                    <a:pt x="13667" y="17"/>
                  </a:cubicBezTo>
                  <a:cubicBezTo>
                    <a:pt x="13667" y="26"/>
                    <a:pt x="13660" y="34"/>
                    <a:pt x="13650" y="34"/>
                  </a:cubicBezTo>
                  <a:lnTo>
                    <a:pt x="13550" y="34"/>
                  </a:lnTo>
                  <a:cubicBezTo>
                    <a:pt x="13541" y="34"/>
                    <a:pt x="13534" y="26"/>
                    <a:pt x="13534" y="17"/>
                  </a:cubicBezTo>
                  <a:cubicBezTo>
                    <a:pt x="13534" y="8"/>
                    <a:pt x="13541" y="0"/>
                    <a:pt x="13550" y="0"/>
                  </a:cubicBezTo>
                  <a:close/>
                  <a:moveTo>
                    <a:pt x="13784" y="0"/>
                  </a:moveTo>
                  <a:lnTo>
                    <a:pt x="13884" y="0"/>
                  </a:lnTo>
                  <a:cubicBezTo>
                    <a:pt x="13893" y="0"/>
                    <a:pt x="13900" y="8"/>
                    <a:pt x="13900" y="17"/>
                  </a:cubicBezTo>
                  <a:cubicBezTo>
                    <a:pt x="13900" y="26"/>
                    <a:pt x="13893" y="34"/>
                    <a:pt x="13884" y="34"/>
                  </a:cubicBezTo>
                  <a:lnTo>
                    <a:pt x="13784" y="34"/>
                  </a:lnTo>
                  <a:cubicBezTo>
                    <a:pt x="13774" y="34"/>
                    <a:pt x="13767" y="26"/>
                    <a:pt x="13767" y="17"/>
                  </a:cubicBezTo>
                  <a:cubicBezTo>
                    <a:pt x="13767" y="8"/>
                    <a:pt x="13774" y="0"/>
                    <a:pt x="13784" y="0"/>
                  </a:cubicBezTo>
                  <a:close/>
                  <a:moveTo>
                    <a:pt x="14017" y="0"/>
                  </a:moveTo>
                  <a:lnTo>
                    <a:pt x="14117" y="0"/>
                  </a:lnTo>
                  <a:cubicBezTo>
                    <a:pt x="14126" y="0"/>
                    <a:pt x="14134" y="8"/>
                    <a:pt x="14134" y="17"/>
                  </a:cubicBezTo>
                  <a:cubicBezTo>
                    <a:pt x="14134" y="26"/>
                    <a:pt x="14126" y="34"/>
                    <a:pt x="14117" y="34"/>
                  </a:cubicBezTo>
                  <a:lnTo>
                    <a:pt x="14017" y="34"/>
                  </a:lnTo>
                  <a:cubicBezTo>
                    <a:pt x="14008" y="34"/>
                    <a:pt x="14000" y="26"/>
                    <a:pt x="14000" y="17"/>
                  </a:cubicBezTo>
                  <a:cubicBezTo>
                    <a:pt x="14000" y="8"/>
                    <a:pt x="14008" y="0"/>
                    <a:pt x="14017" y="0"/>
                  </a:cubicBezTo>
                  <a:close/>
                  <a:moveTo>
                    <a:pt x="14250" y="0"/>
                  </a:moveTo>
                  <a:lnTo>
                    <a:pt x="14350" y="0"/>
                  </a:lnTo>
                  <a:cubicBezTo>
                    <a:pt x="14360" y="0"/>
                    <a:pt x="14367" y="8"/>
                    <a:pt x="14367" y="17"/>
                  </a:cubicBezTo>
                  <a:cubicBezTo>
                    <a:pt x="14367" y="26"/>
                    <a:pt x="14360" y="34"/>
                    <a:pt x="14350" y="34"/>
                  </a:cubicBezTo>
                  <a:lnTo>
                    <a:pt x="14250" y="34"/>
                  </a:lnTo>
                  <a:cubicBezTo>
                    <a:pt x="14241" y="34"/>
                    <a:pt x="14234" y="26"/>
                    <a:pt x="14234" y="17"/>
                  </a:cubicBezTo>
                  <a:cubicBezTo>
                    <a:pt x="14234" y="8"/>
                    <a:pt x="14241" y="0"/>
                    <a:pt x="14250" y="0"/>
                  </a:cubicBezTo>
                  <a:close/>
                  <a:moveTo>
                    <a:pt x="14484" y="0"/>
                  </a:moveTo>
                  <a:lnTo>
                    <a:pt x="14584" y="0"/>
                  </a:lnTo>
                  <a:cubicBezTo>
                    <a:pt x="14593" y="0"/>
                    <a:pt x="14600" y="8"/>
                    <a:pt x="14600" y="17"/>
                  </a:cubicBezTo>
                  <a:cubicBezTo>
                    <a:pt x="14600" y="26"/>
                    <a:pt x="14593" y="34"/>
                    <a:pt x="14584" y="34"/>
                  </a:cubicBezTo>
                  <a:lnTo>
                    <a:pt x="14484" y="34"/>
                  </a:lnTo>
                  <a:cubicBezTo>
                    <a:pt x="14474" y="34"/>
                    <a:pt x="14467" y="26"/>
                    <a:pt x="14467" y="17"/>
                  </a:cubicBezTo>
                  <a:cubicBezTo>
                    <a:pt x="14467" y="8"/>
                    <a:pt x="14474" y="0"/>
                    <a:pt x="14484" y="0"/>
                  </a:cubicBezTo>
                  <a:close/>
                  <a:moveTo>
                    <a:pt x="14717" y="0"/>
                  </a:moveTo>
                  <a:lnTo>
                    <a:pt x="14817" y="0"/>
                  </a:lnTo>
                  <a:cubicBezTo>
                    <a:pt x="14826" y="0"/>
                    <a:pt x="14834" y="8"/>
                    <a:pt x="14834" y="17"/>
                  </a:cubicBezTo>
                  <a:cubicBezTo>
                    <a:pt x="14834" y="26"/>
                    <a:pt x="14826" y="34"/>
                    <a:pt x="14817" y="34"/>
                  </a:cubicBezTo>
                  <a:lnTo>
                    <a:pt x="14717" y="34"/>
                  </a:lnTo>
                  <a:cubicBezTo>
                    <a:pt x="14708" y="34"/>
                    <a:pt x="14700" y="26"/>
                    <a:pt x="14700" y="17"/>
                  </a:cubicBezTo>
                  <a:cubicBezTo>
                    <a:pt x="14700" y="8"/>
                    <a:pt x="14708" y="0"/>
                    <a:pt x="14717" y="0"/>
                  </a:cubicBezTo>
                  <a:close/>
                  <a:moveTo>
                    <a:pt x="14950" y="0"/>
                  </a:moveTo>
                  <a:lnTo>
                    <a:pt x="15050" y="0"/>
                  </a:lnTo>
                  <a:cubicBezTo>
                    <a:pt x="15060" y="0"/>
                    <a:pt x="15067" y="8"/>
                    <a:pt x="15067" y="17"/>
                  </a:cubicBezTo>
                  <a:cubicBezTo>
                    <a:pt x="15067" y="26"/>
                    <a:pt x="15060" y="34"/>
                    <a:pt x="15050" y="34"/>
                  </a:cubicBezTo>
                  <a:lnTo>
                    <a:pt x="14950" y="34"/>
                  </a:lnTo>
                  <a:cubicBezTo>
                    <a:pt x="14941" y="34"/>
                    <a:pt x="14934" y="26"/>
                    <a:pt x="14934" y="17"/>
                  </a:cubicBezTo>
                  <a:cubicBezTo>
                    <a:pt x="14934" y="8"/>
                    <a:pt x="14941" y="0"/>
                    <a:pt x="14950" y="0"/>
                  </a:cubicBezTo>
                  <a:close/>
                  <a:moveTo>
                    <a:pt x="15184" y="0"/>
                  </a:moveTo>
                  <a:lnTo>
                    <a:pt x="15284" y="0"/>
                  </a:lnTo>
                  <a:cubicBezTo>
                    <a:pt x="15293" y="0"/>
                    <a:pt x="15300" y="8"/>
                    <a:pt x="15300" y="17"/>
                  </a:cubicBezTo>
                  <a:cubicBezTo>
                    <a:pt x="15300" y="26"/>
                    <a:pt x="15293" y="34"/>
                    <a:pt x="15284" y="34"/>
                  </a:cubicBezTo>
                  <a:lnTo>
                    <a:pt x="15184" y="34"/>
                  </a:lnTo>
                  <a:cubicBezTo>
                    <a:pt x="15174" y="34"/>
                    <a:pt x="15167" y="26"/>
                    <a:pt x="15167" y="17"/>
                  </a:cubicBezTo>
                  <a:cubicBezTo>
                    <a:pt x="15167" y="8"/>
                    <a:pt x="15174" y="0"/>
                    <a:pt x="15184" y="0"/>
                  </a:cubicBezTo>
                  <a:close/>
                  <a:moveTo>
                    <a:pt x="15417" y="0"/>
                  </a:moveTo>
                  <a:lnTo>
                    <a:pt x="15517" y="0"/>
                  </a:lnTo>
                  <a:cubicBezTo>
                    <a:pt x="15526" y="0"/>
                    <a:pt x="15534" y="8"/>
                    <a:pt x="15534" y="17"/>
                  </a:cubicBezTo>
                  <a:cubicBezTo>
                    <a:pt x="15534" y="26"/>
                    <a:pt x="15526" y="34"/>
                    <a:pt x="15517" y="34"/>
                  </a:cubicBezTo>
                  <a:lnTo>
                    <a:pt x="15417" y="34"/>
                  </a:lnTo>
                  <a:cubicBezTo>
                    <a:pt x="15408" y="34"/>
                    <a:pt x="15400" y="26"/>
                    <a:pt x="15400" y="17"/>
                  </a:cubicBezTo>
                  <a:cubicBezTo>
                    <a:pt x="15400" y="8"/>
                    <a:pt x="15408" y="0"/>
                    <a:pt x="15417" y="0"/>
                  </a:cubicBezTo>
                  <a:close/>
                  <a:moveTo>
                    <a:pt x="15650" y="0"/>
                  </a:moveTo>
                  <a:lnTo>
                    <a:pt x="15750" y="0"/>
                  </a:lnTo>
                  <a:cubicBezTo>
                    <a:pt x="15760" y="0"/>
                    <a:pt x="15767" y="8"/>
                    <a:pt x="15767" y="17"/>
                  </a:cubicBezTo>
                  <a:cubicBezTo>
                    <a:pt x="15767" y="26"/>
                    <a:pt x="15760" y="34"/>
                    <a:pt x="15750" y="34"/>
                  </a:cubicBezTo>
                  <a:lnTo>
                    <a:pt x="15650" y="34"/>
                  </a:lnTo>
                  <a:cubicBezTo>
                    <a:pt x="15641" y="34"/>
                    <a:pt x="15634" y="26"/>
                    <a:pt x="15634" y="17"/>
                  </a:cubicBezTo>
                  <a:cubicBezTo>
                    <a:pt x="15634" y="8"/>
                    <a:pt x="15641" y="0"/>
                    <a:pt x="15650" y="0"/>
                  </a:cubicBezTo>
                  <a:close/>
                  <a:moveTo>
                    <a:pt x="15884" y="0"/>
                  </a:moveTo>
                  <a:lnTo>
                    <a:pt x="15984" y="0"/>
                  </a:lnTo>
                  <a:cubicBezTo>
                    <a:pt x="15993" y="0"/>
                    <a:pt x="16000" y="8"/>
                    <a:pt x="16000" y="17"/>
                  </a:cubicBezTo>
                  <a:cubicBezTo>
                    <a:pt x="16000" y="26"/>
                    <a:pt x="15993" y="34"/>
                    <a:pt x="15984" y="34"/>
                  </a:cubicBezTo>
                  <a:lnTo>
                    <a:pt x="15884" y="34"/>
                  </a:lnTo>
                  <a:cubicBezTo>
                    <a:pt x="15875" y="34"/>
                    <a:pt x="15867" y="26"/>
                    <a:pt x="15867" y="17"/>
                  </a:cubicBezTo>
                  <a:cubicBezTo>
                    <a:pt x="15867" y="8"/>
                    <a:pt x="15875" y="0"/>
                    <a:pt x="15884" y="0"/>
                  </a:cubicBezTo>
                  <a:close/>
                  <a:moveTo>
                    <a:pt x="16117" y="0"/>
                  </a:moveTo>
                  <a:lnTo>
                    <a:pt x="16217" y="0"/>
                  </a:lnTo>
                  <a:cubicBezTo>
                    <a:pt x="16226" y="0"/>
                    <a:pt x="16234" y="8"/>
                    <a:pt x="16234" y="17"/>
                  </a:cubicBezTo>
                  <a:cubicBezTo>
                    <a:pt x="16234" y="26"/>
                    <a:pt x="16226" y="34"/>
                    <a:pt x="16217" y="34"/>
                  </a:cubicBezTo>
                  <a:lnTo>
                    <a:pt x="16117" y="34"/>
                  </a:lnTo>
                  <a:cubicBezTo>
                    <a:pt x="16108" y="34"/>
                    <a:pt x="16100" y="26"/>
                    <a:pt x="16100" y="17"/>
                  </a:cubicBezTo>
                  <a:cubicBezTo>
                    <a:pt x="16100" y="8"/>
                    <a:pt x="16108" y="0"/>
                    <a:pt x="16117" y="0"/>
                  </a:cubicBezTo>
                  <a:close/>
                  <a:moveTo>
                    <a:pt x="16350" y="0"/>
                  </a:moveTo>
                  <a:lnTo>
                    <a:pt x="16434" y="0"/>
                  </a:lnTo>
                  <a:cubicBezTo>
                    <a:pt x="16443" y="0"/>
                    <a:pt x="16450" y="8"/>
                    <a:pt x="16450" y="17"/>
                  </a:cubicBezTo>
                  <a:cubicBezTo>
                    <a:pt x="16450" y="26"/>
                    <a:pt x="16443" y="34"/>
                    <a:pt x="16434" y="34"/>
                  </a:cubicBezTo>
                  <a:lnTo>
                    <a:pt x="16350" y="34"/>
                  </a:lnTo>
                  <a:cubicBezTo>
                    <a:pt x="16341" y="34"/>
                    <a:pt x="16334" y="26"/>
                    <a:pt x="16334" y="17"/>
                  </a:cubicBezTo>
                  <a:cubicBezTo>
                    <a:pt x="16334" y="8"/>
                    <a:pt x="16341" y="0"/>
                    <a:pt x="16350" y="0"/>
                  </a:cubicBezTo>
                  <a:close/>
                </a:path>
              </a:pathLst>
            </a:custGeom>
            <a:solidFill>
              <a:srgbClr val="091D5D"/>
            </a:solidFill>
            <a:ln w="2">
              <a:solidFill>
                <a:srgbClr val="091D5D"/>
              </a:solidFill>
              <a:bevel/>
              <a:headEnd/>
              <a:tailEnd/>
            </a:ln>
          </p:spPr>
          <p:txBody>
            <a:bodyPr/>
            <a:lstStyle/>
            <a:p>
              <a:endParaRPr lang="en-US" dirty="0"/>
            </a:p>
          </p:txBody>
        </p:sp>
        <p:sp>
          <p:nvSpPr>
            <p:cNvPr id="31799" name="Rectangle 92"/>
            <p:cNvSpPr>
              <a:spLocks noChangeArrowheads="1"/>
            </p:cNvSpPr>
            <p:nvPr/>
          </p:nvSpPr>
          <p:spPr bwMode="auto">
            <a:xfrm>
              <a:off x="4096" y="2434"/>
              <a:ext cx="8" cy="31"/>
            </a:xfrm>
            <a:prstGeom prst="rect">
              <a:avLst/>
            </a:prstGeom>
            <a:noFill/>
            <a:ln w="9525">
              <a:noFill/>
              <a:miter lim="800000"/>
              <a:headEnd/>
              <a:tailEnd/>
            </a:ln>
          </p:spPr>
          <p:txBody>
            <a:bodyPr wrap="none" lIns="0" tIns="0" rIns="0" bIns="0">
              <a:spAutoFit/>
            </a:bodyPr>
            <a:lstStyle/>
            <a:p>
              <a:r>
                <a:rPr lang="en-US" sz="600" dirty="0">
                  <a:solidFill>
                    <a:srgbClr val="5F5F5F"/>
                  </a:solidFill>
                  <a:latin typeface="Arial" charset="0"/>
                </a:rPr>
                <a:t>-</a:t>
              </a:r>
              <a:endParaRPr lang="en-US" dirty="0"/>
            </a:p>
          </p:txBody>
        </p:sp>
        <p:sp>
          <p:nvSpPr>
            <p:cNvPr id="31800" name="Rectangle 139"/>
            <p:cNvSpPr>
              <a:spLocks noChangeArrowheads="1"/>
            </p:cNvSpPr>
            <p:nvPr/>
          </p:nvSpPr>
          <p:spPr bwMode="auto">
            <a:xfrm>
              <a:off x="1776" y="1663"/>
              <a:ext cx="9" cy="31"/>
            </a:xfrm>
            <a:prstGeom prst="rect">
              <a:avLst/>
            </a:prstGeom>
            <a:noFill/>
            <a:ln w="9525">
              <a:noFill/>
              <a:miter lim="800000"/>
              <a:headEnd/>
              <a:tailEnd/>
            </a:ln>
          </p:spPr>
          <p:txBody>
            <a:bodyPr wrap="none" lIns="0" tIns="0" rIns="0" bIns="0">
              <a:spAutoFit/>
            </a:bodyPr>
            <a:lstStyle/>
            <a:p>
              <a:r>
                <a:rPr lang="en-US" sz="600" dirty="0">
                  <a:solidFill>
                    <a:srgbClr val="5F5F5F"/>
                  </a:solidFill>
                  <a:latin typeface="Arial" charset="0"/>
                </a:rPr>
                <a:t>-</a:t>
              </a:r>
              <a:endParaRPr lang="en-US" dirty="0"/>
            </a:p>
          </p:txBody>
        </p:sp>
        <p:sp>
          <p:nvSpPr>
            <p:cNvPr id="31801" name="Rectangle 152"/>
            <p:cNvSpPr>
              <a:spLocks noChangeArrowheads="1"/>
            </p:cNvSpPr>
            <p:nvPr/>
          </p:nvSpPr>
          <p:spPr bwMode="auto">
            <a:xfrm>
              <a:off x="1766" y="1653"/>
              <a:ext cx="8" cy="31"/>
            </a:xfrm>
            <a:prstGeom prst="rect">
              <a:avLst/>
            </a:prstGeom>
            <a:noFill/>
            <a:ln w="9525">
              <a:noFill/>
              <a:miter lim="800000"/>
              <a:headEnd/>
              <a:tailEnd/>
            </a:ln>
          </p:spPr>
          <p:txBody>
            <a:bodyPr wrap="none" lIns="0" tIns="0" rIns="0" bIns="0">
              <a:spAutoFit/>
            </a:bodyPr>
            <a:lstStyle/>
            <a:p>
              <a:r>
                <a:rPr lang="en-US" sz="600" dirty="0">
                  <a:solidFill>
                    <a:srgbClr val="091D5D"/>
                  </a:solidFill>
                  <a:latin typeface="Arial" charset="0"/>
                </a:rPr>
                <a:t>-</a:t>
              </a:r>
              <a:endParaRPr lang="en-US" dirty="0"/>
            </a:p>
          </p:txBody>
        </p:sp>
      </p:grpSp>
      <p:sp>
        <p:nvSpPr>
          <p:cNvPr id="47" name="TextBox 46"/>
          <p:cNvSpPr txBox="1"/>
          <p:nvPr/>
        </p:nvSpPr>
        <p:spPr>
          <a:xfrm>
            <a:off x="6705600" y="2438400"/>
            <a:ext cx="2438400" cy="3786188"/>
          </a:xfrm>
          <a:prstGeom prst="rect">
            <a:avLst/>
          </a:prstGeom>
          <a:noFill/>
        </p:spPr>
        <p:txBody>
          <a:bodyPr>
            <a:spAutoFit/>
          </a:bodyPr>
          <a:lstStyle/>
          <a:p>
            <a:pPr>
              <a:defRPr/>
            </a:pPr>
            <a:r>
              <a:rPr lang="en-US" i="1" dirty="0">
                <a:solidFill>
                  <a:srgbClr val="FF0000"/>
                </a:solidFill>
                <a:latin typeface="+mn-lt"/>
              </a:rPr>
              <a:t>We need to think ‘outside the box’  - both in terms of recruiting Health Informatics Professionals as well as other complementary “team members”</a:t>
            </a:r>
          </a:p>
        </p:txBody>
      </p:sp>
      <p:pic>
        <p:nvPicPr>
          <p:cNvPr id="31749" name="Picture 3"/>
          <p:cNvPicPr>
            <a:picLocks noChangeAspect="1" noChangeArrowheads="1"/>
          </p:cNvPicPr>
          <p:nvPr/>
        </p:nvPicPr>
        <p:blipFill>
          <a:blip r:embed="rId3" cstate="print"/>
          <a:srcRect/>
          <a:stretch>
            <a:fillRect/>
          </a:stretch>
        </p:blipFill>
        <p:spPr bwMode="auto">
          <a:xfrm>
            <a:off x="3786188" y="2286000"/>
            <a:ext cx="2614612" cy="1981200"/>
          </a:xfrm>
          <a:prstGeom prst="rect">
            <a:avLst/>
          </a:prstGeom>
          <a:noFill/>
          <a:ln w="9525">
            <a:noFill/>
            <a:miter lim="800000"/>
            <a:headEnd/>
            <a:tailEnd/>
          </a:ln>
        </p:spPr>
      </p:pic>
      <p:cxnSp>
        <p:nvCxnSpPr>
          <p:cNvPr id="31750" name="Straight Connector 49"/>
          <p:cNvCxnSpPr>
            <a:cxnSpLocks noChangeShapeType="1"/>
          </p:cNvCxnSpPr>
          <p:nvPr/>
        </p:nvCxnSpPr>
        <p:spPr bwMode="auto">
          <a:xfrm rot="5400000">
            <a:off x="2095500" y="3543300"/>
            <a:ext cx="2362200" cy="0"/>
          </a:xfrm>
          <a:prstGeom prst="line">
            <a:avLst/>
          </a:prstGeom>
          <a:noFill/>
          <a:ln w="28575" algn="ctr">
            <a:solidFill>
              <a:srgbClr val="C00000"/>
            </a:solidFill>
            <a:prstDash val="dash"/>
            <a:miter lim="800000"/>
            <a:headEnd/>
            <a:tailEnd/>
          </a:ln>
        </p:spPr>
      </p:cxnSp>
      <p:cxnSp>
        <p:nvCxnSpPr>
          <p:cNvPr id="31751" name="Straight Connector 52"/>
          <p:cNvCxnSpPr>
            <a:cxnSpLocks noChangeShapeType="1"/>
          </p:cNvCxnSpPr>
          <p:nvPr/>
        </p:nvCxnSpPr>
        <p:spPr bwMode="auto">
          <a:xfrm rot="10800000">
            <a:off x="3276600" y="4724400"/>
            <a:ext cx="3124200" cy="0"/>
          </a:xfrm>
          <a:prstGeom prst="line">
            <a:avLst/>
          </a:prstGeom>
          <a:noFill/>
          <a:ln w="28575" algn="ctr">
            <a:solidFill>
              <a:srgbClr val="C00000"/>
            </a:solidFill>
            <a:prstDash val="dash"/>
            <a:miter lim="800000"/>
            <a:headEnd/>
            <a:tailEnd/>
          </a:ln>
        </p:spPr>
      </p:cxnSp>
      <p:cxnSp>
        <p:nvCxnSpPr>
          <p:cNvPr id="31752" name="Straight Arrow Connector 56"/>
          <p:cNvCxnSpPr>
            <a:cxnSpLocks noChangeShapeType="1"/>
          </p:cNvCxnSpPr>
          <p:nvPr/>
        </p:nvCxnSpPr>
        <p:spPr bwMode="auto">
          <a:xfrm rot="5400000">
            <a:off x="4229894" y="4456906"/>
            <a:ext cx="381000" cy="1588"/>
          </a:xfrm>
          <a:prstGeom prst="straightConnector1">
            <a:avLst/>
          </a:prstGeom>
          <a:noFill/>
          <a:ln w="9525" algn="ctr">
            <a:solidFill>
              <a:srgbClr val="C00000"/>
            </a:solidFill>
            <a:miter lim="800000"/>
            <a:headEnd/>
            <a:tailEnd type="arrow" w="med" len="med"/>
          </a:ln>
        </p:spPr>
      </p:cxnSp>
      <p:cxnSp>
        <p:nvCxnSpPr>
          <p:cNvPr id="31753" name="Straight Arrow Connector 58"/>
          <p:cNvCxnSpPr>
            <a:cxnSpLocks noChangeShapeType="1"/>
          </p:cNvCxnSpPr>
          <p:nvPr/>
        </p:nvCxnSpPr>
        <p:spPr bwMode="auto">
          <a:xfrm rot="10800000">
            <a:off x="3352800" y="2819400"/>
            <a:ext cx="381000" cy="1588"/>
          </a:xfrm>
          <a:prstGeom prst="straightConnector1">
            <a:avLst/>
          </a:prstGeom>
          <a:noFill/>
          <a:ln w="9525" algn="ctr">
            <a:solidFill>
              <a:srgbClr val="C00000"/>
            </a:solidFill>
            <a:miter lim="800000"/>
            <a:headEnd/>
            <a:tailEnd type="arrow" w="med" len="med"/>
          </a:ln>
        </p:spPr>
      </p:cxnSp>
      <p:cxnSp>
        <p:nvCxnSpPr>
          <p:cNvPr id="31754" name="Straight Arrow Connector 60"/>
          <p:cNvCxnSpPr>
            <a:cxnSpLocks noChangeShapeType="1"/>
          </p:cNvCxnSpPr>
          <p:nvPr/>
        </p:nvCxnSpPr>
        <p:spPr bwMode="auto">
          <a:xfrm rot="10800000">
            <a:off x="3352800" y="4038600"/>
            <a:ext cx="457200" cy="1588"/>
          </a:xfrm>
          <a:prstGeom prst="straightConnector1">
            <a:avLst/>
          </a:prstGeom>
          <a:noFill/>
          <a:ln w="9525" algn="ctr">
            <a:solidFill>
              <a:srgbClr val="C00000"/>
            </a:solidFill>
            <a:miter lim="800000"/>
            <a:headEnd/>
            <a:tailEnd type="arrow" w="med" len="med"/>
          </a:ln>
        </p:spPr>
      </p:cxnSp>
      <p:cxnSp>
        <p:nvCxnSpPr>
          <p:cNvPr id="31755" name="Straight Arrow Connector 62"/>
          <p:cNvCxnSpPr>
            <a:cxnSpLocks noChangeShapeType="1"/>
          </p:cNvCxnSpPr>
          <p:nvPr/>
        </p:nvCxnSpPr>
        <p:spPr bwMode="auto">
          <a:xfrm rot="5400000">
            <a:off x="5525294" y="4456906"/>
            <a:ext cx="381000" cy="1588"/>
          </a:xfrm>
          <a:prstGeom prst="straightConnector1">
            <a:avLst/>
          </a:prstGeom>
          <a:noFill/>
          <a:ln w="9525" algn="ctr">
            <a:solidFill>
              <a:srgbClr val="C00000"/>
            </a:solidFill>
            <a:miter lim="800000"/>
            <a:headEnd/>
            <a:tailEnd type="arrow" w="med" len="med"/>
          </a:ln>
        </p:spPr>
      </p:cxnSp>
      <p:cxnSp>
        <p:nvCxnSpPr>
          <p:cNvPr id="31756" name="Straight Arrow Connector 55"/>
          <p:cNvCxnSpPr>
            <a:cxnSpLocks noChangeShapeType="1"/>
          </p:cNvCxnSpPr>
          <p:nvPr/>
        </p:nvCxnSpPr>
        <p:spPr bwMode="auto">
          <a:xfrm>
            <a:off x="3352800" y="3505200"/>
            <a:ext cx="381000" cy="1588"/>
          </a:xfrm>
          <a:prstGeom prst="straightConnector1">
            <a:avLst/>
          </a:prstGeom>
          <a:noFill/>
          <a:ln w="9525" algn="ctr">
            <a:solidFill>
              <a:srgbClr val="C00000"/>
            </a:solidFill>
            <a:miter lim="800000"/>
            <a:headEnd/>
            <a:tailEnd type="arrow" w="med" len="med"/>
          </a:ln>
        </p:spPr>
      </p:cxnSp>
      <p:cxnSp>
        <p:nvCxnSpPr>
          <p:cNvPr id="31757" name="Straight Arrow Connector 59"/>
          <p:cNvCxnSpPr>
            <a:cxnSpLocks noChangeShapeType="1"/>
          </p:cNvCxnSpPr>
          <p:nvPr/>
        </p:nvCxnSpPr>
        <p:spPr bwMode="auto">
          <a:xfrm rot="16200000" flipV="1">
            <a:off x="4908550" y="4451350"/>
            <a:ext cx="381000" cy="12700"/>
          </a:xfrm>
          <a:prstGeom prst="straightConnector1">
            <a:avLst/>
          </a:prstGeom>
          <a:noFill/>
          <a:ln w="9525" algn="ctr">
            <a:solidFill>
              <a:srgbClr val="C00000"/>
            </a:solidFill>
            <a:miter lim="800000"/>
            <a:headEnd/>
            <a:tailEnd type="arrow" w="med" len="med"/>
          </a:ln>
        </p:spPr>
      </p:cxnSp>
      <p:sp>
        <p:nvSpPr>
          <p:cNvPr id="52" name="Rectangle 10"/>
          <p:cNvSpPr>
            <a:spLocks noGrp="1" noChangeArrowheads="1"/>
          </p:cNvSpPr>
          <p:nvPr>
            <p:ph type="sldNum" sz="quarter" idx="12"/>
          </p:nvPr>
        </p:nvSpPr>
        <p:spPr/>
        <p:txBody>
          <a:bodyPr/>
          <a:lstStyle>
            <a:lvl1pPr>
              <a:defRPr/>
            </a:lvl1pPr>
          </a:lstStyle>
          <a:p>
            <a:pPr>
              <a:defRPr/>
            </a:pPr>
            <a:fld id="{FAD29859-C798-45A9-8BB0-3ADB7A28098F}" type="slidenum">
              <a:rPr lang="en-CA"/>
              <a:pPr>
                <a:defRPr/>
              </a:pPr>
              <a:t>21</a:t>
            </a:fld>
            <a:endParaRPr lang="en-CA" dirty="0"/>
          </a:p>
        </p:txBody>
      </p:sp>
      <p:sp>
        <p:nvSpPr>
          <p:cNvPr id="53" name="Footer Placeholder 3"/>
          <p:cNvSpPr>
            <a:spLocks noGrp="1"/>
          </p:cNvSpPr>
          <p:nvPr>
            <p:ph type="ftr" sz="quarter" idx="11"/>
          </p:nvPr>
        </p:nvSpPr>
        <p:spPr>
          <a:xfrm>
            <a:off x="838200" y="6559550"/>
            <a:ext cx="8077200" cy="274638"/>
          </a:xfrm>
        </p:spPr>
        <p:txBody>
          <a:bodyPr/>
          <a:lstStyle/>
          <a:p>
            <a:pPr>
              <a:defRPr/>
            </a:pPr>
            <a:r>
              <a:rPr lang="en-CA" dirty="0" smtClean="0"/>
              <a:t>COACH: Canada's Health Informatics Association</a:t>
            </a:r>
            <a:endParaRPr lang="en-CA"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838200"/>
            <a:ext cx="8305800" cy="1143000"/>
          </a:xfrm>
        </p:spPr>
        <p:txBody>
          <a:bodyPr/>
          <a:lstStyle/>
          <a:p>
            <a:r>
              <a:rPr lang="en-US" dirty="0" smtClean="0"/>
              <a:t>Tactics for Building Capacity</a:t>
            </a:r>
          </a:p>
        </p:txBody>
      </p:sp>
      <p:sp>
        <p:nvSpPr>
          <p:cNvPr id="52226" name="Content Placeholder 2"/>
          <p:cNvSpPr>
            <a:spLocks noGrp="1"/>
          </p:cNvSpPr>
          <p:nvPr>
            <p:ph idx="1"/>
          </p:nvPr>
        </p:nvSpPr>
        <p:spPr>
          <a:xfrm>
            <a:off x="914400" y="2362200"/>
            <a:ext cx="8153400" cy="3733800"/>
          </a:xfrm>
        </p:spPr>
        <p:txBody>
          <a:bodyPr/>
          <a:lstStyle/>
          <a:p>
            <a:r>
              <a:rPr lang="en-US" sz="2400" dirty="0" smtClean="0"/>
              <a:t>Actively collaborate with Health informatics education programs on curriculum and increase the awareness and knowledge of HI with our stakeholders</a:t>
            </a:r>
          </a:p>
          <a:p>
            <a:r>
              <a:rPr lang="en-US" sz="2400" dirty="0" smtClean="0"/>
              <a:t>Support educators, students and emerging professionals through special programs</a:t>
            </a:r>
          </a:p>
          <a:p>
            <a:r>
              <a:rPr lang="en-US" sz="2400" dirty="0" smtClean="0"/>
              <a:t>Foster recruitment, continuous learning, and sharing of best practices via events, communities of interest, etc.</a:t>
            </a:r>
          </a:p>
          <a:p>
            <a:r>
              <a:rPr lang="en-US" sz="2400" dirty="0" smtClean="0"/>
              <a:t>Provide tools to assist organizations and professionals with HI career planning, recruitment &amp; retention</a:t>
            </a:r>
          </a:p>
          <a:p>
            <a:endParaRPr lang="en-US" sz="2400" dirty="0" smtClean="0"/>
          </a:p>
          <a:p>
            <a:endParaRPr lang="en-US" sz="2400" dirty="0" smtClean="0"/>
          </a:p>
          <a:p>
            <a:endParaRPr lang="en-US" sz="2400" dirty="0" smtClean="0"/>
          </a:p>
          <a:p>
            <a:endParaRPr lang="en-US" sz="2400" dirty="0" smtClean="0"/>
          </a:p>
        </p:txBody>
      </p:sp>
      <p:sp>
        <p:nvSpPr>
          <p:cNvPr id="5" name="Slide Number Placeholder 4"/>
          <p:cNvSpPr>
            <a:spLocks noGrp="1"/>
          </p:cNvSpPr>
          <p:nvPr>
            <p:ph type="sldNum" sz="quarter" idx="12"/>
          </p:nvPr>
        </p:nvSpPr>
        <p:spPr/>
        <p:txBody>
          <a:bodyPr/>
          <a:lstStyle/>
          <a:p>
            <a:pPr>
              <a:defRPr/>
            </a:pPr>
            <a:fld id="{5CDB2298-6D86-425C-8F82-345E14A700AE}" type="slidenum">
              <a:rPr lang="en-CA" smtClean="0"/>
              <a:pPr>
                <a:defRPr/>
              </a:pPr>
              <a:t>22</a:t>
            </a:fld>
            <a:endParaRPr lang="en-CA" dirty="0"/>
          </a:p>
        </p:txBody>
      </p:sp>
      <p:sp>
        <p:nvSpPr>
          <p:cNvPr id="6" name="Footer Placeholder 3"/>
          <p:cNvSpPr>
            <a:spLocks noGrp="1"/>
          </p:cNvSpPr>
          <p:nvPr>
            <p:ph type="ftr" sz="quarter" idx="11"/>
          </p:nvPr>
        </p:nvSpPr>
        <p:spPr>
          <a:xfrm>
            <a:off x="838200" y="6559550"/>
            <a:ext cx="8077200" cy="274638"/>
          </a:xfrm>
        </p:spPr>
        <p:txBody>
          <a:bodyPr/>
          <a:lstStyle/>
          <a:p>
            <a:pPr>
              <a:defRPr/>
            </a:pPr>
            <a:r>
              <a:rPr lang="en-CA" dirty="0" smtClean="0"/>
              <a:t>COACH: Canada's Health Informatics Association</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smtClean="0"/>
              <a:t>Careers</a:t>
            </a:r>
          </a:p>
        </p:txBody>
      </p:sp>
      <p:sp>
        <p:nvSpPr>
          <p:cNvPr id="37890" name="Content Placeholder 2"/>
          <p:cNvSpPr>
            <a:spLocks noGrp="1"/>
          </p:cNvSpPr>
          <p:nvPr>
            <p:ph idx="1"/>
          </p:nvPr>
        </p:nvSpPr>
        <p:spPr>
          <a:xfrm>
            <a:off x="762000" y="2209800"/>
            <a:ext cx="8001000" cy="3733800"/>
          </a:xfrm>
        </p:spPr>
        <p:txBody>
          <a:bodyPr/>
          <a:lstStyle/>
          <a:p>
            <a:r>
              <a:rPr lang="en-US" dirty="0" smtClean="0"/>
              <a:t>HIP Career Matrix</a:t>
            </a:r>
          </a:p>
          <a:p>
            <a:pPr lvl="1"/>
            <a:r>
              <a:rPr lang="en-US" dirty="0" smtClean="0"/>
              <a:t>Outline of HI roles and levels and associated experience and education – cross-section of leading HI delivery organizations (public &amp; private)</a:t>
            </a:r>
          </a:p>
          <a:p>
            <a:r>
              <a:rPr lang="en-US" dirty="0" smtClean="0"/>
              <a:t>HIP Role Profiles</a:t>
            </a:r>
          </a:p>
          <a:p>
            <a:pPr lvl="1"/>
            <a:r>
              <a:rPr lang="en-US" dirty="0" smtClean="0"/>
              <a:t>Description of each role on the career matrix</a:t>
            </a:r>
          </a:p>
          <a:p>
            <a:r>
              <a:rPr lang="en-US" dirty="0" smtClean="0"/>
              <a:t>HIP ‘Career Tool’ (under development)</a:t>
            </a:r>
          </a:p>
          <a:p>
            <a:pPr lvl="1"/>
            <a:r>
              <a:rPr lang="en-US" dirty="0" smtClean="0"/>
              <a:t>Will allow for self-assessment, comparison and career planning by organizations and individuals</a:t>
            </a:r>
          </a:p>
          <a:p>
            <a:pPr lvl="1"/>
            <a:r>
              <a:rPr lang="en-US" dirty="0" smtClean="0"/>
              <a:t>Based on role profiles and typical career paths</a:t>
            </a:r>
          </a:p>
          <a:p>
            <a:pPr lvl="1"/>
            <a:endParaRPr lang="en-US" dirty="0" smtClean="0"/>
          </a:p>
        </p:txBody>
      </p:sp>
      <p:sp>
        <p:nvSpPr>
          <p:cNvPr id="5" name="Slide Number Placeholder 4"/>
          <p:cNvSpPr>
            <a:spLocks noGrp="1"/>
          </p:cNvSpPr>
          <p:nvPr>
            <p:ph type="sldNum" sz="quarter" idx="12"/>
          </p:nvPr>
        </p:nvSpPr>
        <p:spPr/>
        <p:txBody>
          <a:bodyPr/>
          <a:lstStyle/>
          <a:p>
            <a:pPr>
              <a:defRPr/>
            </a:pPr>
            <a:fld id="{FA73C7DA-77E8-453E-9430-A8406F3885F9}" type="slidenum">
              <a:rPr lang="en-CA" smtClean="0"/>
              <a:pPr>
                <a:defRPr/>
              </a:pPr>
              <a:t>23</a:t>
            </a:fld>
            <a:endParaRPr lang="en-CA" dirty="0"/>
          </a:p>
        </p:txBody>
      </p:sp>
      <p:sp>
        <p:nvSpPr>
          <p:cNvPr id="6" name="Footer Placeholder 3"/>
          <p:cNvSpPr>
            <a:spLocks noGrp="1"/>
          </p:cNvSpPr>
          <p:nvPr>
            <p:ph type="ftr" sz="quarter" idx="11"/>
          </p:nvPr>
        </p:nvSpPr>
        <p:spPr>
          <a:xfrm>
            <a:off x="838200" y="6559550"/>
            <a:ext cx="8077200" cy="274638"/>
          </a:xfrm>
        </p:spPr>
        <p:txBody>
          <a:bodyPr/>
          <a:lstStyle/>
          <a:p>
            <a:pPr>
              <a:defRPr/>
            </a:pPr>
            <a:r>
              <a:rPr lang="en-CA" dirty="0" smtClean="0"/>
              <a:t>COACH: Canada's Health Informatics Association</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3162300" y="228600"/>
            <a:ext cx="6019800" cy="838200"/>
          </a:xfrm>
        </p:spPr>
        <p:txBody>
          <a:bodyPr anchor="ctr">
            <a:noAutofit/>
          </a:bodyPr>
          <a:lstStyle/>
          <a:p>
            <a:pPr eaLnBrk="1" hangingPunct="1"/>
            <a:r>
              <a:rPr lang="en-US" sz="3000" dirty="0" smtClean="0"/>
              <a:t>Health Informatics Professional (HIP) Career Matrix</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3035"/>
          <a:stretch/>
        </p:blipFill>
        <p:spPr>
          <a:xfrm>
            <a:off x="810986" y="1285821"/>
            <a:ext cx="7647214" cy="5495979"/>
          </a:xfrm>
          <a:prstGeom prst="rect">
            <a:avLst/>
          </a:prstGeom>
        </p:spPr>
      </p:pic>
    </p:spTree>
    <p:extLst>
      <p:ext uri="{BB962C8B-B14F-4D97-AF65-F5344CB8AC3E}">
        <p14:creationId xmlns:p14="http://schemas.microsoft.com/office/powerpoint/2010/main" val="197489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dirty="0" smtClean="0"/>
              <a:t>COACH: Canada's Health Informatics Association</a:t>
            </a:r>
            <a:endParaRPr lang="en-CA" dirty="0"/>
          </a:p>
        </p:txBody>
      </p:sp>
      <p:sp>
        <p:nvSpPr>
          <p:cNvPr id="5" name="Slide Number Placeholder 4"/>
          <p:cNvSpPr>
            <a:spLocks noGrp="1"/>
          </p:cNvSpPr>
          <p:nvPr>
            <p:ph type="sldNum" sz="quarter" idx="12"/>
          </p:nvPr>
        </p:nvSpPr>
        <p:spPr/>
        <p:txBody>
          <a:bodyPr/>
          <a:lstStyle/>
          <a:p>
            <a:pPr>
              <a:defRPr/>
            </a:pPr>
            <a:fld id="{D125866D-2B23-4AC6-90F1-DB29BC8D9857}" type="slidenum">
              <a:rPr lang="en-CA" smtClean="0"/>
              <a:pPr>
                <a:defRPr/>
              </a:pPr>
              <a:t>25</a:t>
            </a:fld>
            <a:endParaRPr lang="en-CA" dirty="0"/>
          </a:p>
        </p:txBody>
      </p:sp>
      <p:pic>
        <p:nvPicPr>
          <p:cNvPr id="38915" name="Picture 2"/>
          <p:cNvPicPr>
            <a:picLocks noChangeAspect="1" noChangeArrowheads="1"/>
          </p:cNvPicPr>
          <p:nvPr/>
        </p:nvPicPr>
        <p:blipFill>
          <a:blip r:embed="rId2" cstate="print"/>
          <a:srcRect/>
          <a:stretch>
            <a:fillRect/>
          </a:stretch>
        </p:blipFill>
        <p:spPr bwMode="auto">
          <a:xfrm>
            <a:off x="523875" y="152400"/>
            <a:ext cx="7915275"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CA" dirty="0"/>
              <a:t>COACH: Canada's Health Informatics Association</a:t>
            </a:r>
          </a:p>
        </p:txBody>
      </p:sp>
      <p:sp>
        <p:nvSpPr>
          <p:cNvPr id="5" name="Slide Number Placeholder 5"/>
          <p:cNvSpPr>
            <a:spLocks noGrp="1"/>
          </p:cNvSpPr>
          <p:nvPr>
            <p:ph type="sldNum" sz="quarter" idx="12"/>
          </p:nvPr>
        </p:nvSpPr>
        <p:spPr/>
        <p:txBody>
          <a:bodyPr/>
          <a:lstStyle/>
          <a:p>
            <a:pPr>
              <a:defRPr/>
            </a:pPr>
            <a:fld id="{A123BFB0-5985-4D91-99B2-847E4CC883C0}" type="slidenum">
              <a:rPr lang="en-CA"/>
              <a:pPr>
                <a:defRPr/>
              </a:pPr>
              <a:t>26</a:t>
            </a:fld>
            <a:endParaRPr lang="en-CA" dirty="0"/>
          </a:p>
        </p:txBody>
      </p:sp>
      <p:sp>
        <p:nvSpPr>
          <p:cNvPr id="41987" name="Rectangle 2"/>
          <p:cNvSpPr>
            <a:spLocks noGrp="1" noChangeArrowheads="1"/>
          </p:cNvSpPr>
          <p:nvPr>
            <p:ph type="title"/>
          </p:nvPr>
        </p:nvSpPr>
        <p:spPr/>
        <p:txBody>
          <a:bodyPr/>
          <a:lstStyle/>
          <a:p>
            <a:pPr eaLnBrk="1" hangingPunct="1"/>
            <a:r>
              <a:rPr lang="en-US" dirty="0" smtClean="0"/>
              <a:t>CPHIMS-CA Credential </a:t>
            </a:r>
          </a:p>
        </p:txBody>
      </p:sp>
      <p:sp>
        <p:nvSpPr>
          <p:cNvPr id="41988" name="Rectangle 3"/>
          <p:cNvSpPr>
            <a:spLocks noGrp="1" noChangeArrowheads="1"/>
          </p:cNvSpPr>
          <p:nvPr>
            <p:ph type="body" idx="1"/>
          </p:nvPr>
        </p:nvSpPr>
        <p:spPr>
          <a:xfrm>
            <a:off x="914400" y="2438400"/>
            <a:ext cx="8001000" cy="4267200"/>
          </a:xfrm>
        </p:spPr>
        <p:txBody>
          <a:bodyPr/>
          <a:lstStyle/>
          <a:p>
            <a:pPr eaLnBrk="1" hangingPunct="1">
              <a:lnSpc>
                <a:spcPct val="90000"/>
              </a:lnSpc>
            </a:pPr>
            <a:endParaRPr lang="en-US" sz="2000" dirty="0" smtClean="0"/>
          </a:p>
          <a:p>
            <a:pPr eaLnBrk="1" hangingPunct="1">
              <a:lnSpc>
                <a:spcPct val="90000"/>
              </a:lnSpc>
            </a:pPr>
            <a:r>
              <a:rPr lang="en-US" sz="2400" dirty="0" smtClean="0"/>
              <a:t>Comprehensive</a:t>
            </a:r>
          </a:p>
          <a:p>
            <a:pPr lvl="1" eaLnBrk="1" hangingPunct="1">
              <a:lnSpc>
                <a:spcPct val="90000"/>
              </a:lnSpc>
            </a:pPr>
            <a:r>
              <a:rPr lang="en-US" sz="2000" dirty="0" smtClean="0"/>
              <a:t>Our credential demonstrates knowledge of the Canadian environment &amp; broader Health Informatics knowledge</a:t>
            </a:r>
          </a:p>
          <a:p>
            <a:pPr eaLnBrk="1" hangingPunct="1">
              <a:lnSpc>
                <a:spcPct val="90000"/>
              </a:lnSpc>
            </a:pPr>
            <a:r>
              <a:rPr lang="en-US" sz="2400" dirty="0" smtClean="0"/>
              <a:t>Professional-level</a:t>
            </a:r>
          </a:p>
          <a:p>
            <a:pPr lvl="1" eaLnBrk="1" hangingPunct="1">
              <a:lnSpc>
                <a:spcPct val="90000"/>
              </a:lnSpc>
            </a:pPr>
            <a:r>
              <a:rPr lang="en-US" sz="2000" dirty="0" smtClean="0"/>
              <a:t>Must have a combination of education and experience to challenge the exams</a:t>
            </a:r>
          </a:p>
          <a:p>
            <a:pPr eaLnBrk="1" hangingPunct="1">
              <a:lnSpc>
                <a:spcPct val="90000"/>
              </a:lnSpc>
            </a:pPr>
            <a:r>
              <a:rPr lang="en-US" sz="2400" dirty="0" smtClean="0"/>
              <a:t>Ongoing renewal requirements</a:t>
            </a:r>
          </a:p>
          <a:p>
            <a:pPr lvl="1" eaLnBrk="1" hangingPunct="1">
              <a:lnSpc>
                <a:spcPct val="90000"/>
              </a:lnSpc>
            </a:pPr>
            <a:r>
              <a:rPr lang="en-US" sz="2000" dirty="0" smtClean="0"/>
              <a:t>Ensuring skills and knowledge are kept up to date</a:t>
            </a:r>
          </a:p>
          <a:p>
            <a:pPr marL="457200" lvl="1" indent="0" eaLnBrk="1" hangingPunct="1">
              <a:lnSpc>
                <a:spcPct val="90000"/>
              </a:lnSpc>
              <a:buNone/>
            </a:pP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762000" y="990600"/>
            <a:ext cx="8382000" cy="838200"/>
          </a:xfrm>
        </p:spPr>
        <p:txBody>
          <a:bodyPr anchor="ctr"/>
          <a:lstStyle/>
          <a:p>
            <a:pPr eaLnBrk="1" hangingPunct="1"/>
            <a:r>
              <a:rPr lang="en-US" sz="3200" dirty="0" smtClean="0"/>
              <a:t/>
            </a:r>
            <a:br>
              <a:rPr lang="en-US" sz="3200" dirty="0" smtClean="0"/>
            </a:br>
            <a:r>
              <a:rPr lang="en-US" sz="3200" dirty="0" smtClean="0"/>
              <a:t>CPHIMS-CA – Certifying…</a:t>
            </a:r>
            <a:endParaRPr lang="en-US" sz="3200" i="1" dirty="0" smtClean="0"/>
          </a:p>
        </p:txBody>
      </p:sp>
      <p:sp>
        <p:nvSpPr>
          <p:cNvPr id="43010" name="Text Box 3"/>
          <p:cNvSpPr txBox="1">
            <a:spLocks noChangeArrowheads="1"/>
          </p:cNvSpPr>
          <p:nvPr/>
        </p:nvSpPr>
        <p:spPr bwMode="auto">
          <a:xfrm>
            <a:off x="4724400" y="2590800"/>
            <a:ext cx="3657600" cy="457200"/>
          </a:xfrm>
          <a:prstGeom prst="rect">
            <a:avLst/>
          </a:prstGeom>
          <a:noFill/>
          <a:ln w="9525">
            <a:noFill/>
            <a:miter lim="800000"/>
            <a:headEnd/>
            <a:tailEnd/>
          </a:ln>
        </p:spPr>
        <p:txBody>
          <a:bodyPr>
            <a:spAutoFit/>
          </a:bodyPr>
          <a:lstStyle/>
          <a:p>
            <a:pPr>
              <a:spcBef>
                <a:spcPct val="50000"/>
              </a:spcBef>
            </a:pPr>
            <a:endParaRPr lang="en-US" dirty="0"/>
          </a:p>
        </p:txBody>
      </p:sp>
      <p:sp>
        <p:nvSpPr>
          <p:cNvPr id="43011" name="Rectangle 4"/>
          <p:cNvSpPr>
            <a:spLocks noChangeArrowheads="1"/>
          </p:cNvSpPr>
          <p:nvPr/>
        </p:nvSpPr>
        <p:spPr bwMode="auto">
          <a:xfrm>
            <a:off x="914400" y="2362200"/>
            <a:ext cx="8001000" cy="3733800"/>
          </a:xfrm>
          <a:prstGeom prst="rect">
            <a:avLst/>
          </a:prstGeom>
          <a:noFill/>
          <a:ln w="9525">
            <a:noFill/>
            <a:miter lim="800000"/>
            <a:headEnd/>
            <a:tailEnd/>
          </a:ln>
        </p:spPr>
        <p:txBody>
          <a:bodyPr/>
          <a:lstStyle/>
          <a:p>
            <a:pPr marL="114300" lvl="1" indent="4763">
              <a:lnSpc>
                <a:spcPct val="150000"/>
              </a:lnSpc>
              <a:buFont typeface="Symbol" pitchFamily="18" charset="2"/>
              <a:buNone/>
            </a:pPr>
            <a:endParaRPr lang="en-CA" sz="2000" i="1" dirty="0">
              <a:solidFill>
                <a:srgbClr val="000000"/>
              </a:solidFill>
              <a:latin typeface="Arial" charset="0"/>
            </a:endParaRPr>
          </a:p>
        </p:txBody>
      </p:sp>
      <p:pic>
        <p:nvPicPr>
          <p:cNvPr id="474117" name="Picture 5" descr="COACH Core Competencies"/>
          <p:cNvPicPr>
            <a:picLocks noGrp="1" noChangeAspect="1" noChangeArrowheads="1"/>
          </p:cNvPicPr>
          <p:nvPr>
            <p:ph idx="4294967295"/>
          </p:nvPr>
        </p:nvPicPr>
        <p:blipFill>
          <a:blip r:embed="rId3" cstate="print"/>
          <a:srcRect/>
          <a:stretch>
            <a:fillRect/>
          </a:stretch>
        </p:blipFill>
        <p:spPr>
          <a:xfrm>
            <a:off x="838200" y="2362200"/>
            <a:ext cx="4191000" cy="4191000"/>
          </a:xfrm>
        </p:spPr>
      </p:pic>
      <p:sp>
        <p:nvSpPr>
          <p:cNvPr id="43013" name="Text Box 6"/>
          <p:cNvSpPr txBox="1">
            <a:spLocks noChangeArrowheads="1"/>
          </p:cNvSpPr>
          <p:nvPr/>
        </p:nvSpPr>
        <p:spPr bwMode="auto">
          <a:xfrm>
            <a:off x="5562600" y="3048000"/>
            <a:ext cx="3444875" cy="830263"/>
          </a:xfrm>
          <a:prstGeom prst="rect">
            <a:avLst/>
          </a:prstGeom>
          <a:noFill/>
          <a:ln w="9525">
            <a:noFill/>
            <a:miter lim="800000"/>
            <a:headEnd/>
            <a:tailEnd/>
          </a:ln>
        </p:spPr>
        <p:txBody>
          <a:bodyPr>
            <a:spAutoFit/>
          </a:bodyPr>
          <a:lstStyle/>
          <a:p>
            <a:r>
              <a:rPr lang="en-US" b="1" dirty="0">
                <a:latin typeface="Arial" charset="0"/>
              </a:rPr>
              <a:t>CPHIMS-CA </a:t>
            </a:r>
            <a:r>
              <a:rPr lang="en-US" b="1" dirty="0" smtClean="0">
                <a:latin typeface="Arial" charset="0"/>
              </a:rPr>
              <a:t>exam </a:t>
            </a:r>
            <a:r>
              <a:rPr lang="en-US" b="1" dirty="0">
                <a:latin typeface="Arial" charset="0"/>
              </a:rPr>
              <a:t>content</a:t>
            </a:r>
          </a:p>
        </p:txBody>
      </p:sp>
      <p:sp>
        <p:nvSpPr>
          <p:cNvPr id="43014" name="Text Box 7"/>
          <p:cNvSpPr txBox="1">
            <a:spLocks noChangeArrowheads="1"/>
          </p:cNvSpPr>
          <p:nvPr/>
        </p:nvSpPr>
        <p:spPr bwMode="auto">
          <a:xfrm>
            <a:off x="5562600" y="4038600"/>
            <a:ext cx="3200400" cy="1477328"/>
          </a:xfrm>
          <a:prstGeom prst="rect">
            <a:avLst/>
          </a:prstGeom>
          <a:noFill/>
          <a:ln w="9525">
            <a:noFill/>
            <a:miter lim="800000"/>
            <a:headEnd/>
            <a:tailEnd/>
          </a:ln>
        </p:spPr>
        <p:txBody>
          <a:bodyPr>
            <a:spAutoFit/>
          </a:bodyPr>
          <a:lstStyle/>
          <a:p>
            <a:pPr>
              <a:spcBef>
                <a:spcPct val="50000"/>
              </a:spcBef>
            </a:pPr>
            <a:r>
              <a:rPr lang="en-US" sz="1800" dirty="0" smtClean="0">
                <a:solidFill>
                  <a:srgbClr val="FF0000"/>
                </a:solidFill>
                <a:latin typeface="Arial" charset="0"/>
              </a:rPr>
              <a:t>Addresses the </a:t>
            </a:r>
            <a:r>
              <a:rPr lang="en-US" sz="1800" dirty="0">
                <a:solidFill>
                  <a:srgbClr val="FF0000"/>
                </a:solidFill>
                <a:latin typeface="Arial" charset="0"/>
              </a:rPr>
              <a:t>set of </a:t>
            </a:r>
            <a:r>
              <a:rPr lang="en-US" sz="1800" dirty="0" smtClean="0">
                <a:solidFill>
                  <a:srgbClr val="FF0000"/>
                </a:solidFill>
                <a:latin typeface="Arial" charset="0"/>
              </a:rPr>
              <a:t>50 COACH core </a:t>
            </a:r>
            <a:r>
              <a:rPr lang="en-US" sz="1800" dirty="0">
                <a:solidFill>
                  <a:srgbClr val="FF0000"/>
                </a:solidFill>
                <a:latin typeface="Arial" charset="0"/>
              </a:rPr>
              <a:t>competencies that are needed by all HI professionals to work effectively as a team</a:t>
            </a:r>
          </a:p>
        </p:txBody>
      </p:sp>
      <p:sp>
        <p:nvSpPr>
          <p:cNvPr id="43015" name="Left Arrow 7"/>
          <p:cNvSpPr>
            <a:spLocks noChangeArrowheads="1"/>
          </p:cNvSpPr>
          <p:nvPr/>
        </p:nvSpPr>
        <p:spPr bwMode="auto">
          <a:xfrm>
            <a:off x="3505200" y="3810000"/>
            <a:ext cx="2057400" cy="685800"/>
          </a:xfrm>
          <a:prstGeom prst="leftArrow">
            <a:avLst>
              <a:gd name="adj1" fmla="val 50000"/>
              <a:gd name="adj2" fmla="val 50000"/>
            </a:avLst>
          </a:prstGeom>
          <a:solidFill>
            <a:srgbClr val="FF0000"/>
          </a:solidFill>
          <a:ln w="9525" algn="ctr">
            <a:solidFill>
              <a:schemeClr val="tx1"/>
            </a:solidFill>
            <a:miter lim="800000"/>
            <a:headEnd/>
            <a:tailEnd/>
          </a:ln>
        </p:spPr>
        <p:txBody>
          <a:bodyPr wrap="none"/>
          <a:lstStyle/>
          <a:p>
            <a:endParaRPr lang="en-US" dirty="0"/>
          </a:p>
        </p:txBody>
      </p:sp>
      <p:sp>
        <p:nvSpPr>
          <p:cNvPr id="10" name="Rectangle 10"/>
          <p:cNvSpPr>
            <a:spLocks noGrp="1" noChangeArrowheads="1"/>
          </p:cNvSpPr>
          <p:nvPr>
            <p:ph type="sldNum" sz="quarter" idx="12"/>
          </p:nvPr>
        </p:nvSpPr>
        <p:spPr/>
        <p:txBody>
          <a:bodyPr/>
          <a:lstStyle>
            <a:lvl1pPr>
              <a:defRPr/>
            </a:lvl1pPr>
          </a:lstStyle>
          <a:p>
            <a:pPr>
              <a:defRPr/>
            </a:pPr>
            <a:fld id="{A07F751E-B380-4E26-8BDD-B552966294E7}" type="slidenum">
              <a:rPr lang="en-CA"/>
              <a:pPr>
                <a:defRPr/>
              </a:pPr>
              <a:t>27</a:t>
            </a:fld>
            <a:endParaRPr lang="en-CA" dirty="0"/>
          </a:p>
        </p:txBody>
      </p:sp>
      <p:sp>
        <p:nvSpPr>
          <p:cNvPr id="11" name="Footer Placeholder 3"/>
          <p:cNvSpPr>
            <a:spLocks noGrp="1"/>
          </p:cNvSpPr>
          <p:nvPr>
            <p:ph type="ftr" sz="quarter" idx="11"/>
          </p:nvPr>
        </p:nvSpPr>
        <p:spPr>
          <a:xfrm>
            <a:off x="838200" y="6559550"/>
            <a:ext cx="8077200" cy="274638"/>
          </a:xfrm>
        </p:spPr>
        <p:txBody>
          <a:bodyPr/>
          <a:lstStyle/>
          <a:p>
            <a:pPr>
              <a:defRPr/>
            </a:pPr>
            <a:r>
              <a:rPr lang="en-CA" dirty="0" smtClean="0"/>
              <a:t>COACH: Canada's Health Informatics Association</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74117"/>
                                        </p:tgtEl>
                                        <p:attrNameLst>
                                          <p:attrName>style.visibility</p:attrName>
                                        </p:attrNameLst>
                                      </p:cBhvr>
                                      <p:to>
                                        <p:strVal val="visible"/>
                                      </p:to>
                                    </p:set>
                                    <p:anim calcmode="lin" valueType="num">
                                      <p:cBhvr additive="base">
                                        <p:cTn id="7" dur="3000" fill="hold"/>
                                        <p:tgtEl>
                                          <p:spTgt spid="474117"/>
                                        </p:tgtEl>
                                        <p:attrNameLst>
                                          <p:attrName>ppt_x</p:attrName>
                                        </p:attrNameLst>
                                      </p:cBhvr>
                                      <p:tavLst>
                                        <p:tav tm="0">
                                          <p:val>
                                            <p:strVal val="#ppt_x"/>
                                          </p:val>
                                        </p:tav>
                                        <p:tav tm="100000">
                                          <p:val>
                                            <p:strVal val="#ppt_x"/>
                                          </p:val>
                                        </p:tav>
                                      </p:tavLst>
                                    </p:anim>
                                    <p:anim calcmode="lin" valueType="num">
                                      <p:cBhvr additive="base">
                                        <p:cTn id="8" dur="3000" fill="hold"/>
                                        <p:tgtEl>
                                          <p:spTgt spid="474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CA" dirty="0"/>
              <a:t>COACH: Canada's Health Informatics Association</a:t>
            </a:r>
          </a:p>
        </p:txBody>
      </p:sp>
      <p:sp>
        <p:nvSpPr>
          <p:cNvPr id="5" name="Slide Number Placeholder 5"/>
          <p:cNvSpPr>
            <a:spLocks noGrp="1"/>
          </p:cNvSpPr>
          <p:nvPr>
            <p:ph type="sldNum" sz="quarter" idx="12"/>
          </p:nvPr>
        </p:nvSpPr>
        <p:spPr/>
        <p:txBody>
          <a:bodyPr/>
          <a:lstStyle/>
          <a:p>
            <a:pPr>
              <a:defRPr/>
            </a:pPr>
            <a:fld id="{1212B326-C21A-4FF7-A546-26509033C925}" type="slidenum">
              <a:rPr lang="en-CA"/>
              <a:pPr>
                <a:defRPr/>
              </a:pPr>
              <a:t>28</a:t>
            </a:fld>
            <a:endParaRPr lang="en-CA" dirty="0"/>
          </a:p>
        </p:txBody>
      </p:sp>
      <p:sp>
        <p:nvSpPr>
          <p:cNvPr id="55299" name="Rectangle 2"/>
          <p:cNvSpPr>
            <a:spLocks noGrp="1" noChangeArrowheads="1"/>
          </p:cNvSpPr>
          <p:nvPr>
            <p:ph type="title"/>
          </p:nvPr>
        </p:nvSpPr>
        <p:spPr/>
        <p:txBody>
          <a:bodyPr/>
          <a:lstStyle/>
          <a:p>
            <a:pPr eaLnBrk="1" hangingPunct="1"/>
            <a:r>
              <a:rPr lang="en-US" dirty="0" smtClean="0"/>
              <a:t>In Conclusion</a:t>
            </a:r>
          </a:p>
        </p:txBody>
      </p:sp>
      <p:sp>
        <p:nvSpPr>
          <p:cNvPr id="55300" name="Rectangle 3"/>
          <p:cNvSpPr>
            <a:spLocks noGrp="1" noChangeArrowheads="1"/>
          </p:cNvSpPr>
          <p:nvPr>
            <p:ph type="body" idx="1"/>
          </p:nvPr>
        </p:nvSpPr>
        <p:spPr>
          <a:xfrm>
            <a:off x="685800" y="2514600"/>
            <a:ext cx="8458200" cy="3733800"/>
          </a:xfrm>
        </p:spPr>
        <p:txBody>
          <a:bodyPr/>
          <a:lstStyle/>
          <a:p>
            <a:pPr eaLnBrk="1" hangingPunct="1">
              <a:spcBef>
                <a:spcPts val="1200"/>
              </a:spcBef>
            </a:pPr>
            <a:r>
              <a:rPr lang="en-US" dirty="0" smtClean="0"/>
              <a:t>eHealth strategy developed through collaboration and supported by an architecture and standards is critical for enabling improved health care</a:t>
            </a:r>
          </a:p>
          <a:p>
            <a:pPr eaLnBrk="1" hangingPunct="1">
              <a:spcBef>
                <a:spcPts val="1200"/>
              </a:spcBef>
            </a:pPr>
            <a:r>
              <a:rPr lang="en-US" dirty="0" smtClean="0"/>
              <a:t>Health Informatics professionals are key to enabling and sustaining these investments</a:t>
            </a:r>
          </a:p>
          <a:p>
            <a:pPr eaLnBrk="1" hangingPunct="1">
              <a:spcBef>
                <a:spcPts val="1200"/>
              </a:spcBef>
            </a:pPr>
            <a:r>
              <a:rPr lang="en-US" dirty="0" smtClean="0"/>
              <a:t>eHealth is a journey with many challenges - 	but full of opportunities for enabling better health	</a:t>
            </a:r>
          </a:p>
          <a:p>
            <a:pPr eaLnBrk="1" hangingPunct="1"/>
            <a:endParaRPr lang="en-US" dirty="0" smtClean="0"/>
          </a:p>
        </p:txBody>
      </p:sp>
    </p:spTree>
    <p:extLst>
      <p:ext uri="{BB962C8B-B14F-4D97-AF65-F5344CB8AC3E}">
        <p14:creationId xmlns:p14="http://schemas.microsoft.com/office/powerpoint/2010/main" val="1960600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CA" dirty="0"/>
              <a:t>COACH: Canada's Health Informatics Association</a:t>
            </a:r>
          </a:p>
        </p:txBody>
      </p:sp>
      <p:sp>
        <p:nvSpPr>
          <p:cNvPr id="5" name="Slide Number Placeholder 5"/>
          <p:cNvSpPr>
            <a:spLocks noGrp="1"/>
          </p:cNvSpPr>
          <p:nvPr>
            <p:ph type="sldNum" sz="quarter" idx="12"/>
          </p:nvPr>
        </p:nvSpPr>
        <p:spPr/>
        <p:txBody>
          <a:bodyPr/>
          <a:lstStyle/>
          <a:p>
            <a:pPr>
              <a:defRPr/>
            </a:pPr>
            <a:fld id="{1212B326-C21A-4FF7-A546-26509033C925}" type="slidenum">
              <a:rPr lang="en-CA"/>
              <a:pPr>
                <a:defRPr/>
              </a:pPr>
              <a:t>29</a:t>
            </a:fld>
            <a:endParaRPr lang="en-CA" dirty="0"/>
          </a:p>
        </p:txBody>
      </p:sp>
      <p:sp>
        <p:nvSpPr>
          <p:cNvPr id="55299" name="Rectangle 2"/>
          <p:cNvSpPr>
            <a:spLocks noGrp="1" noChangeArrowheads="1"/>
          </p:cNvSpPr>
          <p:nvPr>
            <p:ph type="title"/>
          </p:nvPr>
        </p:nvSpPr>
        <p:spPr/>
        <p:txBody>
          <a:bodyPr/>
          <a:lstStyle/>
          <a:p>
            <a:pPr eaLnBrk="1" hangingPunct="1"/>
            <a:r>
              <a:rPr lang="en-US" dirty="0" smtClean="0"/>
              <a:t>Questions??</a:t>
            </a:r>
          </a:p>
        </p:txBody>
      </p:sp>
      <p:sp>
        <p:nvSpPr>
          <p:cNvPr id="55300" name="Rectangle 3"/>
          <p:cNvSpPr>
            <a:spLocks noGrp="1" noChangeArrowheads="1"/>
          </p:cNvSpPr>
          <p:nvPr>
            <p:ph type="body" idx="1"/>
          </p:nvPr>
        </p:nvSpPr>
        <p:spPr>
          <a:xfrm>
            <a:off x="685800" y="2362200"/>
            <a:ext cx="8229600" cy="3733800"/>
          </a:xfrm>
        </p:spPr>
        <p:txBody>
          <a:bodyPr/>
          <a:lstStyle/>
          <a:p>
            <a:pPr eaLnBrk="1" hangingPunct="1">
              <a:buFont typeface="Wingdings" pitchFamily="2" charset="2"/>
              <a:buNone/>
            </a:pPr>
            <a:r>
              <a:rPr lang="en-US" dirty="0" smtClean="0"/>
              <a:t>				</a:t>
            </a:r>
          </a:p>
          <a:p>
            <a:pPr eaLnBrk="1" hangingPunct="1">
              <a:buFont typeface="Wingdings" pitchFamily="2" charset="2"/>
              <a:buNone/>
            </a:pPr>
            <a:endParaRPr lang="en-US" dirty="0" smtClean="0"/>
          </a:p>
          <a:p>
            <a:pPr eaLnBrk="1" hangingPunct="1">
              <a:buFont typeface="Wingdings" pitchFamily="2" charset="2"/>
              <a:buNone/>
            </a:pPr>
            <a:endParaRPr lang="en-US" dirty="0"/>
          </a:p>
          <a:p>
            <a:pPr eaLnBrk="1" hangingPunct="1">
              <a:buFont typeface="Wingdings" pitchFamily="2" charset="2"/>
              <a:buNone/>
            </a:pPr>
            <a:endParaRPr lang="en-US" dirty="0" smtClean="0"/>
          </a:p>
          <a:p>
            <a:pPr eaLnBrk="1" hangingPunct="1">
              <a:buFont typeface="Wingdings" pitchFamily="2" charset="2"/>
              <a:buNone/>
            </a:pPr>
            <a:endParaRPr lang="en-US" dirty="0"/>
          </a:p>
          <a:p>
            <a:pPr eaLnBrk="1" hangingPunct="1">
              <a:buFont typeface="Wingdings" pitchFamily="2" charset="2"/>
              <a:buNone/>
            </a:pPr>
            <a:r>
              <a:rPr lang="en-US" dirty="0" smtClean="0"/>
              <a:t>COACH: Canada’s Health Informatics Association</a:t>
            </a:r>
          </a:p>
          <a:p>
            <a:pPr eaLnBrk="1" hangingPunct="1">
              <a:buFont typeface="Wingdings" pitchFamily="2" charset="2"/>
              <a:buNone/>
            </a:pPr>
            <a:r>
              <a:rPr lang="en-US" dirty="0" smtClean="0"/>
              <a:t>www.coachorg.com</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4406900"/>
            <a:ext cx="8193087" cy="1362075"/>
          </a:xfrm>
        </p:spPr>
        <p:txBody>
          <a:bodyPr/>
          <a:lstStyle/>
          <a:p>
            <a:pPr>
              <a:defRPr/>
            </a:pPr>
            <a:r>
              <a:rPr lang="en-US" dirty="0" smtClean="0"/>
              <a:t>Canada’s </a:t>
            </a:r>
            <a:r>
              <a:rPr lang="en-US" cap="none" dirty="0" smtClean="0"/>
              <a:t>e</a:t>
            </a:r>
            <a:r>
              <a:rPr lang="en-US" dirty="0" smtClean="0"/>
              <a:t>Health Journey</a:t>
            </a:r>
            <a:endParaRPr lang="en-US" dirty="0"/>
          </a:p>
        </p:txBody>
      </p:sp>
      <p:sp>
        <p:nvSpPr>
          <p:cNvPr id="19458" name="Text Placeholder 6"/>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2"/>
          </p:nvPr>
        </p:nvSpPr>
        <p:spPr/>
        <p:txBody>
          <a:bodyPr/>
          <a:lstStyle/>
          <a:p>
            <a:pPr>
              <a:defRPr/>
            </a:pPr>
            <a:fld id="{C1B9F2C9-E9BE-446D-AB9D-554CFA155ADE}" type="slidenum">
              <a:rPr lang="en-CA" smtClean="0"/>
              <a:pPr>
                <a:defRPr/>
              </a:pPr>
              <a:t>3</a:t>
            </a:fld>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smtClean="0"/>
              <a:t>The Canadian Context </a:t>
            </a:r>
          </a:p>
        </p:txBody>
      </p:sp>
      <p:sp>
        <p:nvSpPr>
          <p:cNvPr id="22530" name="Content Placeholder 2"/>
          <p:cNvSpPr>
            <a:spLocks noGrp="1"/>
          </p:cNvSpPr>
          <p:nvPr>
            <p:ph idx="1"/>
          </p:nvPr>
        </p:nvSpPr>
        <p:spPr>
          <a:xfrm>
            <a:off x="762000" y="2362200"/>
            <a:ext cx="8382000" cy="3733800"/>
          </a:xfrm>
        </p:spPr>
        <p:txBody>
          <a:bodyPr/>
          <a:lstStyle/>
          <a:p>
            <a:r>
              <a:rPr lang="en-US" dirty="0" smtClean="0"/>
              <a:t>Publicly-funded healthcare “system” </a:t>
            </a:r>
          </a:p>
          <a:p>
            <a:r>
              <a:rPr lang="en-US" dirty="0" smtClean="0"/>
              <a:t>Federal policy leadership with portable benefits</a:t>
            </a:r>
          </a:p>
          <a:p>
            <a:r>
              <a:rPr lang="en-US" dirty="0" smtClean="0"/>
              <a:t>Provincially delivered healthcare systems (10), with some privately delivered components</a:t>
            </a:r>
          </a:p>
          <a:p>
            <a:r>
              <a:rPr lang="en-US" dirty="0" smtClean="0"/>
              <a:t>Increasing public awareness of cost pressures and demand for accountability of investments</a:t>
            </a:r>
          </a:p>
          <a:p>
            <a:r>
              <a:rPr lang="en-US" dirty="0" smtClean="0"/>
              <a:t>National architecture and investment program (Canada Health Infoway)</a:t>
            </a:r>
          </a:p>
          <a:p>
            <a:pPr>
              <a:buFont typeface="Wingdings" pitchFamily="2" charset="2"/>
              <a:buNone/>
            </a:pPr>
            <a:endParaRPr lang="en-US" dirty="0" smtClean="0"/>
          </a:p>
        </p:txBody>
      </p:sp>
      <p:sp>
        <p:nvSpPr>
          <p:cNvPr id="4" name="Footer Placeholder 3"/>
          <p:cNvSpPr>
            <a:spLocks noGrp="1"/>
          </p:cNvSpPr>
          <p:nvPr>
            <p:ph type="ftr" sz="quarter" idx="11"/>
          </p:nvPr>
        </p:nvSpPr>
        <p:spPr/>
        <p:txBody>
          <a:bodyPr/>
          <a:lstStyle/>
          <a:p>
            <a:pPr>
              <a:defRPr/>
            </a:pPr>
            <a:r>
              <a:rPr lang="en-CA" dirty="0" smtClean="0"/>
              <a:t>COACH: Canada's Health Informatics Association</a:t>
            </a:r>
            <a:endParaRPr lang="en-CA" dirty="0"/>
          </a:p>
        </p:txBody>
      </p:sp>
      <p:sp>
        <p:nvSpPr>
          <p:cNvPr id="5" name="Slide Number Placeholder 4"/>
          <p:cNvSpPr>
            <a:spLocks noGrp="1"/>
          </p:cNvSpPr>
          <p:nvPr>
            <p:ph type="sldNum" sz="quarter" idx="12"/>
          </p:nvPr>
        </p:nvSpPr>
        <p:spPr/>
        <p:txBody>
          <a:bodyPr/>
          <a:lstStyle/>
          <a:p>
            <a:pPr>
              <a:defRPr/>
            </a:pPr>
            <a:fld id="{D5FB8F00-46E1-401C-B563-1F965BBB794E}" type="slidenum">
              <a:rPr lang="en-CA" smtClean="0"/>
              <a:pPr>
                <a:defRPr/>
              </a:pPr>
              <a:t>4</a:t>
            </a:fld>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595969" y="3040219"/>
            <a:ext cx="601521" cy="207961"/>
          </a:xfrm>
          <a:prstGeom prst="rect">
            <a:avLst/>
          </a:prstGeom>
          <a:noFill/>
        </p:spPr>
        <p:txBody>
          <a:bodyPr wrap="square" lIns="3600" tIns="3600" rIns="3600" bIns="3600" rtlCol="0">
            <a:spAutoFit/>
          </a:bodyPr>
          <a:lstStyle/>
          <a:p>
            <a:pPr algn="ctr"/>
            <a:r>
              <a:rPr lang="en-CA" sz="1100" b="1" dirty="0">
                <a:solidFill>
                  <a:srgbClr val="FFFFFF"/>
                </a:solidFill>
              </a:rPr>
              <a:t>187,385</a:t>
            </a:r>
          </a:p>
        </p:txBody>
      </p:sp>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3273" t="86496" r="65160" b="3935"/>
          <a:stretch/>
        </p:blipFill>
        <p:spPr bwMode="auto">
          <a:xfrm>
            <a:off x="2915816" y="5857238"/>
            <a:ext cx="792072" cy="36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51512" t="86496" r="28659" b="3935"/>
          <a:stretch/>
        </p:blipFill>
        <p:spPr bwMode="auto">
          <a:xfrm>
            <a:off x="5364088" y="5857238"/>
            <a:ext cx="728215" cy="36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633269" y="2299450"/>
            <a:ext cx="2096407" cy="923330"/>
          </a:xfrm>
          <a:prstGeom prst="rect">
            <a:avLst/>
          </a:prstGeom>
          <a:noFill/>
        </p:spPr>
        <p:txBody>
          <a:bodyPr wrap="square" rtlCol="0">
            <a:spAutoFit/>
          </a:bodyPr>
          <a:lstStyle/>
          <a:p>
            <a:pPr algn="ctr">
              <a:lnSpc>
                <a:spcPct val="90000"/>
              </a:lnSpc>
            </a:pPr>
            <a:r>
              <a:rPr lang="en-CA" sz="2000" b="1" dirty="0">
                <a:solidFill>
                  <a:srgbClr val="73AF55">
                    <a:lumMod val="75000"/>
                  </a:srgbClr>
                </a:solidFill>
              </a:rPr>
              <a:t>Diagnostic Imaging Systems Users</a:t>
            </a:r>
          </a:p>
        </p:txBody>
      </p:sp>
      <p:sp>
        <p:nvSpPr>
          <p:cNvPr id="54272" name="TextBox 54271"/>
          <p:cNvSpPr txBox="1"/>
          <p:nvPr/>
        </p:nvSpPr>
        <p:spPr>
          <a:xfrm>
            <a:off x="5220071" y="4945731"/>
            <a:ext cx="1062923" cy="461665"/>
          </a:xfrm>
          <a:prstGeom prst="rect">
            <a:avLst/>
          </a:prstGeom>
          <a:noFill/>
        </p:spPr>
        <p:txBody>
          <a:bodyPr wrap="square" rtlCol="0">
            <a:spAutoFit/>
          </a:bodyPr>
          <a:lstStyle/>
          <a:p>
            <a:pPr algn="ctr"/>
            <a:r>
              <a:rPr lang="en-CA" b="1" dirty="0">
                <a:solidFill>
                  <a:srgbClr val="DC5A23"/>
                </a:solidFill>
              </a:rPr>
              <a:t>142%</a:t>
            </a:r>
          </a:p>
        </p:txBody>
      </p:sp>
      <p:sp>
        <p:nvSpPr>
          <p:cNvPr id="63" name="TextBox 62"/>
          <p:cNvSpPr txBox="1"/>
          <p:nvPr/>
        </p:nvSpPr>
        <p:spPr>
          <a:xfrm>
            <a:off x="675634" y="2219481"/>
            <a:ext cx="1919690" cy="923330"/>
          </a:xfrm>
          <a:prstGeom prst="rect">
            <a:avLst/>
          </a:prstGeom>
          <a:noFill/>
        </p:spPr>
        <p:txBody>
          <a:bodyPr wrap="square" rtlCol="0">
            <a:spAutoFit/>
          </a:bodyPr>
          <a:lstStyle/>
          <a:p>
            <a:pPr algn="ctr">
              <a:lnSpc>
                <a:spcPct val="90000"/>
              </a:lnSpc>
            </a:pPr>
            <a:r>
              <a:rPr lang="en-CA" sz="2000" b="1" dirty="0">
                <a:solidFill>
                  <a:srgbClr val="73AF55">
                    <a:lumMod val="75000"/>
                  </a:srgbClr>
                </a:solidFill>
              </a:rPr>
              <a:t>Clinical </a:t>
            </a:r>
            <a:br>
              <a:rPr lang="en-CA" sz="2000" b="1" dirty="0">
                <a:solidFill>
                  <a:srgbClr val="73AF55">
                    <a:lumMod val="75000"/>
                  </a:srgbClr>
                </a:solidFill>
              </a:rPr>
            </a:br>
            <a:r>
              <a:rPr lang="en-CA" sz="2000" b="1" dirty="0">
                <a:solidFill>
                  <a:srgbClr val="73AF55">
                    <a:lumMod val="75000"/>
                  </a:srgbClr>
                </a:solidFill>
              </a:rPr>
              <a:t>Telehealth Consultations</a:t>
            </a:r>
          </a:p>
        </p:txBody>
      </p:sp>
      <p:sp>
        <p:nvSpPr>
          <p:cNvPr id="74" name="TextBox 73"/>
          <p:cNvSpPr txBox="1"/>
          <p:nvPr/>
        </p:nvSpPr>
        <p:spPr>
          <a:xfrm>
            <a:off x="1115616" y="4935012"/>
            <a:ext cx="1080120" cy="461665"/>
          </a:xfrm>
          <a:prstGeom prst="rect">
            <a:avLst/>
          </a:prstGeom>
          <a:noFill/>
        </p:spPr>
        <p:txBody>
          <a:bodyPr wrap="square" rtlCol="0">
            <a:spAutoFit/>
          </a:bodyPr>
          <a:lstStyle/>
          <a:p>
            <a:pPr algn="ctr"/>
            <a:r>
              <a:rPr lang="en-CA" b="1" dirty="0" smtClean="0">
                <a:solidFill>
                  <a:srgbClr val="DC5A23"/>
                </a:solidFill>
              </a:rPr>
              <a:t>505%</a:t>
            </a:r>
            <a:endParaRPr lang="en-CA" b="1" dirty="0">
              <a:solidFill>
                <a:srgbClr val="DC5A23"/>
              </a:solidFill>
            </a:endParaRPr>
          </a:p>
        </p:txBody>
      </p:sp>
      <p:sp>
        <p:nvSpPr>
          <p:cNvPr id="75" name="TextBox 74"/>
          <p:cNvSpPr txBox="1"/>
          <p:nvPr/>
        </p:nvSpPr>
        <p:spPr>
          <a:xfrm>
            <a:off x="3038259" y="4955023"/>
            <a:ext cx="885669" cy="369332"/>
          </a:xfrm>
          <a:prstGeom prst="rect">
            <a:avLst/>
          </a:prstGeom>
          <a:noFill/>
        </p:spPr>
        <p:txBody>
          <a:bodyPr wrap="square" rtlCol="0">
            <a:spAutoFit/>
          </a:bodyPr>
          <a:lstStyle/>
          <a:p>
            <a:pPr algn="ctr"/>
            <a:r>
              <a:rPr lang="en-CA" b="1" dirty="0" smtClean="0">
                <a:solidFill>
                  <a:srgbClr val="DC5A23"/>
                </a:solidFill>
              </a:rPr>
              <a:t>70%</a:t>
            </a:r>
            <a:endParaRPr lang="en-CA" b="1" dirty="0">
              <a:solidFill>
                <a:srgbClr val="DC5A23"/>
              </a:solidFill>
            </a:endParaRPr>
          </a:p>
        </p:txBody>
      </p:sp>
      <p:sp>
        <p:nvSpPr>
          <p:cNvPr id="61" name="TextBox 60"/>
          <p:cNvSpPr txBox="1"/>
          <p:nvPr/>
        </p:nvSpPr>
        <p:spPr>
          <a:xfrm>
            <a:off x="6776398" y="2273230"/>
            <a:ext cx="1919690" cy="923330"/>
          </a:xfrm>
          <a:prstGeom prst="rect">
            <a:avLst/>
          </a:prstGeom>
          <a:noFill/>
        </p:spPr>
        <p:txBody>
          <a:bodyPr wrap="square" rtlCol="0">
            <a:spAutoFit/>
          </a:bodyPr>
          <a:lstStyle/>
          <a:p>
            <a:pPr algn="ctr">
              <a:lnSpc>
                <a:spcPct val="90000"/>
              </a:lnSpc>
            </a:pPr>
            <a:r>
              <a:rPr lang="en-CA" sz="2000" b="1" dirty="0">
                <a:solidFill>
                  <a:srgbClr val="73AF55">
                    <a:lumMod val="75000"/>
                  </a:srgbClr>
                </a:solidFill>
              </a:rPr>
              <a:t>Drug Information Systems Users</a:t>
            </a:r>
          </a:p>
        </p:txBody>
      </p:sp>
      <p:sp>
        <p:nvSpPr>
          <p:cNvPr id="76" name="TextBox 75"/>
          <p:cNvSpPr txBox="1"/>
          <p:nvPr/>
        </p:nvSpPr>
        <p:spPr>
          <a:xfrm>
            <a:off x="7181671" y="4962654"/>
            <a:ext cx="1009431" cy="461665"/>
          </a:xfrm>
          <a:prstGeom prst="rect">
            <a:avLst/>
          </a:prstGeom>
          <a:noFill/>
        </p:spPr>
        <p:txBody>
          <a:bodyPr wrap="square" rtlCol="0">
            <a:spAutoFit/>
          </a:bodyPr>
          <a:lstStyle/>
          <a:p>
            <a:pPr algn="ctr"/>
            <a:r>
              <a:rPr lang="en-CA" b="1" dirty="0">
                <a:solidFill>
                  <a:srgbClr val="DC5A23"/>
                </a:solidFill>
              </a:rPr>
              <a:t>213%</a:t>
            </a:r>
          </a:p>
        </p:txBody>
      </p:sp>
      <p:grpSp>
        <p:nvGrpSpPr>
          <p:cNvPr id="54285" name="Group 54284"/>
          <p:cNvGrpSpPr/>
          <p:nvPr/>
        </p:nvGrpSpPr>
        <p:grpSpPr>
          <a:xfrm>
            <a:off x="865048" y="5157192"/>
            <a:ext cx="7326055" cy="680011"/>
            <a:chOff x="865048" y="5022467"/>
            <a:chExt cx="7326055" cy="680011"/>
          </a:xfrm>
        </p:grpSpPr>
        <p:sp>
          <p:nvSpPr>
            <p:cNvPr id="54275" name="Left Bracket 54274"/>
            <p:cNvSpPr/>
            <p:nvPr/>
          </p:nvSpPr>
          <p:spPr>
            <a:xfrm rot="16200000">
              <a:off x="4429273" y="1458242"/>
              <a:ext cx="197606" cy="7326055"/>
            </a:xfrm>
            <a:prstGeom prst="leftBracket">
              <a:avLst/>
            </a:prstGeom>
            <a:ln>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DC5A23"/>
                </a:solidFill>
              </a:endParaRPr>
            </a:p>
          </p:txBody>
        </p:sp>
        <p:sp>
          <p:nvSpPr>
            <p:cNvPr id="79" name="TextBox 78"/>
            <p:cNvSpPr txBox="1"/>
            <p:nvPr/>
          </p:nvSpPr>
          <p:spPr>
            <a:xfrm>
              <a:off x="865049" y="5363924"/>
              <a:ext cx="7326054" cy="338554"/>
            </a:xfrm>
            <a:prstGeom prst="rect">
              <a:avLst/>
            </a:prstGeom>
            <a:noFill/>
          </p:spPr>
          <p:txBody>
            <a:bodyPr wrap="square" rtlCol="0">
              <a:spAutoFit/>
            </a:bodyPr>
            <a:lstStyle/>
            <a:p>
              <a:pPr algn="ctr"/>
              <a:r>
                <a:rPr lang="en-CA" sz="1600" dirty="0">
                  <a:solidFill>
                    <a:srgbClr val="5E6167">
                      <a:lumMod val="50000"/>
                    </a:srgbClr>
                  </a:solidFill>
                </a:rPr>
                <a:t>Percent increase in users and consultations over a 6 year period</a:t>
              </a:r>
            </a:p>
          </p:txBody>
        </p:sp>
        <p:cxnSp>
          <p:nvCxnSpPr>
            <p:cNvPr id="54277" name="Straight Connector 54276"/>
            <p:cNvCxnSpPr>
              <a:stCxn id="54275" idx="1"/>
            </p:cNvCxnSpPr>
            <p:nvPr/>
          </p:nvCxnSpPr>
          <p:spPr>
            <a:xfrm>
              <a:off x="4528077" y="5220073"/>
              <a:ext cx="0" cy="136318"/>
            </a:xfrm>
            <a:prstGeom prst="line">
              <a:avLst/>
            </a:prstGeom>
            <a:ln>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2608387" y="2292193"/>
            <a:ext cx="1919690" cy="1200329"/>
          </a:xfrm>
          <a:prstGeom prst="rect">
            <a:avLst/>
          </a:prstGeom>
          <a:noFill/>
        </p:spPr>
        <p:txBody>
          <a:bodyPr wrap="square" rtlCol="0">
            <a:spAutoFit/>
          </a:bodyPr>
          <a:lstStyle/>
          <a:p>
            <a:pPr algn="ctr">
              <a:lnSpc>
                <a:spcPct val="90000"/>
              </a:lnSpc>
            </a:pPr>
            <a:r>
              <a:rPr lang="en-CA" sz="2000" b="1" dirty="0">
                <a:solidFill>
                  <a:srgbClr val="73AF55">
                    <a:lumMod val="75000"/>
                  </a:srgbClr>
                </a:solidFill>
              </a:rPr>
              <a:t>Electronic Medical Record Users </a:t>
            </a:r>
          </a:p>
          <a:p>
            <a:pPr algn="ctr">
              <a:lnSpc>
                <a:spcPct val="90000"/>
              </a:lnSpc>
            </a:pPr>
            <a:r>
              <a:rPr lang="en-CA" sz="2000" b="1" dirty="0">
                <a:solidFill>
                  <a:srgbClr val="73AF55">
                    <a:lumMod val="75000"/>
                  </a:srgbClr>
                </a:solidFill>
              </a:rPr>
              <a:t>(of 48,000)</a:t>
            </a:r>
          </a:p>
        </p:txBody>
      </p:sp>
      <p:sp>
        <p:nvSpPr>
          <p:cNvPr id="39" name="Title 1"/>
          <p:cNvSpPr>
            <a:spLocks noGrp="1"/>
          </p:cNvSpPr>
          <p:nvPr>
            <p:ph type="title"/>
          </p:nvPr>
        </p:nvSpPr>
        <p:spPr>
          <a:xfrm>
            <a:off x="845839" y="1447800"/>
            <a:ext cx="8748464" cy="457200"/>
          </a:xfrm>
        </p:spPr>
        <p:txBody>
          <a:bodyPr>
            <a:noAutofit/>
          </a:bodyPr>
          <a:lstStyle/>
          <a:p>
            <a:pPr eaLnBrk="1" hangingPunct="1"/>
            <a:r>
              <a:rPr lang="en-CA" sz="2800" dirty="0" smtClean="0">
                <a:ea typeface="ＭＳ Ｐゴシック"/>
                <a:cs typeface="ＭＳ Ｐゴシック"/>
              </a:rPr>
              <a:t>Continuing increase in the use of interoperable systems by clinicians in providing care</a:t>
            </a:r>
          </a:p>
        </p:txBody>
      </p:sp>
      <p:sp>
        <p:nvSpPr>
          <p:cNvPr id="40" name="Rectangle 39"/>
          <p:cNvSpPr/>
          <p:nvPr/>
        </p:nvSpPr>
        <p:spPr>
          <a:xfrm>
            <a:off x="636086" y="6244991"/>
            <a:ext cx="8155608" cy="507831"/>
          </a:xfrm>
          <a:prstGeom prst="rect">
            <a:avLst/>
          </a:prstGeom>
        </p:spPr>
        <p:txBody>
          <a:bodyPr wrap="square">
            <a:spAutoFit/>
          </a:bodyPr>
          <a:lstStyle/>
          <a:p>
            <a:r>
              <a:rPr lang="en-CA" sz="900" b="1" dirty="0">
                <a:solidFill>
                  <a:srgbClr val="5E6167">
                    <a:lumMod val="60000"/>
                    <a:lumOff val="40000"/>
                  </a:srgbClr>
                </a:solidFill>
                <a:latin typeface="Verdana" pitchFamily="34" charset="0"/>
                <a:ea typeface="Verdana" pitchFamily="34" charset="0"/>
                <a:cs typeface="Verdana" pitchFamily="34" charset="0"/>
              </a:rPr>
              <a:t>Sources: </a:t>
            </a:r>
            <a:r>
              <a:rPr lang="en-CA" sz="900" dirty="0">
                <a:solidFill>
                  <a:srgbClr val="5E6167">
                    <a:lumMod val="60000"/>
                    <a:lumOff val="40000"/>
                  </a:srgbClr>
                </a:solidFill>
                <a:latin typeface="Verdana" pitchFamily="34" charset="0"/>
                <a:ea typeface="Verdana" pitchFamily="34" charset="0"/>
                <a:cs typeface="Verdana" pitchFamily="34" charset="0"/>
              </a:rPr>
              <a:t>Pan Canadian Telehealth Benefits Report, 2011, National Physician Survey, 2000, </a:t>
            </a:r>
            <a:r>
              <a:rPr lang="en-CA" sz="900" dirty="0" smtClean="0">
                <a:solidFill>
                  <a:srgbClr val="5E6167">
                    <a:lumMod val="60000"/>
                    <a:lumOff val="40000"/>
                  </a:srgbClr>
                </a:solidFill>
                <a:latin typeface="Verdana" pitchFamily="34" charset="0"/>
                <a:ea typeface="Verdana" pitchFamily="34" charset="0"/>
                <a:cs typeface="Verdana" pitchFamily="34" charset="0"/>
              </a:rPr>
              <a:t>2006, </a:t>
            </a:r>
            <a:r>
              <a:rPr lang="en-CA" sz="900" dirty="0">
                <a:solidFill>
                  <a:srgbClr val="5E6167">
                    <a:lumMod val="60000"/>
                    <a:lumOff val="40000"/>
                  </a:srgbClr>
                </a:solidFill>
                <a:latin typeface="Verdana" pitchFamily="34" charset="0"/>
                <a:ea typeface="Verdana" pitchFamily="34" charset="0"/>
                <a:cs typeface="Verdana" pitchFamily="34" charset="0"/>
              </a:rPr>
              <a:t>2009, </a:t>
            </a:r>
            <a:r>
              <a:rPr lang="en-CA" sz="900" dirty="0" smtClean="0">
                <a:solidFill>
                  <a:srgbClr val="5E6167">
                    <a:lumMod val="60000"/>
                    <a:lumOff val="40000"/>
                  </a:srgbClr>
                </a:solidFill>
                <a:latin typeface="Verdana" pitchFamily="34" charset="0"/>
                <a:ea typeface="Verdana" pitchFamily="34" charset="0"/>
                <a:cs typeface="Verdana" pitchFamily="34" charset="0"/>
              </a:rPr>
              <a:t>2011 &amp; Commonwealth Fund, </a:t>
            </a:r>
            <a:r>
              <a:rPr lang="en-CA" sz="900" i="1" dirty="0">
                <a:solidFill>
                  <a:srgbClr val="5E6167">
                    <a:lumMod val="60000"/>
                    <a:lumOff val="40000"/>
                  </a:srgbClr>
                </a:solidFill>
                <a:latin typeface="Verdana" pitchFamily="34" charset="0"/>
                <a:ea typeface="Verdana" pitchFamily="34" charset="0"/>
                <a:cs typeface="Verdana" pitchFamily="34" charset="0"/>
              </a:rPr>
              <a:t>Infoway </a:t>
            </a:r>
            <a:r>
              <a:rPr lang="en-CA" sz="900" dirty="0">
                <a:solidFill>
                  <a:srgbClr val="5E6167">
                    <a:lumMod val="60000"/>
                    <a:lumOff val="40000"/>
                  </a:srgbClr>
                </a:solidFill>
                <a:latin typeface="Verdana" pitchFamily="34" charset="0"/>
                <a:ea typeface="Verdana" pitchFamily="34" charset="0"/>
                <a:cs typeface="Verdana" pitchFamily="34" charset="0"/>
              </a:rPr>
              <a:t>Diagnostic Imaging Program Data, 2005-2011, </a:t>
            </a:r>
            <a:r>
              <a:rPr lang="en-CA" sz="900" i="1" dirty="0">
                <a:solidFill>
                  <a:srgbClr val="5E6167">
                    <a:lumMod val="60000"/>
                    <a:lumOff val="40000"/>
                  </a:srgbClr>
                </a:solidFill>
                <a:latin typeface="Verdana" pitchFamily="34" charset="0"/>
                <a:ea typeface="Verdana" pitchFamily="34" charset="0"/>
                <a:cs typeface="Verdana" pitchFamily="34" charset="0"/>
              </a:rPr>
              <a:t>Infoway</a:t>
            </a:r>
            <a:r>
              <a:rPr lang="en-CA" sz="900" dirty="0">
                <a:solidFill>
                  <a:srgbClr val="5E6167">
                    <a:lumMod val="60000"/>
                    <a:lumOff val="40000"/>
                  </a:srgbClr>
                </a:solidFill>
                <a:latin typeface="Verdana" pitchFamily="34" charset="0"/>
                <a:ea typeface="Verdana" pitchFamily="34" charset="0"/>
                <a:cs typeface="Verdana" pitchFamily="34" charset="0"/>
              </a:rPr>
              <a:t> Drug Information Systems Program Data, 2005-2011</a:t>
            </a:r>
          </a:p>
          <a:p>
            <a:pPr marL="88900" indent="-88900"/>
            <a:endParaRPr lang="en-CA" sz="900" dirty="0">
              <a:solidFill>
                <a:srgbClr val="5E6167">
                  <a:lumMod val="60000"/>
                  <a:lumOff val="40000"/>
                </a:srgbClr>
              </a:solidFill>
              <a:latin typeface="Verdana" pitchFamily="34" charset="0"/>
              <a:ea typeface="Verdana" pitchFamily="34" charset="0"/>
              <a:cs typeface="Verdana" pitchFamily="34" charset="0"/>
            </a:endParaRPr>
          </a:p>
        </p:txBody>
      </p:sp>
      <p:cxnSp>
        <p:nvCxnSpPr>
          <p:cNvPr id="23" name="Straight Connector 22"/>
          <p:cNvCxnSpPr/>
          <p:nvPr/>
        </p:nvCxnSpPr>
        <p:spPr>
          <a:xfrm>
            <a:off x="442662" y="4925068"/>
            <a:ext cx="8280920"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
        <p:nvSpPr>
          <p:cNvPr id="37" name="Slide Number Placeholder 3"/>
          <p:cNvSpPr txBox="1">
            <a:spLocks/>
          </p:cNvSpPr>
          <p:nvPr/>
        </p:nvSpPr>
        <p:spPr>
          <a:xfrm>
            <a:off x="6876256" y="6520259"/>
            <a:ext cx="2133600" cy="365125"/>
          </a:xfrm>
          <a:prstGeom prst="rect">
            <a:avLst/>
          </a:prstGeom>
        </p:spPr>
        <p:txBody>
          <a:bodyPr vert="horz" lIns="91411" tIns="45706" rIns="91411" bIns="45706" rtlCol="0" anchor="ctr"/>
          <a:lstStyle>
            <a:defPPr>
              <a:defRPr lang="en-US"/>
            </a:defPPr>
            <a:lvl1pPr marL="0" algn="r" defTabSz="914109" rtl="0" eaLnBrk="0" latinLnBrk="0" hangingPunct="0">
              <a:defRPr sz="2000" kern="1200">
                <a:solidFill>
                  <a:schemeClr val="tx1"/>
                </a:solidFill>
                <a:latin typeface="Verdana" pitchFamily="34" charset="0"/>
                <a:ea typeface="+mn-ea"/>
                <a:cs typeface="+mn-cs"/>
              </a:defRPr>
            </a:lvl1pPr>
            <a:lvl2pPr marL="742714" indent="-285660" algn="l" defTabSz="914109" rtl="0" eaLnBrk="0" latinLnBrk="0" hangingPunct="0">
              <a:defRPr sz="2000" kern="1200">
                <a:solidFill>
                  <a:schemeClr val="tx1"/>
                </a:solidFill>
                <a:latin typeface="Verdana" pitchFamily="34" charset="0"/>
                <a:ea typeface="+mn-ea"/>
                <a:cs typeface="+mn-cs"/>
              </a:defRPr>
            </a:lvl2pPr>
            <a:lvl3pPr marL="1142636" indent="-228527" algn="l" defTabSz="914109" rtl="0" eaLnBrk="0" latinLnBrk="0" hangingPunct="0">
              <a:defRPr sz="2000" kern="1200">
                <a:solidFill>
                  <a:schemeClr val="tx1"/>
                </a:solidFill>
                <a:latin typeface="Verdana" pitchFamily="34" charset="0"/>
                <a:ea typeface="+mn-ea"/>
                <a:cs typeface="+mn-cs"/>
              </a:defRPr>
            </a:lvl3pPr>
            <a:lvl4pPr marL="1599691" indent="-228527" algn="l" defTabSz="914109" rtl="0" eaLnBrk="0" latinLnBrk="0" hangingPunct="0">
              <a:defRPr sz="2000" kern="1200">
                <a:solidFill>
                  <a:schemeClr val="tx1"/>
                </a:solidFill>
                <a:latin typeface="Verdana" pitchFamily="34" charset="0"/>
                <a:ea typeface="+mn-ea"/>
                <a:cs typeface="+mn-cs"/>
              </a:defRPr>
            </a:lvl4pPr>
            <a:lvl5pPr marL="2056746" indent="-228527" algn="l" defTabSz="914109" rtl="0" eaLnBrk="0" latinLnBrk="0" hangingPunct="0">
              <a:defRPr sz="2000" kern="1200">
                <a:solidFill>
                  <a:schemeClr val="tx1"/>
                </a:solidFill>
                <a:latin typeface="Verdana" pitchFamily="34" charset="0"/>
                <a:ea typeface="+mn-ea"/>
                <a:cs typeface="+mn-cs"/>
              </a:defRPr>
            </a:lvl5pPr>
            <a:lvl6pPr marL="2513800" indent="-228527" algn="l" defTabSz="914109" rtl="0" eaLnBrk="0" fontAlgn="base" latinLnBrk="0" hangingPunct="0">
              <a:spcBef>
                <a:spcPct val="0"/>
              </a:spcBef>
              <a:spcAft>
                <a:spcPct val="0"/>
              </a:spcAft>
              <a:defRPr sz="2000" kern="1200">
                <a:solidFill>
                  <a:schemeClr val="tx1"/>
                </a:solidFill>
                <a:latin typeface="Verdana" pitchFamily="34" charset="0"/>
                <a:ea typeface="+mn-ea"/>
                <a:cs typeface="+mn-cs"/>
              </a:defRPr>
            </a:lvl6pPr>
            <a:lvl7pPr marL="2970855" indent="-228527" algn="l" defTabSz="914109" rtl="0" eaLnBrk="0" fontAlgn="base" latinLnBrk="0" hangingPunct="0">
              <a:spcBef>
                <a:spcPct val="0"/>
              </a:spcBef>
              <a:spcAft>
                <a:spcPct val="0"/>
              </a:spcAft>
              <a:defRPr sz="2000" kern="1200">
                <a:solidFill>
                  <a:schemeClr val="tx1"/>
                </a:solidFill>
                <a:latin typeface="Verdana" pitchFamily="34" charset="0"/>
                <a:ea typeface="+mn-ea"/>
                <a:cs typeface="+mn-cs"/>
              </a:defRPr>
            </a:lvl7pPr>
            <a:lvl8pPr marL="3427910" indent="-228527" algn="l" defTabSz="914109" rtl="0" eaLnBrk="0" fontAlgn="base" latinLnBrk="0" hangingPunct="0">
              <a:spcBef>
                <a:spcPct val="0"/>
              </a:spcBef>
              <a:spcAft>
                <a:spcPct val="0"/>
              </a:spcAft>
              <a:defRPr sz="2000" kern="1200">
                <a:solidFill>
                  <a:schemeClr val="tx1"/>
                </a:solidFill>
                <a:latin typeface="Verdana" pitchFamily="34" charset="0"/>
                <a:ea typeface="+mn-ea"/>
                <a:cs typeface="+mn-cs"/>
              </a:defRPr>
            </a:lvl8pPr>
            <a:lvl9pPr marL="3884964" indent="-228527" algn="l" defTabSz="914109" rtl="0" eaLnBrk="0" fontAlgn="base" latinLnBrk="0" hangingPunct="0">
              <a:spcBef>
                <a:spcPct val="0"/>
              </a:spcBef>
              <a:spcAft>
                <a:spcPct val="0"/>
              </a:spcAft>
              <a:defRPr sz="2000" kern="1200">
                <a:solidFill>
                  <a:schemeClr val="tx1"/>
                </a:solidFill>
                <a:latin typeface="Verdana" pitchFamily="34" charset="0"/>
                <a:ea typeface="+mn-ea"/>
                <a:cs typeface="+mn-cs"/>
              </a:defRPr>
            </a:lvl9pPr>
          </a:lstStyle>
          <a:p>
            <a:fld id="{D990EF02-E9B0-4DA8-A549-807DCBB9B2AA}" type="slidenum">
              <a:rPr lang="en-CA" sz="1200" smtClean="0">
                <a:solidFill>
                  <a:srgbClr val="5E6167">
                    <a:lumMod val="50000"/>
                  </a:srgbClr>
                </a:solidFill>
              </a:rPr>
              <a:pPr/>
              <a:t>5</a:t>
            </a:fld>
            <a:endParaRPr lang="en-CA" sz="1200" dirty="0">
              <a:solidFill>
                <a:srgbClr val="5E6167">
                  <a:lumMod val="50000"/>
                </a:srgbClr>
              </a:solidFill>
            </a:endParaRPr>
          </a:p>
        </p:txBody>
      </p:sp>
      <p:grpSp>
        <p:nvGrpSpPr>
          <p:cNvPr id="4" name="Group 3"/>
          <p:cNvGrpSpPr/>
          <p:nvPr/>
        </p:nvGrpSpPr>
        <p:grpSpPr>
          <a:xfrm>
            <a:off x="899592" y="4373629"/>
            <a:ext cx="629535" cy="365477"/>
            <a:chOff x="883066" y="4437112"/>
            <a:chExt cx="629535" cy="288032"/>
          </a:xfrm>
        </p:grpSpPr>
        <p:sp>
          <p:nvSpPr>
            <p:cNvPr id="3" name="Rectangle 2"/>
            <p:cNvSpPr/>
            <p:nvPr/>
          </p:nvSpPr>
          <p:spPr>
            <a:xfrm>
              <a:off x="883066" y="4437112"/>
              <a:ext cx="629535" cy="288032"/>
            </a:xfrm>
            <a:prstGeom prst="rect">
              <a:avLst/>
            </a:prstGeom>
            <a:solidFill>
              <a:srgbClr val="347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TextBox 42"/>
            <p:cNvSpPr txBox="1"/>
            <p:nvPr/>
          </p:nvSpPr>
          <p:spPr>
            <a:xfrm>
              <a:off x="911080" y="4477000"/>
              <a:ext cx="601521" cy="207961"/>
            </a:xfrm>
            <a:prstGeom prst="rect">
              <a:avLst/>
            </a:prstGeom>
            <a:noFill/>
          </p:spPr>
          <p:txBody>
            <a:bodyPr wrap="square" lIns="3600" tIns="3600" rIns="3600" bIns="3600" rtlCol="0">
              <a:spAutoFit/>
            </a:bodyPr>
            <a:lstStyle/>
            <a:p>
              <a:pPr algn="ctr"/>
              <a:r>
                <a:rPr lang="en-CA" sz="1100" b="1" dirty="0" smtClean="0">
                  <a:solidFill>
                    <a:srgbClr val="FFFFFF"/>
                  </a:solidFill>
                </a:rPr>
                <a:t>30,955</a:t>
              </a:r>
              <a:endParaRPr lang="en-CA" sz="1100" b="1" dirty="0">
                <a:solidFill>
                  <a:srgbClr val="FFFFFF"/>
                </a:solidFill>
              </a:endParaRPr>
            </a:p>
          </p:txBody>
        </p:sp>
      </p:grpSp>
      <p:grpSp>
        <p:nvGrpSpPr>
          <p:cNvPr id="7" name="Group 6"/>
          <p:cNvGrpSpPr/>
          <p:nvPr/>
        </p:nvGrpSpPr>
        <p:grpSpPr>
          <a:xfrm>
            <a:off x="3503866" y="4093038"/>
            <a:ext cx="636086" cy="662407"/>
            <a:chOff x="3503866" y="4451074"/>
            <a:chExt cx="636086" cy="288031"/>
          </a:xfrm>
        </p:grpSpPr>
        <p:sp>
          <p:nvSpPr>
            <p:cNvPr id="46" name="Rectangle 45"/>
            <p:cNvSpPr/>
            <p:nvPr/>
          </p:nvSpPr>
          <p:spPr>
            <a:xfrm>
              <a:off x="3503866" y="4451074"/>
              <a:ext cx="636086" cy="288031"/>
            </a:xfrm>
            <a:prstGeom prst="rect">
              <a:avLst/>
            </a:prstGeom>
            <a:solidFill>
              <a:srgbClr val="003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TextBox 49"/>
            <p:cNvSpPr txBox="1"/>
            <p:nvPr/>
          </p:nvSpPr>
          <p:spPr>
            <a:xfrm>
              <a:off x="3538431" y="4462554"/>
              <a:ext cx="601521" cy="176547"/>
            </a:xfrm>
            <a:prstGeom prst="rect">
              <a:avLst/>
            </a:prstGeom>
            <a:noFill/>
          </p:spPr>
          <p:txBody>
            <a:bodyPr wrap="square" lIns="3600" tIns="3600" rIns="3600" bIns="3600" rtlCol="0">
              <a:spAutoFit/>
            </a:bodyPr>
            <a:lstStyle/>
            <a:p>
              <a:pPr algn="ctr"/>
              <a:r>
                <a:rPr lang="en-CA" sz="1100" b="1" dirty="0" smtClean="0">
                  <a:solidFill>
                    <a:srgbClr val="FFFFFF"/>
                  </a:solidFill>
                </a:rPr>
                <a:t>18,720</a:t>
              </a:r>
              <a:endParaRPr lang="en-CA" sz="1100" b="1" dirty="0">
                <a:solidFill>
                  <a:srgbClr val="FFFFFF"/>
                </a:solidFill>
              </a:endParaRPr>
            </a:p>
          </p:txBody>
        </p:sp>
      </p:grpSp>
      <p:grpSp>
        <p:nvGrpSpPr>
          <p:cNvPr id="53" name="Group 52"/>
          <p:cNvGrpSpPr/>
          <p:nvPr/>
        </p:nvGrpSpPr>
        <p:grpSpPr>
          <a:xfrm>
            <a:off x="4979863" y="4076700"/>
            <a:ext cx="629535" cy="662406"/>
            <a:chOff x="883066" y="4437112"/>
            <a:chExt cx="629535" cy="288032"/>
          </a:xfrm>
        </p:grpSpPr>
        <p:sp>
          <p:nvSpPr>
            <p:cNvPr id="54" name="Rectangle 53"/>
            <p:cNvSpPr/>
            <p:nvPr/>
          </p:nvSpPr>
          <p:spPr>
            <a:xfrm>
              <a:off x="883066" y="4437112"/>
              <a:ext cx="629535" cy="288032"/>
            </a:xfrm>
            <a:prstGeom prst="rect">
              <a:avLst/>
            </a:prstGeom>
            <a:solidFill>
              <a:srgbClr val="347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TextBox 56"/>
            <p:cNvSpPr txBox="1"/>
            <p:nvPr/>
          </p:nvSpPr>
          <p:spPr>
            <a:xfrm>
              <a:off x="911080" y="4456061"/>
              <a:ext cx="601521" cy="169079"/>
            </a:xfrm>
            <a:prstGeom prst="rect">
              <a:avLst/>
            </a:prstGeom>
            <a:noFill/>
          </p:spPr>
          <p:txBody>
            <a:bodyPr wrap="square" lIns="3600" tIns="3600" rIns="3600" bIns="3600" rtlCol="0">
              <a:spAutoFit/>
            </a:bodyPr>
            <a:lstStyle/>
            <a:p>
              <a:pPr algn="ctr"/>
              <a:r>
                <a:rPr lang="en-CA" sz="1100" b="1" dirty="0" smtClean="0">
                  <a:solidFill>
                    <a:srgbClr val="FFFFFF"/>
                  </a:solidFill>
                </a:rPr>
                <a:t>18.753</a:t>
              </a:r>
              <a:endParaRPr lang="en-CA" sz="1100" b="1" dirty="0">
                <a:solidFill>
                  <a:srgbClr val="FFFFFF"/>
                </a:solidFill>
              </a:endParaRPr>
            </a:p>
          </p:txBody>
        </p:sp>
      </p:grpSp>
      <p:grpSp>
        <p:nvGrpSpPr>
          <p:cNvPr id="8" name="Group 7"/>
          <p:cNvGrpSpPr/>
          <p:nvPr/>
        </p:nvGrpSpPr>
        <p:grpSpPr>
          <a:xfrm>
            <a:off x="5652120" y="3213100"/>
            <a:ext cx="636086" cy="1526006"/>
            <a:chOff x="5652120" y="4292600"/>
            <a:chExt cx="636086" cy="432544"/>
          </a:xfrm>
        </p:grpSpPr>
        <p:sp>
          <p:nvSpPr>
            <p:cNvPr id="51" name="Rectangle 50"/>
            <p:cNvSpPr/>
            <p:nvPr/>
          </p:nvSpPr>
          <p:spPr>
            <a:xfrm>
              <a:off x="5652120" y="4292600"/>
              <a:ext cx="636086" cy="432544"/>
            </a:xfrm>
            <a:prstGeom prst="rect">
              <a:avLst/>
            </a:prstGeom>
            <a:solidFill>
              <a:srgbClr val="003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TextBox 57"/>
            <p:cNvSpPr txBox="1"/>
            <p:nvPr/>
          </p:nvSpPr>
          <p:spPr>
            <a:xfrm>
              <a:off x="5681473" y="4293096"/>
              <a:ext cx="601521" cy="261610"/>
            </a:xfrm>
            <a:prstGeom prst="rect">
              <a:avLst/>
            </a:prstGeom>
            <a:noFill/>
          </p:spPr>
          <p:txBody>
            <a:bodyPr wrap="square" rtlCol="0">
              <a:spAutoFit/>
            </a:bodyPr>
            <a:lstStyle/>
            <a:p>
              <a:pPr algn="ctr"/>
              <a:r>
                <a:rPr lang="en-CA" sz="1100" b="1" dirty="0">
                  <a:solidFill>
                    <a:srgbClr val="FFFFFF"/>
                  </a:solidFill>
                </a:rPr>
                <a:t>45,455</a:t>
              </a:r>
            </a:p>
          </p:txBody>
        </p:sp>
      </p:grpSp>
      <p:grpSp>
        <p:nvGrpSpPr>
          <p:cNvPr id="9" name="Group 8"/>
          <p:cNvGrpSpPr/>
          <p:nvPr/>
        </p:nvGrpSpPr>
        <p:grpSpPr>
          <a:xfrm>
            <a:off x="7614873" y="3789038"/>
            <a:ext cx="629535" cy="950065"/>
            <a:chOff x="7614873" y="4364980"/>
            <a:chExt cx="629535" cy="365601"/>
          </a:xfrm>
        </p:grpSpPr>
        <p:grpSp>
          <p:nvGrpSpPr>
            <p:cNvPr id="59" name="Group 58"/>
            <p:cNvGrpSpPr/>
            <p:nvPr/>
          </p:nvGrpSpPr>
          <p:grpSpPr>
            <a:xfrm>
              <a:off x="7614873" y="4365104"/>
              <a:ext cx="629535" cy="365477"/>
              <a:chOff x="883066" y="4437112"/>
              <a:chExt cx="629535" cy="288032"/>
            </a:xfrm>
          </p:grpSpPr>
          <p:sp>
            <p:nvSpPr>
              <p:cNvPr id="60" name="Rectangle 59"/>
              <p:cNvSpPr/>
              <p:nvPr/>
            </p:nvSpPr>
            <p:spPr>
              <a:xfrm>
                <a:off x="883066" y="4437112"/>
                <a:ext cx="629535" cy="288032"/>
              </a:xfrm>
              <a:prstGeom prst="rect">
                <a:avLst/>
              </a:prstGeom>
              <a:solidFill>
                <a:srgbClr val="003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TextBox 64"/>
              <p:cNvSpPr txBox="1"/>
              <p:nvPr/>
            </p:nvSpPr>
            <p:spPr>
              <a:xfrm>
                <a:off x="911080" y="4477000"/>
                <a:ext cx="601521" cy="207961"/>
              </a:xfrm>
              <a:prstGeom prst="rect">
                <a:avLst/>
              </a:prstGeom>
              <a:solidFill>
                <a:srgbClr val="003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grpSp>
        <p:sp>
          <p:nvSpPr>
            <p:cNvPr id="66" name="TextBox 65"/>
            <p:cNvSpPr txBox="1"/>
            <p:nvPr/>
          </p:nvSpPr>
          <p:spPr>
            <a:xfrm>
              <a:off x="7642887" y="4364980"/>
              <a:ext cx="601521" cy="261610"/>
            </a:xfrm>
            <a:prstGeom prst="rect">
              <a:avLst/>
            </a:prstGeom>
            <a:noFill/>
          </p:spPr>
          <p:txBody>
            <a:bodyPr wrap="square" rtlCol="0">
              <a:spAutoFit/>
            </a:bodyPr>
            <a:lstStyle/>
            <a:p>
              <a:pPr algn="ctr"/>
              <a:r>
                <a:rPr lang="en-CA" sz="1100" b="1" dirty="0">
                  <a:solidFill>
                    <a:srgbClr val="FFFFFF"/>
                  </a:solidFill>
                </a:rPr>
                <a:t>30,123</a:t>
              </a:r>
            </a:p>
          </p:txBody>
        </p:sp>
      </p:grpSp>
      <p:grpSp>
        <p:nvGrpSpPr>
          <p:cNvPr id="67" name="Group 66"/>
          <p:cNvGrpSpPr/>
          <p:nvPr/>
        </p:nvGrpSpPr>
        <p:grpSpPr>
          <a:xfrm>
            <a:off x="6948264" y="4407903"/>
            <a:ext cx="629535" cy="331203"/>
            <a:chOff x="883066" y="4437112"/>
            <a:chExt cx="629535" cy="288032"/>
          </a:xfrm>
        </p:grpSpPr>
        <p:sp>
          <p:nvSpPr>
            <p:cNvPr id="68" name="Rectangle 67"/>
            <p:cNvSpPr/>
            <p:nvPr/>
          </p:nvSpPr>
          <p:spPr>
            <a:xfrm>
              <a:off x="883066" y="4437112"/>
              <a:ext cx="629535" cy="288032"/>
            </a:xfrm>
            <a:prstGeom prst="rect">
              <a:avLst/>
            </a:prstGeom>
            <a:solidFill>
              <a:srgbClr val="347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TextBox 68"/>
            <p:cNvSpPr txBox="1"/>
            <p:nvPr/>
          </p:nvSpPr>
          <p:spPr>
            <a:xfrm>
              <a:off x="911080" y="4453777"/>
              <a:ext cx="601521" cy="235126"/>
            </a:xfrm>
            <a:prstGeom prst="rect">
              <a:avLst/>
            </a:prstGeom>
            <a:noFill/>
          </p:spPr>
          <p:txBody>
            <a:bodyPr wrap="square" lIns="3600" tIns="3600" rIns="3600" bIns="3600" rtlCol="0">
              <a:spAutoFit/>
            </a:bodyPr>
            <a:lstStyle/>
            <a:p>
              <a:pPr algn="ctr"/>
              <a:r>
                <a:rPr lang="en-CA" sz="1100" b="1" dirty="0" smtClean="0">
                  <a:solidFill>
                    <a:srgbClr val="FFFFFF"/>
                  </a:solidFill>
                </a:rPr>
                <a:t>9,615</a:t>
              </a:r>
              <a:endParaRPr lang="en-CA" sz="1100" b="1" dirty="0">
                <a:solidFill>
                  <a:srgbClr val="FFFFFF"/>
                </a:solidFill>
              </a:endParaRPr>
            </a:p>
          </p:txBody>
        </p:sp>
      </p:grpSp>
      <p:grpSp>
        <p:nvGrpSpPr>
          <p:cNvPr id="70" name="Group 69"/>
          <p:cNvGrpSpPr/>
          <p:nvPr/>
        </p:nvGrpSpPr>
        <p:grpSpPr>
          <a:xfrm>
            <a:off x="899592" y="4373625"/>
            <a:ext cx="629535" cy="455742"/>
            <a:chOff x="883066" y="4437112"/>
            <a:chExt cx="629535" cy="359170"/>
          </a:xfrm>
          <a:solidFill>
            <a:schemeClr val="accent1">
              <a:lumMod val="75000"/>
            </a:schemeClr>
          </a:solidFill>
        </p:grpSpPr>
        <p:sp>
          <p:nvSpPr>
            <p:cNvPr id="71" name="Rectangle 70"/>
            <p:cNvSpPr/>
            <p:nvPr/>
          </p:nvSpPr>
          <p:spPr>
            <a:xfrm>
              <a:off x="883066" y="4437112"/>
              <a:ext cx="629535"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TextBox 71"/>
            <p:cNvSpPr txBox="1"/>
            <p:nvPr/>
          </p:nvSpPr>
          <p:spPr>
            <a:xfrm>
              <a:off x="897072" y="4588321"/>
              <a:ext cx="601521" cy="207961"/>
            </a:xfrm>
            <a:prstGeom prst="rect">
              <a:avLst/>
            </a:prstGeom>
            <a:grpFill/>
          </p:spPr>
          <p:txBody>
            <a:bodyPr wrap="square" lIns="3600" tIns="3600" rIns="3600" bIns="3600" rtlCol="0">
              <a:spAutoFit/>
            </a:bodyPr>
            <a:lstStyle/>
            <a:p>
              <a:pPr algn="ctr"/>
              <a:r>
                <a:rPr lang="en-CA" sz="1100" b="1" dirty="0" smtClean="0">
                  <a:solidFill>
                    <a:srgbClr val="FFFFFF"/>
                  </a:solidFill>
                </a:rPr>
                <a:t>30,955</a:t>
              </a:r>
              <a:endParaRPr lang="en-CA" sz="1100" b="1" dirty="0">
                <a:solidFill>
                  <a:srgbClr val="FFFFFF"/>
                </a:solidFill>
              </a:endParaRPr>
            </a:p>
          </p:txBody>
        </p:sp>
      </p:grpSp>
      <p:grpSp>
        <p:nvGrpSpPr>
          <p:cNvPr id="73" name="Group 72"/>
          <p:cNvGrpSpPr/>
          <p:nvPr/>
        </p:nvGrpSpPr>
        <p:grpSpPr>
          <a:xfrm>
            <a:off x="1576932" y="3105026"/>
            <a:ext cx="636086" cy="1742154"/>
            <a:chOff x="1891676" y="2996952"/>
            <a:chExt cx="636086" cy="1742154"/>
          </a:xfrm>
          <a:solidFill>
            <a:srgbClr val="605000"/>
          </a:solidFill>
        </p:grpSpPr>
        <p:sp>
          <p:nvSpPr>
            <p:cNvPr id="77" name="Rectangle 76"/>
            <p:cNvSpPr/>
            <p:nvPr/>
          </p:nvSpPr>
          <p:spPr>
            <a:xfrm>
              <a:off x="1891676" y="2996952"/>
              <a:ext cx="636086" cy="1742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TextBox 77"/>
            <p:cNvSpPr txBox="1"/>
            <p:nvPr/>
          </p:nvSpPr>
          <p:spPr>
            <a:xfrm>
              <a:off x="1926241" y="3077023"/>
              <a:ext cx="601521" cy="207961"/>
            </a:xfrm>
            <a:prstGeom prst="rect">
              <a:avLst/>
            </a:prstGeom>
            <a:grpFill/>
          </p:spPr>
          <p:txBody>
            <a:bodyPr wrap="square" lIns="3600" tIns="3600" rIns="3600" bIns="3600" rtlCol="0">
              <a:spAutoFit/>
            </a:bodyPr>
            <a:lstStyle/>
            <a:p>
              <a:pPr algn="ctr"/>
              <a:r>
                <a:rPr lang="en-CA" sz="1100" b="1" dirty="0">
                  <a:solidFill>
                    <a:srgbClr val="FFFFFF"/>
                  </a:solidFill>
                </a:rPr>
                <a:t>187,385</a:t>
              </a:r>
            </a:p>
          </p:txBody>
        </p:sp>
      </p:grpSp>
      <p:grpSp>
        <p:nvGrpSpPr>
          <p:cNvPr id="80" name="Group 79"/>
          <p:cNvGrpSpPr/>
          <p:nvPr/>
        </p:nvGrpSpPr>
        <p:grpSpPr>
          <a:xfrm>
            <a:off x="2843808" y="4314706"/>
            <a:ext cx="629535" cy="581599"/>
            <a:chOff x="883066" y="4437112"/>
            <a:chExt cx="629535" cy="394713"/>
          </a:xfrm>
        </p:grpSpPr>
        <p:sp>
          <p:nvSpPr>
            <p:cNvPr id="81" name="Rectangle 80"/>
            <p:cNvSpPr/>
            <p:nvPr/>
          </p:nvSpPr>
          <p:spPr>
            <a:xfrm>
              <a:off x="883066" y="4437112"/>
              <a:ext cx="629535" cy="288032"/>
            </a:xfrm>
            <a:prstGeom prst="rect">
              <a:avLst/>
            </a:prstGeom>
            <a:solidFill>
              <a:srgbClr val="347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TextBox 81"/>
            <p:cNvSpPr txBox="1"/>
            <p:nvPr/>
          </p:nvSpPr>
          <p:spPr>
            <a:xfrm>
              <a:off x="883066" y="4580143"/>
              <a:ext cx="601521" cy="251682"/>
            </a:xfrm>
            <a:prstGeom prst="rect">
              <a:avLst/>
            </a:prstGeom>
            <a:noFill/>
          </p:spPr>
          <p:txBody>
            <a:bodyPr wrap="square" lIns="3600" tIns="3600" rIns="3600" bIns="3600" rtlCol="0">
              <a:spAutoFit/>
            </a:bodyPr>
            <a:lstStyle/>
            <a:p>
              <a:pPr algn="ctr"/>
              <a:r>
                <a:rPr lang="en-CA" sz="1100" b="1" dirty="0" smtClean="0">
                  <a:solidFill>
                    <a:srgbClr val="FFFFFF"/>
                  </a:solidFill>
                </a:rPr>
                <a:t>11,040</a:t>
              </a:r>
              <a:endParaRPr lang="en-CA" sz="1100" b="1" dirty="0">
                <a:solidFill>
                  <a:srgbClr val="FFFFFF"/>
                </a:solidFill>
              </a:endParaRPr>
            </a:p>
          </p:txBody>
        </p:sp>
      </p:grpSp>
      <p:sp>
        <p:nvSpPr>
          <p:cNvPr id="5" name="Rectangle 4"/>
          <p:cNvSpPr/>
          <p:nvPr/>
        </p:nvSpPr>
        <p:spPr>
          <a:xfrm>
            <a:off x="2879824" y="5984200"/>
            <a:ext cx="108000" cy="115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Rectangle 54"/>
          <p:cNvSpPr/>
          <p:nvPr/>
        </p:nvSpPr>
        <p:spPr>
          <a:xfrm>
            <a:off x="5292080" y="5984200"/>
            <a:ext cx="126000" cy="115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Rectangle 10"/>
          <p:cNvSpPr>
            <a:spLocks noGrp="1" noChangeArrowheads="1"/>
          </p:cNvSpPr>
          <p:nvPr>
            <p:ph type="sldNum" sz="quarter" idx="12"/>
          </p:nvPr>
        </p:nvSpPr>
        <p:spPr>
          <a:xfrm>
            <a:off x="84138" y="6343650"/>
            <a:ext cx="587375" cy="488950"/>
          </a:xfrm>
        </p:spPr>
        <p:txBody>
          <a:bodyPr/>
          <a:lstStyle>
            <a:lvl1pPr>
              <a:defRPr/>
            </a:lvl1pPr>
          </a:lstStyle>
          <a:p>
            <a:pPr>
              <a:defRPr/>
            </a:pPr>
            <a:fld id="{A07F751E-B380-4E26-8BDD-B552966294E7}" type="slidenum">
              <a:rPr lang="en-CA"/>
              <a:pPr>
                <a:defRPr/>
              </a:pPr>
              <a:t>5</a:t>
            </a:fld>
            <a:endParaRPr lang="en-CA" dirty="0"/>
          </a:p>
        </p:txBody>
      </p:sp>
    </p:spTree>
    <p:extLst>
      <p:ext uri="{BB962C8B-B14F-4D97-AF65-F5344CB8AC3E}">
        <p14:creationId xmlns:p14="http://schemas.microsoft.com/office/powerpoint/2010/main" val="168297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873063" y="872134"/>
            <a:ext cx="8001000" cy="838200"/>
          </a:xfrm>
        </p:spPr>
        <p:txBody>
          <a:bodyPr/>
          <a:lstStyle/>
          <a:p>
            <a:r>
              <a:rPr lang="en-CA" sz="2800" dirty="0" smtClean="0"/>
              <a:t>Current state – estimated aggregate benefits</a:t>
            </a:r>
          </a:p>
        </p:txBody>
      </p:sp>
      <p:graphicFrame>
        <p:nvGraphicFramePr>
          <p:cNvPr id="130052" name="Chart 6"/>
          <p:cNvGraphicFramePr>
            <a:graphicFrameLocks/>
          </p:cNvGraphicFramePr>
          <p:nvPr>
            <p:extLst>
              <p:ext uri="{D42A27DB-BD31-4B8C-83A1-F6EECF244321}">
                <p14:modId xmlns:p14="http://schemas.microsoft.com/office/powerpoint/2010/main" val="3807728844"/>
              </p:ext>
            </p:extLst>
          </p:nvPr>
        </p:nvGraphicFramePr>
        <p:xfrm>
          <a:off x="1320738" y="2160259"/>
          <a:ext cx="6681787" cy="3994151"/>
        </p:xfrm>
        <a:graphic>
          <a:graphicData uri="http://schemas.openxmlformats.org/presentationml/2006/ole">
            <mc:AlternateContent xmlns:mc="http://schemas.openxmlformats.org/markup-compatibility/2006">
              <mc:Choice xmlns:v="urn:schemas-microsoft-com:vml" Requires="v">
                <p:oleObj spid="_x0000_s1043" r:id="rId5" imgW="6681795" imgH="3993226" progId="Excel.Chart.8">
                  <p:embed/>
                </p:oleObj>
              </mc:Choice>
              <mc:Fallback>
                <p:oleObj r:id="rId5" imgW="6681795" imgH="399322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738" y="2160259"/>
                        <a:ext cx="6681787" cy="399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13"/>
          <p:cNvSpPr txBox="1">
            <a:spLocks noChangeArrowheads="1"/>
          </p:cNvSpPr>
          <p:nvPr/>
        </p:nvSpPr>
        <p:spPr bwMode="auto">
          <a:xfrm>
            <a:off x="8732838" y="158758"/>
            <a:ext cx="282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Verdana" pitchFamily="34" charset="0"/>
              </a:rPr>
              <a:t>7</a:t>
            </a:r>
            <a:endParaRPr kumimoji="0" lang="en-CA" sz="1200" b="0" i="0" u="none" strike="noStrike" kern="0" cap="none" spc="0" normalizeH="0" baseline="0" noProof="0" dirty="0" smtClean="0">
              <a:ln>
                <a:noFill/>
              </a:ln>
              <a:solidFill>
                <a:srgbClr val="FFFFFF"/>
              </a:solidFill>
              <a:effectLst/>
              <a:uLnTx/>
              <a:uFillTx/>
              <a:latin typeface="Verdana" pitchFamily="34" charset="0"/>
            </a:endParaRPr>
          </a:p>
        </p:txBody>
      </p:sp>
      <p:sp>
        <p:nvSpPr>
          <p:cNvPr id="2" name="Rectangle 1"/>
          <p:cNvSpPr/>
          <p:nvPr/>
        </p:nvSpPr>
        <p:spPr>
          <a:xfrm>
            <a:off x="1079500" y="6129010"/>
            <a:ext cx="7948488" cy="523220"/>
          </a:xfrm>
          <a:prstGeom prst="rect">
            <a:avLst/>
          </a:prstGeom>
        </p:spPr>
        <p:txBody>
          <a:bodyPr wrap="square">
            <a:spAutoFit/>
          </a:bodyPr>
          <a:lstStyle/>
          <a:p>
            <a:r>
              <a:rPr lang="en-US" sz="1400" dirty="0" smtClean="0"/>
              <a:t>Inclusive of </a:t>
            </a:r>
            <a:r>
              <a:rPr lang="en-US" sz="1400" dirty="0"/>
              <a:t>all benefits documented and estimated in Infoway’s pan-Canadian benefits </a:t>
            </a:r>
            <a:r>
              <a:rPr lang="en-US" sz="1400" dirty="0" smtClean="0"/>
              <a:t>reports</a:t>
            </a:r>
          </a:p>
          <a:p>
            <a:r>
              <a:rPr lang="en-US" sz="1400" dirty="0" smtClean="0"/>
              <a:t> (available </a:t>
            </a:r>
            <a:r>
              <a:rPr lang="en-US" sz="1400" dirty="0"/>
              <a:t>at: https://www.infoway-inforoute.ca/index.php/progress-in-canada/benefits-realization)</a:t>
            </a:r>
          </a:p>
        </p:txBody>
      </p:sp>
      <p:sp>
        <p:nvSpPr>
          <p:cNvPr id="8" name="Rectangle 10"/>
          <p:cNvSpPr>
            <a:spLocks noGrp="1" noChangeArrowheads="1"/>
          </p:cNvSpPr>
          <p:nvPr>
            <p:ph type="sldNum" sz="quarter" idx="12"/>
          </p:nvPr>
        </p:nvSpPr>
        <p:spPr>
          <a:xfrm>
            <a:off x="84138" y="6343650"/>
            <a:ext cx="587375" cy="488950"/>
          </a:xfrm>
        </p:spPr>
        <p:txBody>
          <a:bodyPr/>
          <a:lstStyle>
            <a:lvl1pPr>
              <a:defRPr/>
            </a:lvl1pPr>
          </a:lstStyle>
          <a:p>
            <a:pPr>
              <a:defRPr/>
            </a:pPr>
            <a:fld id="{A07F751E-B380-4E26-8BDD-B552966294E7}" type="slidenum">
              <a:rPr lang="en-CA"/>
              <a:pPr>
                <a:defRPr/>
              </a:pPr>
              <a:t>6</a:t>
            </a:fld>
            <a:endParaRPr lang="en-CA" dirty="0"/>
          </a:p>
        </p:txBody>
      </p:sp>
    </p:spTree>
    <p:extLst>
      <p:ext uri="{BB962C8B-B14F-4D97-AF65-F5344CB8AC3E}">
        <p14:creationId xmlns:p14="http://schemas.microsoft.com/office/powerpoint/2010/main" val="99814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38200"/>
            <a:ext cx="8463463" cy="914400"/>
          </a:xfrm>
        </p:spPr>
        <p:txBody>
          <a:bodyPr/>
          <a:lstStyle/>
          <a:p>
            <a:r>
              <a:rPr lang="en-CA" sz="3200" dirty="0" smtClean="0"/>
              <a:t>Emerging Opportunities for eHealth</a:t>
            </a:r>
            <a:endParaRPr lang="en-CA" sz="3200" dirty="0"/>
          </a:p>
        </p:txBody>
      </p:sp>
      <p:sp>
        <p:nvSpPr>
          <p:cNvPr id="34" name="Freeform 33"/>
          <p:cNvSpPr/>
          <p:nvPr/>
        </p:nvSpPr>
        <p:spPr>
          <a:xfrm>
            <a:off x="971600" y="2061229"/>
            <a:ext cx="4032448" cy="3892664"/>
          </a:xfrm>
          <a:custGeom>
            <a:avLst/>
            <a:gdLst>
              <a:gd name="connsiteX0" fmla="*/ 0 w 1650101"/>
              <a:gd name="connsiteY0" fmla="*/ 0 h 1650101"/>
              <a:gd name="connsiteX1" fmla="*/ 1650101 w 1650101"/>
              <a:gd name="connsiteY1" fmla="*/ 0 h 1650101"/>
              <a:gd name="connsiteX2" fmla="*/ 1650101 w 1650101"/>
              <a:gd name="connsiteY2" fmla="*/ 1650101 h 1650101"/>
              <a:gd name="connsiteX3" fmla="*/ 0 w 1650101"/>
              <a:gd name="connsiteY3" fmla="*/ 1650101 h 1650101"/>
              <a:gd name="connsiteX4" fmla="*/ 0 w 1650101"/>
              <a:gd name="connsiteY4" fmla="*/ 0 h 165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101" h="1650101">
                <a:moveTo>
                  <a:pt x="0" y="0"/>
                </a:moveTo>
                <a:lnTo>
                  <a:pt x="1650101" y="0"/>
                </a:lnTo>
                <a:lnTo>
                  <a:pt x="1650101" y="1650101"/>
                </a:lnTo>
                <a:lnTo>
                  <a:pt x="0" y="165010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defTabSz="933450">
              <a:lnSpc>
                <a:spcPct val="150000"/>
              </a:lnSpc>
              <a:spcBef>
                <a:spcPct val="0"/>
              </a:spcBef>
            </a:pPr>
            <a:r>
              <a:rPr lang="en-CA" sz="2000" b="1" dirty="0">
                <a:solidFill>
                  <a:srgbClr val="5E6167">
                    <a:lumMod val="50000"/>
                  </a:srgbClr>
                </a:solidFill>
              </a:rPr>
              <a:t>Bring Care Closer to </a:t>
            </a:r>
            <a:r>
              <a:rPr lang="en-CA" sz="2000" b="1" dirty="0" smtClean="0">
                <a:solidFill>
                  <a:srgbClr val="5E6167">
                    <a:lumMod val="50000"/>
                  </a:srgbClr>
                </a:solidFill>
              </a:rPr>
              <a:t>Home</a:t>
            </a:r>
          </a:p>
          <a:p>
            <a:pPr marL="363538" indent="-363538" defTabSz="933450">
              <a:spcBef>
                <a:spcPct val="0"/>
              </a:spcBef>
              <a:buClr>
                <a:srgbClr val="DC5A23"/>
              </a:buClr>
              <a:buFont typeface="Arial" pitchFamily="34" charset="0"/>
              <a:buChar char="•"/>
            </a:pPr>
            <a:r>
              <a:rPr lang="en-CA" sz="1600" dirty="0">
                <a:solidFill>
                  <a:srgbClr val="5E6167">
                    <a:lumMod val="50000"/>
                  </a:srgbClr>
                </a:solidFill>
              </a:rPr>
              <a:t>Patient Monitoring</a:t>
            </a:r>
          </a:p>
          <a:p>
            <a:pPr marL="363538" indent="-363538" defTabSz="933450">
              <a:spcBef>
                <a:spcPct val="0"/>
              </a:spcBef>
              <a:buClr>
                <a:srgbClr val="DC5A23"/>
              </a:buClr>
              <a:buFont typeface="Arial" pitchFamily="34" charset="0"/>
              <a:buChar char="•"/>
            </a:pPr>
            <a:r>
              <a:rPr lang="en-CA" sz="1600" dirty="0">
                <a:solidFill>
                  <a:srgbClr val="5E6167">
                    <a:lumMod val="50000"/>
                  </a:srgbClr>
                </a:solidFill>
              </a:rPr>
              <a:t>Personal Health </a:t>
            </a:r>
            <a:r>
              <a:rPr lang="en-CA" sz="1600" dirty="0" smtClean="0">
                <a:solidFill>
                  <a:srgbClr val="5E6167">
                    <a:lumMod val="50000"/>
                  </a:srgbClr>
                </a:solidFill>
              </a:rPr>
              <a:t>Record</a:t>
            </a:r>
            <a:endParaRPr lang="en-CA" sz="1600" b="1" dirty="0" smtClean="0">
              <a:solidFill>
                <a:srgbClr val="5E6167">
                  <a:lumMod val="50000"/>
                </a:srgbClr>
              </a:solidFill>
            </a:endParaRPr>
          </a:p>
          <a:p>
            <a:pPr defTabSz="933450">
              <a:lnSpc>
                <a:spcPct val="150000"/>
              </a:lnSpc>
              <a:spcBef>
                <a:spcPct val="0"/>
              </a:spcBef>
            </a:pPr>
            <a:endParaRPr lang="en-CA" sz="400" b="1" dirty="0" smtClean="0">
              <a:solidFill>
                <a:srgbClr val="5E6167">
                  <a:lumMod val="50000"/>
                </a:srgbClr>
              </a:solidFill>
            </a:endParaRPr>
          </a:p>
          <a:p>
            <a:pPr defTabSz="933450">
              <a:lnSpc>
                <a:spcPct val="150000"/>
              </a:lnSpc>
              <a:spcBef>
                <a:spcPct val="0"/>
              </a:spcBef>
            </a:pPr>
            <a:r>
              <a:rPr lang="en-CA" sz="2000" b="1" dirty="0" smtClean="0">
                <a:solidFill>
                  <a:srgbClr val="5E6167">
                    <a:lumMod val="50000"/>
                  </a:srgbClr>
                </a:solidFill>
              </a:rPr>
              <a:t>Provide Easier Access</a:t>
            </a:r>
          </a:p>
          <a:p>
            <a:pPr marL="365125" lvl="2" indent="-366713" defTabSz="933450">
              <a:spcBef>
                <a:spcPct val="0"/>
              </a:spcBef>
              <a:buClr>
                <a:srgbClr val="DC5A23"/>
              </a:buClr>
              <a:buFont typeface="Arial" pitchFamily="34" charset="0"/>
              <a:buChar char="•"/>
            </a:pPr>
            <a:r>
              <a:rPr lang="en-CA" sz="1600" dirty="0">
                <a:solidFill>
                  <a:srgbClr val="5E6167">
                    <a:lumMod val="50000"/>
                  </a:srgbClr>
                </a:solidFill>
              </a:rPr>
              <a:t>e</a:t>
            </a:r>
            <a:r>
              <a:rPr lang="en-CA" sz="1600" dirty="0" smtClean="0">
                <a:solidFill>
                  <a:srgbClr val="5E6167">
                    <a:lumMod val="50000"/>
                  </a:srgbClr>
                </a:solidFill>
              </a:rPr>
              <a:t>-RxRenewal</a:t>
            </a:r>
            <a:endParaRPr lang="en-CA" sz="1600" dirty="0">
              <a:solidFill>
                <a:srgbClr val="5E6167">
                  <a:lumMod val="50000"/>
                </a:srgbClr>
              </a:solidFill>
            </a:endParaRPr>
          </a:p>
          <a:p>
            <a:pPr marL="365125" lvl="2" indent="-366713" defTabSz="933450">
              <a:spcBef>
                <a:spcPct val="0"/>
              </a:spcBef>
              <a:buClr>
                <a:srgbClr val="DC5A23"/>
              </a:buClr>
              <a:buFont typeface="Arial" pitchFamily="34" charset="0"/>
              <a:buChar char="•"/>
            </a:pPr>
            <a:r>
              <a:rPr lang="en-CA" sz="1600" dirty="0">
                <a:solidFill>
                  <a:srgbClr val="5E6167">
                    <a:lumMod val="50000"/>
                  </a:srgbClr>
                </a:solidFill>
              </a:rPr>
              <a:t>e</a:t>
            </a:r>
            <a:r>
              <a:rPr lang="en-CA" sz="1600" dirty="0" smtClean="0">
                <a:solidFill>
                  <a:srgbClr val="5E6167">
                    <a:lumMod val="50000"/>
                  </a:srgbClr>
                </a:solidFill>
              </a:rPr>
              <a:t>-Visits</a:t>
            </a:r>
            <a:endParaRPr lang="en-CA" sz="1600" dirty="0">
              <a:solidFill>
                <a:srgbClr val="5E6167">
                  <a:lumMod val="50000"/>
                </a:srgbClr>
              </a:solidFill>
            </a:endParaRPr>
          </a:p>
          <a:p>
            <a:pPr marL="365125" lvl="2" indent="-366713" defTabSz="933450">
              <a:spcBef>
                <a:spcPct val="0"/>
              </a:spcBef>
              <a:buClr>
                <a:srgbClr val="DC5A23"/>
              </a:buClr>
              <a:buFont typeface="Arial" pitchFamily="34" charset="0"/>
              <a:buChar char="•"/>
            </a:pPr>
            <a:r>
              <a:rPr lang="en-CA" sz="1600" dirty="0">
                <a:solidFill>
                  <a:srgbClr val="5E6167">
                    <a:lumMod val="50000"/>
                  </a:srgbClr>
                </a:solidFill>
              </a:rPr>
              <a:t>e</a:t>
            </a:r>
            <a:r>
              <a:rPr lang="en-CA" sz="1600" dirty="0" smtClean="0">
                <a:solidFill>
                  <a:srgbClr val="5E6167">
                    <a:lumMod val="50000"/>
                  </a:srgbClr>
                </a:solidFill>
              </a:rPr>
              <a:t>-Scheduling</a:t>
            </a:r>
            <a:endParaRPr lang="en-CA" sz="1600" dirty="0">
              <a:solidFill>
                <a:srgbClr val="5E6167">
                  <a:lumMod val="50000"/>
                </a:srgbClr>
              </a:solidFill>
            </a:endParaRPr>
          </a:p>
          <a:p>
            <a:pPr marL="365125" lvl="2" indent="-366713" defTabSz="933450">
              <a:spcBef>
                <a:spcPct val="0"/>
              </a:spcBef>
              <a:buClr>
                <a:srgbClr val="DC5A23"/>
              </a:buClr>
              <a:buFont typeface="Arial" pitchFamily="34" charset="0"/>
              <a:buChar char="•"/>
            </a:pPr>
            <a:r>
              <a:rPr lang="en-CA" sz="1600" dirty="0">
                <a:solidFill>
                  <a:srgbClr val="5E6167">
                    <a:lumMod val="50000"/>
                  </a:srgbClr>
                </a:solidFill>
              </a:rPr>
              <a:t>e</a:t>
            </a:r>
            <a:r>
              <a:rPr lang="en-CA" sz="1600" dirty="0" smtClean="0">
                <a:solidFill>
                  <a:srgbClr val="5E6167">
                    <a:lumMod val="50000"/>
                  </a:srgbClr>
                </a:solidFill>
              </a:rPr>
              <a:t>-Navigation</a:t>
            </a:r>
          </a:p>
          <a:p>
            <a:pPr marL="914109" lvl="3" indent="-457200" defTabSz="933450">
              <a:spcBef>
                <a:spcPct val="0"/>
              </a:spcBef>
              <a:buFont typeface="Arial" pitchFamily="34" charset="0"/>
              <a:buChar char="•"/>
            </a:pPr>
            <a:endParaRPr lang="en-CA" sz="1200" dirty="0">
              <a:solidFill>
                <a:srgbClr val="5E6167">
                  <a:lumMod val="50000"/>
                </a:srgbClr>
              </a:solidFill>
            </a:endParaRPr>
          </a:p>
          <a:p>
            <a:pPr defTabSz="933450">
              <a:lnSpc>
                <a:spcPct val="150000"/>
              </a:lnSpc>
              <a:spcBef>
                <a:spcPct val="0"/>
              </a:spcBef>
            </a:pPr>
            <a:r>
              <a:rPr lang="en-CA" sz="2000" b="1" dirty="0">
                <a:solidFill>
                  <a:srgbClr val="5E6167">
                    <a:lumMod val="50000"/>
                  </a:srgbClr>
                </a:solidFill>
              </a:rPr>
              <a:t>Support New Models of </a:t>
            </a:r>
            <a:r>
              <a:rPr lang="en-CA" sz="2000" b="1" dirty="0" smtClean="0">
                <a:solidFill>
                  <a:srgbClr val="5E6167">
                    <a:lumMod val="50000"/>
                  </a:srgbClr>
                </a:solidFill>
              </a:rPr>
              <a:t>Care</a:t>
            </a:r>
          </a:p>
          <a:p>
            <a:pPr marL="363538" indent="-363538" defTabSz="933450">
              <a:spcBef>
                <a:spcPct val="0"/>
              </a:spcBef>
              <a:buClr>
                <a:srgbClr val="DC5A23"/>
              </a:buClr>
              <a:buFont typeface="Arial" pitchFamily="34" charset="0"/>
              <a:buChar char="•"/>
              <a:tabLst>
                <a:tab pos="363538" algn="l"/>
              </a:tabLst>
            </a:pPr>
            <a:r>
              <a:rPr lang="en-CA" sz="1600" dirty="0" smtClean="0">
                <a:solidFill>
                  <a:srgbClr val="5E6167">
                    <a:lumMod val="50000"/>
                  </a:srgbClr>
                </a:solidFill>
              </a:rPr>
              <a:t>Electronic Health Record</a:t>
            </a:r>
          </a:p>
          <a:p>
            <a:pPr marL="363538" indent="-363538" defTabSz="933450">
              <a:spcBef>
                <a:spcPct val="0"/>
              </a:spcBef>
              <a:buClr>
                <a:srgbClr val="DC5A23"/>
              </a:buClr>
              <a:buFont typeface="Arial" pitchFamily="34" charset="0"/>
              <a:buChar char="•"/>
              <a:tabLst>
                <a:tab pos="363538" algn="l"/>
              </a:tabLst>
            </a:pPr>
            <a:r>
              <a:rPr lang="en-CA" sz="1600" dirty="0" smtClean="0">
                <a:solidFill>
                  <a:srgbClr val="5E6167">
                    <a:lumMod val="50000"/>
                  </a:srgbClr>
                </a:solidFill>
              </a:rPr>
              <a:t>Discharge Summaries</a:t>
            </a:r>
          </a:p>
          <a:p>
            <a:pPr marL="363538" indent="-363538" defTabSz="933450">
              <a:spcBef>
                <a:spcPct val="0"/>
              </a:spcBef>
              <a:buClr>
                <a:srgbClr val="DC5A23"/>
              </a:buClr>
              <a:buFont typeface="Arial" pitchFamily="34" charset="0"/>
              <a:buChar char="•"/>
              <a:tabLst>
                <a:tab pos="363538" algn="l"/>
              </a:tabLst>
            </a:pPr>
            <a:r>
              <a:rPr lang="en-CA" sz="1600" dirty="0" smtClean="0">
                <a:solidFill>
                  <a:srgbClr val="5E6167">
                    <a:lumMod val="50000"/>
                  </a:srgbClr>
                </a:solidFill>
              </a:rPr>
              <a:t>Referral Management</a:t>
            </a:r>
          </a:p>
          <a:p>
            <a:pPr marL="363538" indent="-363538" defTabSz="933450">
              <a:spcBef>
                <a:spcPct val="0"/>
              </a:spcBef>
              <a:buClr>
                <a:srgbClr val="DC5A23"/>
              </a:buClr>
              <a:buFont typeface="Arial" pitchFamily="34" charset="0"/>
              <a:buChar char="•"/>
              <a:tabLst>
                <a:tab pos="363538" algn="l"/>
              </a:tabLst>
            </a:pPr>
            <a:r>
              <a:rPr lang="en-CA" sz="1600" dirty="0" smtClean="0">
                <a:solidFill>
                  <a:srgbClr val="5E6167">
                    <a:lumMod val="50000"/>
                  </a:srgbClr>
                </a:solidFill>
              </a:rPr>
              <a:t>Chronic Disease Management</a:t>
            </a:r>
          </a:p>
          <a:p>
            <a:pPr marL="363538" indent="-363538" defTabSz="933450">
              <a:spcBef>
                <a:spcPct val="0"/>
              </a:spcBef>
              <a:buClr>
                <a:srgbClr val="DC5A23"/>
              </a:buClr>
              <a:buFont typeface="Arial" pitchFamily="34" charset="0"/>
              <a:buChar char="•"/>
              <a:tabLst>
                <a:tab pos="363538" algn="l"/>
              </a:tabLst>
            </a:pPr>
            <a:r>
              <a:rPr lang="en-CA" sz="1600" dirty="0" smtClean="0">
                <a:solidFill>
                  <a:srgbClr val="5E6167">
                    <a:lumMod val="50000"/>
                  </a:srgbClr>
                </a:solidFill>
              </a:rPr>
              <a:t>Care Transitions</a:t>
            </a:r>
            <a:endParaRPr lang="en-CA" sz="1600" dirty="0">
              <a:solidFill>
                <a:srgbClr val="5E6167">
                  <a:lumMod val="50000"/>
                </a:srgbClr>
              </a:solidFill>
            </a:endParaRPr>
          </a:p>
          <a:p>
            <a:pPr marL="363538" indent="-363538" defTabSz="933450">
              <a:spcBef>
                <a:spcPct val="0"/>
              </a:spcBef>
              <a:buClr>
                <a:srgbClr val="DC5A23"/>
              </a:buClr>
              <a:buFont typeface="Arial" pitchFamily="34" charset="0"/>
              <a:buChar char="•"/>
              <a:tabLst>
                <a:tab pos="363538" algn="l"/>
              </a:tabLst>
            </a:pPr>
            <a:r>
              <a:rPr lang="en-CA" sz="1600" dirty="0" smtClean="0">
                <a:solidFill>
                  <a:srgbClr val="5E6167">
                    <a:lumMod val="50000"/>
                  </a:srgbClr>
                </a:solidFill>
              </a:rPr>
              <a:t>Telepathology</a:t>
            </a:r>
          </a:p>
        </p:txBody>
      </p:sp>
      <p:sp>
        <p:nvSpPr>
          <p:cNvPr id="36" name="Freeform 35"/>
          <p:cNvSpPr/>
          <p:nvPr/>
        </p:nvSpPr>
        <p:spPr>
          <a:xfrm>
            <a:off x="4942136" y="2211688"/>
            <a:ext cx="4176464" cy="3892664"/>
          </a:xfrm>
          <a:custGeom>
            <a:avLst/>
            <a:gdLst>
              <a:gd name="connsiteX0" fmla="*/ 0 w 1650101"/>
              <a:gd name="connsiteY0" fmla="*/ 0 h 1650101"/>
              <a:gd name="connsiteX1" fmla="*/ 1650101 w 1650101"/>
              <a:gd name="connsiteY1" fmla="*/ 0 h 1650101"/>
              <a:gd name="connsiteX2" fmla="*/ 1650101 w 1650101"/>
              <a:gd name="connsiteY2" fmla="*/ 1650101 h 1650101"/>
              <a:gd name="connsiteX3" fmla="*/ 0 w 1650101"/>
              <a:gd name="connsiteY3" fmla="*/ 1650101 h 1650101"/>
              <a:gd name="connsiteX4" fmla="*/ 0 w 1650101"/>
              <a:gd name="connsiteY4" fmla="*/ 0 h 165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101" h="1650101">
                <a:moveTo>
                  <a:pt x="0" y="0"/>
                </a:moveTo>
                <a:lnTo>
                  <a:pt x="1650101" y="0"/>
                </a:lnTo>
                <a:lnTo>
                  <a:pt x="1650101" y="1650101"/>
                </a:lnTo>
                <a:lnTo>
                  <a:pt x="0" y="165010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defTabSz="933450">
              <a:lnSpc>
                <a:spcPct val="150000"/>
              </a:lnSpc>
              <a:spcBef>
                <a:spcPct val="0"/>
              </a:spcBef>
            </a:pPr>
            <a:r>
              <a:rPr lang="en-CA" sz="2000" b="1" dirty="0" smtClean="0">
                <a:solidFill>
                  <a:srgbClr val="5E6167">
                    <a:lumMod val="50000"/>
                  </a:srgbClr>
                </a:solidFill>
              </a:rPr>
              <a:t>Improve Patient Safety</a:t>
            </a:r>
          </a:p>
          <a:p>
            <a:pPr marL="276225" indent="-377825" defTabSz="933450">
              <a:spcBef>
                <a:spcPct val="0"/>
              </a:spcBef>
              <a:buClr>
                <a:srgbClr val="DC5A23"/>
              </a:buClr>
              <a:buFont typeface="Arial" pitchFamily="34" charset="0"/>
              <a:buChar char="•"/>
            </a:pPr>
            <a:r>
              <a:rPr lang="en-CA" sz="1600" dirty="0" smtClean="0">
                <a:solidFill>
                  <a:srgbClr val="5E6167">
                    <a:lumMod val="50000"/>
                  </a:srgbClr>
                </a:solidFill>
              </a:rPr>
              <a:t>Hospital </a:t>
            </a:r>
            <a:r>
              <a:rPr lang="en-CA" sz="1600" dirty="0">
                <a:solidFill>
                  <a:srgbClr val="5E6167">
                    <a:lumMod val="50000"/>
                  </a:srgbClr>
                </a:solidFill>
              </a:rPr>
              <a:t>Medication Management</a:t>
            </a:r>
          </a:p>
          <a:p>
            <a:pPr marL="276225" indent="-377825" defTabSz="933450">
              <a:spcBef>
                <a:spcPct val="0"/>
              </a:spcBef>
              <a:buClr>
                <a:srgbClr val="DC5A23"/>
              </a:buClr>
              <a:buFont typeface="Arial" pitchFamily="34" charset="0"/>
              <a:buChar char="•"/>
            </a:pPr>
            <a:r>
              <a:rPr lang="en-CA" sz="1600" dirty="0">
                <a:solidFill>
                  <a:srgbClr val="5E6167">
                    <a:lumMod val="50000"/>
                  </a:srgbClr>
                </a:solidFill>
              </a:rPr>
              <a:t>Medication </a:t>
            </a:r>
            <a:r>
              <a:rPr lang="en-CA" sz="1600" dirty="0" smtClean="0">
                <a:solidFill>
                  <a:srgbClr val="5E6167">
                    <a:lumMod val="50000"/>
                  </a:srgbClr>
                </a:solidFill>
              </a:rPr>
              <a:t>Reconciliation</a:t>
            </a:r>
          </a:p>
          <a:p>
            <a:pPr marL="276225" indent="-377825" defTabSz="933450">
              <a:spcBef>
                <a:spcPct val="0"/>
              </a:spcBef>
              <a:buClr>
                <a:srgbClr val="DC5A23"/>
              </a:buClr>
              <a:buFont typeface="Arial" pitchFamily="34" charset="0"/>
              <a:buChar char="•"/>
            </a:pPr>
            <a:r>
              <a:rPr lang="en-CA" sz="1600" dirty="0">
                <a:solidFill>
                  <a:srgbClr val="5E6167">
                    <a:lumMod val="50000"/>
                  </a:srgbClr>
                </a:solidFill>
              </a:rPr>
              <a:t>e</a:t>
            </a:r>
            <a:r>
              <a:rPr lang="en-CA" sz="1600" dirty="0" smtClean="0">
                <a:solidFill>
                  <a:srgbClr val="5E6167">
                    <a:lumMod val="50000"/>
                  </a:srgbClr>
                </a:solidFill>
              </a:rPr>
              <a:t>-Prescribing</a:t>
            </a:r>
            <a:endParaRPr lang="en-CA" sz="1600" dirty="0">
              <a:solidFill>
                <a:srgbClr val="5E6167">
                  <a:lumMod val="50000"/>
                </a:srgbClr>
              </a:solidFill>
            </a:endParaRPr>
          </a:p>
          <a:p>
            <a:pPr defTabSz="933450">
              <a:lnSpc>
                <a:spcPct val="150000"/>
              </a:lnSpc>
              <a:spcBef>
                <a:spcPct val="0"/>
              </a:spcBef>
            </a:pPr>
            <a:endParaRPr lang="en-CA" sz="400" b="1" dirty="0" smtClean="0">
              <a:solidFill>
                <a:srgbClr val="5E6167">
                  <a:lumMod val="50000"/>
                </a:srgbClr>
              </a:solidFill>
            </a:endParaRPr>
          </a:p>
          <a:p>
            <a:pPr defTabSz="933450">
              <a:spcBef>
                <a:spcPct val="0"/>
              </a:spcBef>
            </a:pPr>
            <a:endParaRPr lang="en-CA" sz="2000" b="1" dirty="0" smtClean="0">
              <a:solidFill>
                <a:srgbClr val="5E6167">
                  <a:lumMod val="50000"/>
                </a:srgbClr>
              </a:solidFill>
            </a:endParaRPr>
          </a:p>
          <a:p>
            <a:pPr defTabSz="933450">
              <a:spcBef>
                <a:spcPct val="0"/>
              </a:spcBef>
            </a:pPr>
            <a:r>
              <a:rPr lang="en-CA" sz="2000" b="1" dirty="0" smtClean="0">
                <a:solidFill>
                  <a:srgbClr val="5E6167">
                    <a:lumMod val="50000"/>
                  </a:srgbClr>
                </a:solidFill>
              </a:rPr>
              <a:t>Enhance a High-Performing </a:t>
            </a:r>
            <a:r>
              <a:rPr lang="en-CA" sz="2000" b="1" dirty="0">
                <a:solidFill>
                  <a:srgbClr val="5E6167">
                    <a:lumMod val="50000"/>
                  </a:srgbClr>
                </a:solidFill>
              </a:rPr>
              <a:t>Health System</a:t>
            </a:r>
          </a:p>
          <a:p>
            <a:pPr marL="276225" indent="-377825" defTabSz="804863">
              <a:spcBef>
                <a:spcPct val="0"/>
              </a:spcBef>
              <a:buClr>
                <a:srgbClr val="DC5A23"/>
              </a:buClr>
              <a:buFont typeface="Arial" pitchFamily="34" charset="0"/>
              <a:buChar char="•"/>
            </a:pPr>
            <a:r>
              <a:rPr lang="en-CA" sz="1600" dirty="0" smtClean="0">
                <a:solidFill>
                  <a:srgbClr val="5E6167">
                    <a:lumMod val="50000"/>
                  </a:srgbClr>
                </a:solidFill>
              </a:rPr>
              <a:t>Clinical </a:t>
            </a:r>
            <a:r>
              <a:rPr lang="en-CA" sz="1600" dirty="0">
                <a:solidFill>
                  <a:srgbClr val="5E6167">
                    <a:lumMod val="50000"/>
                  </a:srgbClr>
                </a:solidFill>
              </a:rPr>
              <a:t>Analytics</a:t>
            </a:r>
          </a:p>
          <a:p>
            <a:pPr marL="276225" indent="-377825" defTabSz="804863">
              <a:spcBef>
                <a:spcPct val="0"/>
              </a:spcBef>
              <a:buClr>
                <a:srgbClr val="DC5A23"/>
              </a:buClr>
              <a:buFont typeface="Arial" pitchFamily="34" charset="0"/>
              <a:buChar char="•"/>
            </a:pPr>
            <a:r>
              <a:rPr lang="en-CA" sz="1600" dirty="0">
                <a:solidFill>
                  <a:srgbClr val="5E6167">
                    <a:lumMod val="50000"/>
                  </a:srgbClr>
                </a:solidFill>
              </a:rPr>
              <a:t>Health System </a:t>
            </a:r>
            <a:r>
              <a:rPr lang="en-CA" sz="1600" dirty="0" smtClean="0">
                <a:solidFill>
                  <a:srgbClr val="5E6167">
                    <a:lumMod val="50000"/>
                  </a:srgbClr>
                </a:solidFill>
              </a:rPr>
              <a:t>Analytics</a:t>
            </a:r>
          </a:p>
          <a:p>
            <a:pPr marL="276225" indent="-377825" defTabSz="804863">
              <a:spcBef>
                <a:spcPct val="0"/>
              </a:spcBef>
              <a:buClr>
                <a:srgbClr val="DC5A23"/>
              </a:buClr>
              <a:buFont typeface="Arial" pitchFamily="34" charset="0"/>
              <a:buChar char="•"/>
            </a:pPr>
            <a:r>
              <a:rPr lang="en-CA" sz="1600" dirty="0" smtClean="0">
                <a:solidFill>
                  <a:srgbClr val="5E6167">
                    <a:lumMod val="50000"/>
                  </a:srgbClr>
                </a:solidFill>
              </a:rPr>
              <a:t>Population Health</a:t>
            </a:r>
          </a:p>
          <a:p>
            <a:pPr marL="276225" indent="-377825" defTabSz="804863">
              <a:spcBef>
                <a:spcPct val="0"/>
              </a:spcBef>
              <a:buClr>
                <a:srgbClr val="DC5A23"/>
              </a:buClr>
              <a:buFont typeface="Arial" pitchFamily="34" charset="0"/>
              <a:buChar char="•"/>
            </a:pPr>
            <a:r>
              <a:rPr lang="en-CA" sz="1600" dirty="0" smtClean="0">
                <a:solidFill>
                  <a:srgbClr val="5E6167">
                    <a:lumMod val="50000"/>
                  </a:srgbClr>
                </a:solidFill>
              </a:rPr>
              <a:t>LEAN</a:t>
            </a:r>
            <a:endParaRPr lang="en-CA" b="1" dirty="0">
              <a:solidFill>
                <a:srgbClr val="5E6167">
                  <a:lumMod val="50000"/>
                </a:srgbClr>
              </a:solidFill>
            </a:endParaRPr>
          </a:p>
          <a:p>
            <a:pPr marL="347807" indent="-449263" defTabSz="804863">
              <a:spcBef>
                <a:spcPct val="0"/>
              </a:spcBef>
              <a:buClr>
                <a:srgbClr val="DC5A23"/>
              </a:buClr>
              <a:buFont typeface="Arial" pitchFamily="34" charset="0"/>
              <a:buChar char="•"/>
            </a:pPr>
            <a:endParaRPr lang="en-CA" sz="1600" b="1" dirty="0">
              <a:solidFill>
                <a:srgbClr val="5E6167">
                  <a:lumMod val="50000"/>
                </a:srgbClr>
              </a:solidFill>
            </a:endParaRPr>
          </a:p>
        </p:txBody>
      </p:sp>
      <p:sp>
        <p:nvSpPr>
          <p:cNvPr id="22" name="Oval 21"/>
          <p:cNvSpPr/>
          <p:nvPr/>
        </p:nvSpPr>
        <p:spPr>
          <a:xfrm>
            <a:off x="274747" y="3683561"/>
            <a:ext cx="648000" cy="648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sz="1200" dirty="0">
              <a:solidFill>
                <a:srgbClr val="5E6167"/>
              </a:solidFill>
            </a:endParaRPr>
          </a:p>
        </p:txBody>
      </p:sp>
      <p:sp>
        <p:nvSpPr>
          <p:cNvPr id="23" name="Oval 22"/>
          <p:cNvSpPr/>
          <p:nvPr/>
        </p:nvSpPr>
        <p:spPr>
          <a:xfrm>
            <a:off x="274747" y="5456352"/>
            <a:ext cx="648000" cy="648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57150">
            <a:solidFill>
              <a:srgbClr val="9E00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sz="1200" dirty="0">
              <a:solidFill>
                <a:srgbClr val="5E6167"/>
              </a:solidFill>
            </a:endParaRPr>
          </a:p>
        </p:txBody>
      </p:sp>
      <p:grpSp>
        <p:nvGrpSpPr>
          <p:cNvPr id="35" name="Group 15"/>
          <p:cNvGrpSpPr>
            <a:grpSpLocks/>
          </p:cNvGrpSpPr>
          <p:nvPr/>
        </p:nvGrpSpPr>
        <p:grpSpPr bwMode="auto">
          <a:xfrm>
            <a:off x="4201608" y="2381920"/>
            <a:ext cx="648000" cy="648000"/>
            <a:chOff x="7760186" y="4014474"/>
            <a:chExt cx="1107452" cy="1070710"/>
          </a:xfrm>
        </p:grpSpPr>
        <p:sp>
          <p:nvSpPr>
            <p:cNvPr id="38" name="Oval 37"/>
            <p:cNvSpPr/>
            <p:nvPr/>
          </p:nvSpPr>
          <p:spPr>
            <a:xfrm>
              <a:off x="7760186" y="4014474"/>
              <a:ext cx="1107452" cy="1070710"/>
            </a:xfrm>
            <a:prstGeom prst="ellipse">
              <a:avLst/>
            </a:prstGeom>
            <a:solidFill>
              <a:srgbClr val="FFFFFF"/>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sz="1200" dirty="0">
                <a:solidFill>
                  <a:srgbClr val="5E6167"/>
                </a:solidFill>
              </a:endParaRPr>
            </a:p>
          </p:txBody>
        </p:sp>
        <p:pic>
          <p:nvPicPr>
            <p:cNvPr id="39" name="Picture 17"/>
            <p:cNvPicPr>
              <a:picLocks noChangeAspect="1"/>
            </p:cNvPicPr>
            <p:nvPr/>
          </p:nvPicPr>
          <p:blipFill>
            <a:blip r:embed="rId4" cstate="print">
              <a:extLst>
                <a:ext uri="{28A0092B-C50C-407E-A947-70E740481C1C}">
                  <a14:useLocalDpi xmlns:a14="http://schemas.microsoft.com/office/drawing/2010/main" val="0"/>
                </a:ext>
              </a:extLst>
            </a:blip>
            <a:srcRect b="11729"/>
            <a:stretch>
              <a:fillRect/>
            </a:stretch>
          </p:blipFill>
          <p:spPr bwMode="auto">
            <a:xfrm>
              <a:off x="7873479" y="4086482"/>
              <a:ext cx="874985" cy="89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Oval 39"/>
          <p:cNvSpPr/>
          <p:nvPr/>
        </p:nvSpPr>
        <p:spPr>
          <a:xfrm>
            <a:off x="4282319" y="4041104"/>
            <a:ext cx="648000" cy="6480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9">
              <a:defRPr/>
            </a:pPr>
            <a:endParaRPr lang="en-CA" dirty="0">
              <a:solidFill>
                <a:srgbClr val="5E6167"/>
              </a:solidFill>
            </a:endParaRPr>
          </a:p>
        </p:txBody>
      </p:sp>
      <p:grpSp>
        <p:nvGrpSpPr>
          <p:cNvPr id="3" name="Group 2"/>
          <p:cNvGrpSpPr/>
          <p:nvPr/>
        </p:nvGrpSpPr>
        <p:grpSpPr>
          <a:xfrm>
            <a:off x="274747" y="2425500"/>
            <a:ext cx="648000" cy="648000"/>
            <a:chOff x="251520" y="1633224"/>
            <a:chExt cx="720000" cy="720000"/>
          </a:xfrm>
        </p:grpSpPr>
        <p:pic>
          <p:nvPicPr>
            <p:cNvPr id="21" name="Picture 17"/>
            <p:cNvPicPr>
              <a:picLocks noChangeAspect="1"/>
            </p:cNvPicPr>
            <p:nvPr/>
          </p:nvPicPr>
          <p:blipFill>
            <a:blip r:embed="rId6" cstate="print">
              <a:extLst>
                <a:ext uri="{28A0092B-C50C-407E-A947-70E740481C1C}">
                  <a14:useLocalDpi xmlns:a14="http://schemas.microsoft.com/office/drawing/2010/main" val="0"/>
                </a:ext>
              </a:extLst>
            </a:blip>
            <a:srcRect l="874" r="56125" b="54285"/>
            <a:stretch>
              <a:fillRect/>
            </a:stretch>
          </p:blipFill>
          <p:spPr bwMode="auto">
            <a:xfrm>
              <a:off x="378645" y="1752892"/>
              <a:ext cx="465882" cy="44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bwMode="auto">
            <a:xfrm>
              <a:off x="251520" y="1633224"/>
              <a:ext cx="720000" cy="720000"/>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sz="1200" dirty="0">
                <a:solidFill>
                  <a:srgbClr val="5E6167"/>
                </a:solidFill>
              </a:endParaRPr>
            </a:p>
          </p:txBody>
        </p:sp>
      </p:grpSp>
      <p:sp>
        <p:nvSpPr>
          <p:cNvPr id="15" name="TextBox 13"/>
          <p:cNvSpPr txBox="1">
            <a:spLocks noChangeArrowheads="1"/>
          </p:cNvSpPr>
          <p:nvPr/>
        </p:nvSpPr>
        <p:spPr bwMode="auto">
          <a:xfrm>
            <a:off x="8732838" y="158758"/>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Verdana" pitchFamily="34" charset="0"/>
              </a:rPr>
              <a:t>10</a:t>
            </a:r>
            <a:endParaRPr kumimoji="0" lang="en-CA" sz="1200" b="0" i="0" u="none" strike="noStrike" kern="0" cap="none" spc="0" normalizeH="0" baseline="0" noProof="0" dirty="0" smtClean="0">
              <a:ln>
                <a:noFill/>
              </a:ln>
              <a:solidFill>
                <a:srgbClr val="FFFFFF"/>
              </a:solidFill>
              <a:effectLst/>
              <a:uLnTx/>
              <a:uFillTx/>
              <a:latin typeface="Verdana" pitchFamily="34" charset="0"/>
            </a:endParaRPr>
          </a:p>
        </p:txBody>
      </p:sp>
      <p:sp>
        <p:nvSpPr>
          <p:cNvPr id="17" name="Rectangle 10"/>
          <p:cNvSpPr>
            <a:spLocks noGrp="1" noChangeArrowheads="1"/>
          </p:cNvSpPr>
          <p:nvPr>
            <p:ph type="sldNum" sz="quarter" idx="12"/>
          </p:nvPr>
        </p:nvSpPr>
        <p:spPr>
          <a:xfrm>
            <a:off x="84138" y="6343650"/>
            <a:ext cx="587375" cy="488950"/>
          </a:xfrm>
        </p:spPr>
        <p:txBody>
          <a:bodyPr/>
          <a:lstStyle>
            <a:lvl1pPr>
              <a:defRPr/>
            </a:lvl1pPr>
          </a:lstStyle>
          <a:p>
            <a:pPr>
              <a:defRPr/>
            </a:pPr>
            <a:fld id="{A07F751E-B380-4E26-8BDD-B552966294E7}" type="slidenum">
              <a:rPr lang="en-CA"/>
              <a:pPr>
                <a:defRPr/>
              </a:pPr>
              <a:t>7</a:t>
            </a:fld>
            <a:endParaRPr lang="en-CA" dirty="0"/>
          </a:p>
        </p:txBody>
      </p:sp>
      <p:sp>
        <p:nvSpPr>
          <p:cNvPr id="18" name="Footer Placeholder 1"/>
          <p:cNvSpPr txBox="1">
            <a:spLocks/>
          </p:cNvSpPr>
          <p:nvPr/>
        </p:nvSpPr>
        <p:spPr bwMode="auto">
          <a:xfrm>
            <a:off x="838200" y="6559550"/>
            <a:ext cx="8077200" cy="274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60000"/>
                  <a:lumOff val="40000"/>
                </a:schemeClr>
              </a:buClr>
              <a:buSzPct val="90000"/>
              <a:buFont typeface="Wingdings" pitchFamily="2" charset="2"/>
              <a:buChar char="l"/>
              <a:defRPr sz="2800" b="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lumMod val="60000"/>
                  <a:lumOff val="40000"/>
                </a:schemeClr>
              </a:buClr>
              <a:buSzPct val="90000"/>
              <a:buChar char="–"/>
              <a:defRPr sz="2400" b="0">
                <a:solidFill>
                  <a:srgbClr val="000000"/>
                </a:solidFill>
                <a:latin typeface="+mn-lt"/>
              </a:defRPr>
            </a:lvl2pPr>
            <a:lvl3pPr marL="1143000" indent="-228600" algn="l" rtl="0" eaLnBrk="0" fontAlgn="base" hangingPunct="0">
              <a:spcBef>
                <a:spcPct val="20000"/>
              </a:spcBef>
              <a:spcAft>
                <a:spcPct val="0"/>
              </a:spcAft>
              <a:buClr>
                <a:schemeClr val="tx1">
                  <a:lumMod val="60000"/>
                  <a:lumOff val="40000"/>
                </a:schemeClr>
              </a:buClr>
              <a:buSzPct val="90000"/>
              <a:buFont typeface="Wingdings" pitchFamily="2" charset="2"/>
              <a:buChar char="l"/>
              <a:defRPr sz="2000" b="0">
                <a:solidFill>
                  <a:srgbClr val="000000"/>
                </a:solidFill>
                <a:latin typeface="+mn-lt"/>
              </a:defRPr>
            </a:lvl3pPr>
            <a:lvl4pPr marL="1600200" indent="-228600" algn="l" rtl="0" eaLnBrk="0" fontAlgn="base" hangingPunct="0">
              <a:spcBef>
                <a:spcPct val="20000"/>
              </a:spcBef>
              <a:spcAft>
                <a:spcPct val="0"/>
              </a:spcAft>
              <a:buClr>
                <a:schemeClr val="tx1">
                  <a:lumMod val="60000"/>
                  <a:lumOff val="40000"/>
                </a:schemeClr>
              </a:buClr>
              <a:buSzPct val="90000"/>
              <a:buChar char="–"/>
              <a:defRPr b="0">
                <a:solidFill>
                  <a:srgbClr val="00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rgbClr val="000000"/>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9pPr>
          </a:lstStyle>
          <a:p>
            <a:pPr marL="0" indent="0" algn="ctr">
              <a:buNone/>
              <a:defRPr/>
            </a:pPr>
            <a:r>
              <a:rPr lang="en-CA" sz="1200" dirty="0" smtClean="0"/>
              <a:t>COACH: Canada's Health Informatics Association</a:t>
            </a:r>
            <a:endParaRPr lang="en-CA" sz="1200" dirty="0"/>
          </a:p>
        </p:txBody>
      </p:sp>
    </p:spTree>
    <p:extLst>
      <p:ext uri="{BB962C8B-B14F-4D97-AF65-F5344CB8AC3E}">
        <p14:creationId xmlns:p14="http://schemas.microsoft.com/office/powerpoint/2010/main" val="23389685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94" y="1219200"/>
            <a:ext cx="8964536" cy="576064"/>
          </a:xfrm>
        </p:spPr>
        <p:txBody>
          <a:bodyPr>
            <a:normAutofit fontScale="90000"/>
          </a:bodyPr>
          <a:lstStyle/>
          <a:p>
            <a:r>
              <a:rPr lang="en-CA" dirty="0" smtClean="0"/>
              <a:t>….. But the Enablers Need to be in Place</a:t>
            </a:r>
            <a:endParaRPr lang="en-CA" dirty="0"/>
          </a:p>
        </p:txBody>
      </p:sp>
      <p:sp>
        <p:nvSpPr>
          <p:cNvPr id="14" name="Oval 13"/>
          <p:cNvSpPr/>
          <p:nvPr/>
        </p:nvSpPr>
        <p:spPr bwMode="auto">
          <a:xfrm>
            <a:off x="395536" y="908720"/>
            <a:ext cx="8280920" cy="5760640"/>
          </a:xfrm>
          <a:prstGeom prst="ellipse">
            <a:avLst/>
          </a:prstGeom>
          <a:noFill/>
          <a:ln w="76200" cap="flat" cmpd="sng" algn="ctr">
            <a:solidFill>
              <a:srgbClr val="799936"/>
            </a:solidFill>
            <a:prstDash val="solid"/>
            <a:round/>
            <a:headEnd type="none" w="med" len="med"/>
            <a:tailEnd type="triangle" w="med" len="med"/>
          </a:ln>
          <a:effectLst/>
          <a:scene3d>
            <a:camera prst="perspectiveRelaxed"/>
            <a:lightRig rig="threePt" dir="t"/>
          </a:scene3d>
          <a:extLst/>
        </p:spPr>
        <p:txBody>
          <a:bodyPr vert="horz" wrap="square" lIns="91440" tIns="45720" rIns="91440" bIns="45720" numCol="1" rtlCol="0" anchor="t" anchorCtr="0" compatLnSpc="1">
            <a:prstTxWarp prst="textNoShape">
              <a:avLst/>
            </a:prstTxWarp>
          </a:bodyPr>
          <a:lstStyle/>
          <a:p>
            <a:pPr defTabSz="914109"/>
            <a:endParaRPr lang="en-CA" sz="2000" dirty="0" smtClean="0">
              <a:solidFill>
                <a:srgbClr val="5E6167"/>
              </a:solidFill>
              <a:latin typeface="Calibri"/>
            </a:endParaRPr>
          </a:p>
        </p:txBody>
      </p:sp>
      <p:sp>
        <p:nvSpPr>
          <p:cNvPr id="52" name="Rectangle 51"/>
          <p:cNvSpPr/>
          <p:nvPr/>
        </p:nvSpPr>
        <p:spPr>
          <a:xfrm>
            <a:off x="2567175" y="1975134"/>
            <a:ext cx="1930229" cy="698585"/>
          </a:xfrm>
          <a:prstGeom prst="rect">
            <a:avLst/>
          </a:prstGeom>
          <a:solidFill>
            <a:srgbClr val="799936"/>
          </a:solidFill>
          <a:ln w="25400" cap="flat" cmpd="sng" algn="ctr">
            <a:noFill/>
            <a:prstDash val="solid"/>
          </a:ln>
          <a:effectLst/>
          <a:scene3d>
            <a:camera prst="orthographicFront"/>
            <a:lightRig rig="threePt" dir="t"/>
          </a:scene3d>
          <a:sp3d>
            <a:bevelT/>
          </a:sp3d>
        </p:spPr>
        <p:txBody>
          <a:bodyPr rtlCol="0" anchor="ctr"/>
          <a:lstStyle/>
          <a:p>
            <a:pPr algn="ctr" defTabSz="914109" fontAlgn="auto">
              <a:spcBef>
                <a:spcPts val="0"/>
              </a:spcBef>
              <a:spcAft>
                <a:spcPts val="0"/>
              </a:spcAft>
              <a:defRPr/>
            </a:pPr>
            <a:r>
              <a:rPr lang="en-CA" sz="1600" b="1" kern="0" dirty="0">
                <a:solidFill>
                  <a:srgbClr val="FFFFFF"/>
                </a:solidFill>
                <a:latin typeface="Calibri"/>
              </a:rPr>
              <a:t>Policy &amp; </a:t>
            </a:r>
            <a:br>
              <a:rPr lang="en-CA" sz="1600" b="1" kern="0" dirty="0">
                <a:solidFill>
                  <a:srgbClr val="FFFFFF"/>
                </a:solidFill>
                <a:latin typeface="Calibri"/>
              </a:rPr>
            </a:br>
            <a:r>
              <a:rPr lang="en-CA" sz="1600" b="1" kern="0" dirty="0">
                <a:solidFill>
                  <a:srgbClr val="FFFFFF"/>
                </a:solidFill>
                <a:latin typeface="Calibri"/>
              </a:rPr>
              <a:t>Legislation</a:t>
            </a:r>
          </a:p>
        </p:txBody>
      </p:sp>
      <p:sp>
        <p:nvSpPr>
          <p:cNvPr id="53" name="Rectangle 52"/>
          <p:cNvSpPr/>
          <p:nvPr/>
        </p:nvSpPr>
        <p:spPr>
          <a:xfrm>
            <a:off x="4932052" y="1975134"/>
            <a:ext cx="1929633" cy="698585"/>
          </a:xfrm>
          <a:prstGeom prst="rect">
            <a:avLst/>
          </a:prstGeom>
          <a:solidFill>
            <a:srgbClr val="799936"/>
          </a:solidFill>
          <a:ln w="25400" cap="flat" cmpd="sng" algn="ctr">
            <a:noFill/>
            <a:prstDash val="solid"/>
          </a:ln>
          <a:effectLst/>
          <a:scene3d>
            <a:camera prst="orthographicFront"/>
            <a:lightRig rig="threePt" dir="t"/>
          </a:scene3d>
          <a:sp3d>
            <a:bevelT/>
          </a:sp3d>
        </p:spPr>
        <p:txBody>
          <a:bodyPr rtlCol="0" anchor="ctr"/>
          <a:lstStyle/>
          <a:p>
            <a:pPr algn="ctr" defTabSz="933153" fontAlgn="auto">
              <a:lnSpc>
                <a:spcPct val="90000"/>
              </a:lnSpc>
              <a:spcAft>
                <a:spcPct val="35000"/>
              </a:spcAft>
            </a:pPr>
            <a:r>
              <a:rPr lang="en-CA" sz="1600" b="1" dirty="0">
                <a:solidFill>
                  <a:srgbClr val="FFFFFF"/>
                </a:solidFill>
                <a:latin typeface="Calibri" pitchFamily="34" charset="0"/>
                <a:cs typeface="Calibri" pitchFamily="34" charset="0"/>
              </a:rPr>
              <a:t>Resource Capacity, Capability &amp; Culture</a:t>
            </a:r>
          </a:p>
        </p:txBody>
      </p:sp>
      <p:sp>
        <p:nvSpPr>
          <p:cNvPr id="54" name="Rectangle 53"/>
          <p:cNvSpPr/>
          <p:nvPr/>
        </p:nvSpPr>
        <p:spPr>
          <a:xfrm>
            <a:off x="7092291" y="2324426"/>
            <a:ext cx="1930229" cy="698585"/>
          </a:xfrm>
          <a:prstGeom prst="rect">
            <a:avLst/>
          </a:prstGeom>
          <a:solidFill>
            <a:srgbClr val="799936"/>
          </a:solidFill>
          <a:ln w="25400" cap="flat" cmpd="sng" algn="ctr">
            <a:noFill/>
            <a:prstDash val="solid"/>
          </a:ln>
          <a:effectLst/>
          <a:scene3d>
            <a:camera prst="orthographicFront"/>
            <a:lightRig rig="threePt" dir="t"/>
          </a:scene3d>
          <a:sp3d>
            <a:bevelT/>
          </a:sp3d>
        </p:spPr>
        <p:txBody>
          <a:bodyPr rtlCol="0" anchor="ctr"/>
          <a:lstStyle/>
          <a:p>
            <a:pPr algn="ctr" defTabSz="914109" fontAlgn="auto">
              <a:spcBef>
                <a:spcPts val="0"/>
              </a:spcBef>
              <a:spcAft>
                <a:spcPts val="0"/>
              </a:spcAft>
              <a:defRPr/>
            </a:pPr>
            <a:r>
              <a:rPr lang="en-CA" sz="1600" b="1" kern="0" dirty="0">
                <a:solidFill>
                  <a:srgbClr val="FFFFFF"/>
                </a:solidFill>
                <a:latin typeface="Calibri"/>
              </a:rPr>
              <a:t>Practice &amp; Process Change</a:t>
            </a:r>
          </a:p>
        </p:txBody>
      </p:sp>
      <p:sp>
        <p:nvSpPr>
          <p:cNvPr id="55" name="Rectangle 54"/>
          <p:cNvSpPr/>
          <p:nvPr/>
        </p:nvSpPr>
        <p:spPr>
          <a:xfrm>
            <a:off x="1057600" y="5250704"/>
            <a:ext cx="1930229" cy="698585"/>
          </a:xfrm>
          <a:prstGeom prst="rect">
            <a:avLst/>
          </a:prstGeom>
          <a:solidFill>
            <a:srgbClr val="799936"/>
          </a:solidFill>
          <a:ln w="25400" cap="flat" cmpd="sng" algn="ctr">
            <a:noFill/>
            <a:prstDash val="solid"/>
          </a:ln>
          <a:effectLst/>
          <a:scene3d>
            <a:camera prst="orthographicFront"/>
            <a:lightRig rig="threePt" dir="t"/>
          </a:scene3d>
          <a:sp3d>
            <a:bevelT/>
          </a:sp3d>
        </p:spPr>
        <p:txBody>
          <a:bodyPr rtlCol="0" anchor="ctr"/>
          <a:lstStyle/>
          <a:p>
            <a:pPr algn="ctr" defTabSz="914109" fontAlgn="auto">
              <a:spcBef>
                <a:spcPts val="0"/>
              </a:spcBef>
              <a:spcAft>
                <a:spcPts val="0"/>
              </a:spcAft>
              <a:defRPr/>
            </a:pPr>
            <a:r>
              <a:rPr lang="en-CA" sz="1600" b="1" kern="0" dirty="0">
                <a:solidFill>
                  <a:srgbClr val="FFFFFF"/>
                </a:solidFill>
                <a:latin typeface="Calibri"/>
              </a:rPr>
              <a:t>Privacy &amp; </a:t>
            </a:r>
            <a:br>
              <a:rPr lang="en-CA" sz="1600" b="1" kern="0" dirty="0">
                <a:solidFill>
                  <a:srgbClr val="FFFFFF"/>
                </a:solidFill>
                <a:latin typeface="Calibri"/>
              </a:rPr>
            </a:br>
            <a:r>
              <a:rPr lang="en-CA" sz="1600" b="1" kern="0" dirty="0">
                <a:solidFill>
                  <a:srgbClr val="FFFFFF"/>
                </a:solidFill>
                <a:latin typeface="Calibri"/>
              </a:rPr>
              <a:t>Security</a:t>
            </a:r>
          </a:p>
        </p:txBody>
      </p:sp>
      <p:sp>
        <p:nvSpPr>
          <p:cNvPr id="56" name="Rectangle 55"/>
          <p:cNvSpPr/>
          <p:nvPr/>
        </p:nvSpPr>
        <p:spPr>
          <a:xfrm>
            <a:off x="3505879" y="5472961"/>
            <a:ext cx="1930229" cy="698585"/>
          </a:xfrm>
          <a:prstGeom prst="rect">
            <a:avLst/>
          </a:prstGeom>
          <a:solidFill>
            <a:srgbClr val="799936"/>
          </a:solidFill>
          <a:ln w="25400" cap="flat" cmpd="sng" algn="ctr">
            <a:noFill/>
            <a:prstDash val="solid"/>
          </a:ln>
          <a:effectLst/>
          <a:scene3d>
            <a:camera prst="orthographicFront"/>
            <a:lightRig rig="threePt" dir="t"/>
          </a:scene3d>
          <a:sp3d>
            <a:bevelT/>
          </a:sp3d>
        </p:spPr>
        <p:txBody>
          <a:bodyPr rtlCol="0" anchor="ctr"/>
          <a:lstStyle/>
          <a:p>
            <a:pPr algn="ctr" defTabSz="914109" fontAlgn="auto">
              <a:spcBef>
                <a:spcPts val="0"/>
              </a:spcBef>
              <a:spcAft>
                <a:spcPts val="0"/>
              </a:spcAft>
              <a:defRPr/>
            </a:pPr>
            <a:r>
              <a:rPr lang="en-CA" sz="1600" b="1" kern="0" dirty="0">
                <a:solidFill>
                  <a:srgbClr val="FFFFFF"/>
                </a:solidFill>
                <a:latin typeface="Calibri"/>
              </a:rPr>
              <a:t>Interoperable </a:t>
            </a:r>
            <a:r>
              <a:rPr lang="en-CA" sz="1600" b="1" kern="0" dirty="0" smtClean="0">
                <a:solidFill>
                  <a:srgbClr val="FFFFFF"/>
                </a:solidFill>
                <a:latin typeface="Calibri"/>
              </a:rPr>
              <a:t>eHealth </a:t>
            </a:r>
            <a:r>
              <a:rPr lang="en-CA" sz="1600" b="1" kern="0" dirty="0">
                <a:solidFill>
                  <a:srgbClr val="FFFFFF"/>
                </a:solidFill>
                <a:latin typeface="Calibri"/>
              </a:rPr>
              <a:t>Solutions</a:t>
            </a:r>
            <a:endParaRPr lang="en-CA" sz="1800" b="1" kern="0" dirty="0">
              <a:solidFill>
                <a:srgbClr val="FFFFFF"/>
              </a:solidFill>
              <a:latin typeface="Calibri"/>
            </a:endParaRPr>
          </a:p>
        </p:txBody>
      </p:sp>
      <p:sp>
        <p:nvSpPr>
          <p:cNvPr id="57" name="Rectangle 56"/>
          <p:cNvSpPr/>
          <p:nvPr/>
        </p:nvSpPr>
        <p:spPr>
          <a:xfrm>
            <a:off x="5882140" y="5250704"/>
            <a:ext cx="1930229" cy="698585"/>
          </a:xfrm>
          <a:prstGeom prst="rect">
            <a:avLst/>
          </a:prstGeom>
          <a:solidFill>
            <a:srgbClr val="799936"/>
          </a:solidFill>
          <a:ln w="25400" cap="flat" cmpd="sng" algn="ctr">
            <a:noFill/>
            <a:prstDash val="solid"/>
          </a:ln>
          <a:effectLst/>
          <a:scene3d>
            <a:camera prst="orthographicFront"/>
            <a:lightRig rig="threePt" dir="t"/>
          </a:scene3d>
          <a:sp3d>
            <a:bevelT/>
          </a:sp3d>
        </p:spPr>
        <p:txBody>
          <a:bodyPr rtlCol="0" anchor="ctr"/>
          <a:lstStyle/>
          <a:p>
            <a:pPr algn="ctr" defTabSz="914109" fontAlgn="auto">
              <a:spcBef>
                <a:spcPts val="0"/>
              </a:spcBef>
              <a:spcAft>
                <a:spcPts val="0"/>
              </a:spcAft>
              <a:defRPr/>
            </a:pPr>
            <a:r>
              <a:rPr lang="en-CA" sz="1600" b="1" kern="0" dirty="0">
                <a:solidFill>
                  <a:srgbClr val="FFFFFF"/>
                </a:solidFill>
                <a:latin typeface="Calibri"/>
              </a:rPr>
              <a:t>Business </a:t>
            </a:r>
            <a:r>
              <a:rPr lang="en-CA" sz="1600" b="1" kern="0" dirty="0" smtClean="0">
                <a:solidFill>
                  <a:srgbClr val="FFFFFF"/>
                </a:solidFill>
                <a:latin typeface="Calibri"/>
              </a:rPr>
              <a:t>Case &amp; Benefits Realization</a:t>
            </a:r>
            <a:endParaRPr lang="en-CA" sz="1600" b="1" kern="0" dirty="0">
              <a:solidFill>
                <a:srgbClr val="FFFFFF"/>
              </a:solidFill>
              <a:latin typeface="Calibri"/>
            </a:endParaRPr>
          </a:p>
        </p:txBody>
      </p:sp>
      <p:sp>
        <p:nvSpPr>
          <p:cNvPr id="58" name="Rectangle 57"/>
          <p:cNvSpPr/>
          <p:nvPr/>
        </p:nvSpPr>
        <p:spPr>
          <a:xfrm>
            <a:off x="395548" y="2327881"/>
            <a:ext cx="1930229" cy="698585"/>
          </a:xfrm>
          <a:prstGeom prst="rect">
            <a:avLst/>
          </a:prstGeom>
          <a:solidFill>
            <a:srgbClr val="799936"/>
          </a:solidFill>
          <a:ln w="25400" cap="flat" cmpd="sng" algn="ctr">
            <a:noFill/>
            <a:prstDash val="solid"/>
          </a:ln>
          <a:effectLst/>
          <a:scene3d>
            <a:camera prst="orthographicFront"/>
            <a:lightRig rig="threePt" dir="t"/>
          </a:scene3d>
          <a:sp3d>
            <a:bevelT/>
          </a:sp3d>
        </p:spPr>
        <p:txBody>
          <a:bodyPr rtlCol="0" anchor="ctr"/>
          <a:lstStyle/>
          <a:p>
            <a:pPr algn="ctr" defTabSz="933153" fontAlgn="auto">
              <a:lnSpc>
                <a:spcPct val="90000"/>
              </a:lnSpc>
              <a:spcAft>
                <a:spcPct val="35000"/>
              </a:spcAft>
            </a:pPr>
            <a:r>
              <a:rPr lang="en-CA" sz="1600" b="1" dirty="0">
                <a:solidFill>
                  <a:srgbClr val="FFFFFF"/>
                </a:solidFill>
                <a:latin typeface="Calibri" pitchFamily="34" charset="0"/>
                <a:cs typeface="Calibri" pitchFamily="34" charset="0"/>
              </a:rPr>
              <a:t>Governance &amp; Leadership</a:t>
            </a:r>
          </a:p>
        </p:txBody>
      </p:sp>
      <p:grpSp>
        <p:nvGrpSpPr>
          <p:cNvPr id="7" name="Group 6"/>
          <p:cNvGrpSpPr/>
          <p:nvPr/>
        </p:nvGrpSpPr>
        <p:grpSpPr>
          <a:xfrm>
            <a:off x="814008" y="3539264"/>
            <a:ext cx="1165704" cy="1465595"/>
            <a:chOff x="814008" y="3539255"/>
            <a:chExt cx="1165704" cy="1465591"/>
          </a:xfrm>
        </p:grpSpPr>
        <p:grpSp>
          <p:nvGrpSpPr>
            <p:cNvPr id="18" name="Group 15"/>
            <p:cNvGrpSpPr>
              <a:grpSpLocks/>
            </p:cNvGrpSpPr>
            <p:nvPr/>
          </p:nvGrpSpPr>
          <p:grpSpPr bwMode="auto">
            <a:xfrm>
              <a:off x="850386" y="3539255"/>
              <a:ext cx="1080144" cy="1026262"/>
              <a:chOff x="6300192" y="1209341"/>
              <a:chExt cx="1224000" cy="1224000"/>
            </a:xfrm>
          </p:grpSpPr>
          <p:sp>
            <p:nvSpPr>
              <p:cNvPr id="20" name="Oval 19"/>
              <p:cNvSpPr/>
              <p:nvPr/>
            </p:nvSpPr>
            <p:spPr>
              <a:xfrm>
                <a:off x="6300192" y="1209341"/>
                <a:ext cx="1224000" cy="1224000"/>
              </a:xfrm>
              <a:prstGeom prst="ellipse">
                <a:avLst/>
              </a:prstGeom>
              <a:solidFill>
                <a:srgbClr val="FFFFFF"/>
              </a:solid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9">
                  <a:defRPr/>
                </a:pPr>
                <a:endParaRPr lang="en-CA" dirty="0">
                  <a:solidFill>
                    <a:srgbClr val="5E6167"/>
                  </a:solidFill>
                </a:endParaRPr>
              </a:p>
            </p:txBody>
          </p:sp>
          <p:pic>
            <p:nvPicPr>
              <p:cNvPr id="21" name="Picture 17"/>
              <p:cNvPicPr>
                <a:picLocks noChangeAspect="1"/>
              </p:cNvPicPr>
              <p:nvPr/>
            </p:nvPicPr>
            <p:blipFill>
              <a:blip r:embed="rId3" cstate="print">
                <a:extLst>
                  <a:ext uri="{28A0092B-C50C-407E-A947-70E740481C1C}">
                    <a14:useLocalDpi xmlns:a14="http://schemas.microsoft.com/office/drawing/2010/main" val="0"/>
                  </a:ext>
                </a:extLst>
              </a:blip>
              <a:srcRect l="874" r="56125" b="54285"/>
              <a:stretch>
                <a:fillRect/>
              </a:stretch>
            </p:blipFill>
            <p:spPr bwMode="auto">
              <a:xfrm>
                <a:off x="6516304" y="1412777"/>
                <a:ext cx="792000" cy="7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814008" y="4573960"/>
              <a:ext cx="1165704" cy="430886"/>
            </a:xfrm>
            <a:prstGeom prst="rect">
              <a:avLst/>
            </a:prstGeom>
            <a:noFill/>
          </p:spPr>
          <p:txBody>
            <a:bodyPr wrap="none" rtlCol="0">
              <a:spAutoFit/>
            </a:bodyPr>
            <a:lstStyle/>
            <a:p>
              <a:pPr algn="ctr" defTabSz="914109" fontAlgn="auto">
                <a:spcBef>
                  <a:spcPts val="0"/>
                </a:spcBef>
                <a:spcAft>
                  <a:spcPts val="0"/>
                </a:spcAft>
              </a:pPr>
              <a:r>
                <a:rPr lang="en-CA" sz="1100" dirty="0" smtClean="0">
                  <a:solidFill>
                    <a:srgbClr val="00B050"/>
                  </a:solidFill>
                  <a:latin typeface="Calibri"/>
                </a:rPr>
                <a:t>Bring Care Closer</a:t>
              </a:r>
            </a:p>
            <a:p>
              <a:pPr algn="ctr" defTabSz="914109" fontAlgn="auto">
                <a:spcBef>
                  <a:spcPts val="0"/>
                </a:spcBef>
                <a:spcAft>
                  <a:spcPts val="0"/>
                </a:spcAft>
              </a:pPr>
              <a:r>
                <a:rPr lang="en-CA" sz="1100" dirty="0" smtClean="0">
                  <a:solidFill>
                    <a:srgbClr val="00B050"/>
                  </a:solidFill>
                  <a:latin typeface="Calibri"/>
                </a:rPr>
                <a:t> to Home</a:t>
              </a:r>
              <a:endParaRPr lang="en-CA" sz="1100" dirty="0">
                <a:solidFill>
                  <a:srgbClr val="00B050"/>
                </a:solidFill>
                <a:latin typeface="Calibri"/>
              </a:endParaRPr>
            </a:p>
          </p:txBody>
        </p:sp>
      </p:grpSp>
      <p:grpSp>
        <p:nvGrpSpPr>
          <p:cNvPr id="6" name="Group 5"/>
          <p:cNvGrpSpPr/>
          <p:nvPr/>
        </p:nvGrpSpPr>
        <p:grpSpPr>
          <a:xfrm>
            <a:off x="2104780" y="3539250"/>
            <a:ext cx="1407758" cy="1260370"/>
            <a:chOff x="2156130" y="3539255"/>
            <a:chExt cx="1407758" cy="1260369"/>
          </a:xfrm>
        </p:grpSpPr>
        <p:sp>
          <p:nvSpPr>
            <p:cNvPr id="23" name="Oval 22"/>
            <p:cNvSpPr/>
            <p:nvPr/>
          </p:nvSpPr>
          <p:spPr>
            <a:xfrm>
              <a:off x="2335182" y="3539255"/>
              <a:ext cx="1078385" cy="99876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57150">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9">
                <a:defRPr/>
              </a:pPr>
              <a:endParaRPr lang="en-CA" dirty="0">
                <a:solidFill>
                  <a:srgbClr val="5E6167"/>
                </a:solidFill>
              </a:endParaRPr>
            </a:p>
          </p:txBody>
        </p:sp>
        <p:sp>
          <p:nvSpPr>
            <p:cNvPr id="24" name="TextBox 23"/>
            <p:cNvSpPr txBox="1"/>
            <p:nvPr/>
          </p:nvSpPr>
          <p:spPr>
            <a:xfrm>
              <a:off x="2156130" y="4538014"/>
              <a:ext cx="1407758" cy="261610"/>
            </a:xfrm>
            <a:prstGeom prst="rect">
              <a:avLst/>
            </a:prstGeom>
            <a:noFill/>
          </p:spPr>
          <p:txBody>
            <a:bodyPr wrap="none" rtlCol="0">
              <a:spAutoFit/>
            </a:bodyPr>
            <a:lstStyle/>
            <a:p>
              <a:pPr defTabSz="914109" fontAlgn="auto">
                <a:spcBef>
                  <a:spcPts val="0"/>
                </a:spcBef>
                <a:spcAft>
                  <a:spcPts val="0"/>
                </a:spcAft>
              </a:pPr>
              <a:r>
                <a:rPr lang="en-CA" sz="1100" dirty="0" smtClean="0">
                  <a:solidFill>
                    <a:srgbClr val="0070C0"/>
                  </a:solidFill>
                  <a:latin typeface="Calibri"/>
                </a:rPr>
                <a:t>Provide Easier Access</a:t>
              </a:r>
              <a:endParaRPr lang="en-CA" sz="1100" dirty="0">
                <a:solidFill>
                  <a:srgbClr val="0070C0"/>
                </a:solidFill>
                <a:latin typeface="Calibri"/>
              </a:endParaRPr>
            </a:p>
          </p:txBody>
        </p:sp>
      </p:grpSp>
      <p:grpSp>
        <p:nvGrpSpPr>
          <p:cNvPr id="5" name="Group 4"/>
          <p:cNvGrpSpPr/>
          <p:nvPr/>
        </p:nvGrpSpPr>
        <p:grpSpPr>
          <a:xfrm>
            <a:off x="3637606" y="3539266"/>
            <a:ext cx="1423788" cy="1459664"/>
            <a:chOff x="3718850" y="3539255"/>
            <a:chExt cx="1423788" cy="1459664"/>
          </a:xfrm>
        </p:grpSpPr>
        <p:sp>
          <p:nvSpPr>
            <p:cNvPr id="26" name="TextBox 25"/>
            <p:cNvSpPr txBox="1"/>
            <p:nvPr/>
          </p:nvSpPr>
          <p:spPr>
            <a:xfrm>
              <a:off x="3718850" y="4568032"/>
              <a:ext cx="1423788" cy="430887"/>
            </a:xfrm>
            <a:prstGeom prst="rect">
              <a:avLst/>
            </a:prstGeom>
            <a:noFill/>
          </p:spPr>
          <p:txBody>
            <a:bodyPr wrap="none" rtlCol="0">
              <a:spAutoFit/>
            </a:bodyPr>
            <a:lstStyle/>
            <a:p>
              <a:pPr algn="ctr" defTabSz="914109" fontAlgn="auto">
                <a:spcBef>
                  <a:spcPts val="0"/>
                </a:spcBef>
                <a:spcAft>
                  <a:spcPts val="0"/>
                </a:spcAft>
              </a:pPr>
              <a:r>
                <a:rPr lang="en-CA" sz="1100" dirty="0" smtClean="0">
                  <a:solidFill>
                    <a:srgbClr val="7D2740">
                      <a:lumMod val="75000"/>
                    </a:srgbClr>
                  </a:solidFill>
                  <a:latin typeface="Calibri"/>
                </a:rPr>
                <a:t>Support New Models </a:t>
              </a:r>
            </a:p>
            <a:p>
              <a:pPr algn="ctr" defTabSz="914109" fontAlgn="auto">
                <a:spcBef>
                  <a:spcPts val="0"/>
                </a:spcBef>
                <a:spcAft>
                  <a:spcPts val="0"/>
                </a:spcAft>
              </a:pPr>
              <a:r>
                <a:rPr lang="en-CA" sz="1100" dirty="0" smtClean="0">
                  <a:solidFill>
                    <a:srgbClr val="7D2740">
                      <a:lumMod val="75000"/>
                    </a:srgbClr>
                  </a:solidFill>
                  <a:latin typeface="Calibri"/>
                </a:rPr>
                <a:t>of Care</a:t>
              </a:r>
              <a:endParaRPr lang="en-CA" sz="1100" dirty="0">
                <a:solidFill>
                  <a:srgbClr val="7D2740">
                    <a:lumMod val="75000"/>
                  </a:srgbClr>
                </a:solidFill>
                <a:latin typeface="Calibri"/>
              </a:endParaRPr>
            </a:p>
          </p:txBody>
        </p:sp>
        <p:sp>
          <p:nvSpPr>
            <p:cNvPr id="27" name="Oval 26"/>
            <p:cNvSpPr/>
            <p:nvPr/>
          </p:nvSpPr>
          <p:spPr>
            <a:xfrm>
              <a:off x="3899103" y="3539255"/>
              <a:ext cx="1065927" cy="103933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rgbClr val="9E00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9">
                <a:defRPr/>
              </a:pPr>
              <a:endParaRPr lang="en-CA" dirty="0">
                <a:solidFill>
                  <a:srgbClr val="5E6167"/>
                </a:solidFill>
              </a:endParaRPr>
            </a:p>
          </p:txBody>
        </p:sp>
      </p:grpSp>
      <p:grpSp>
        <p:nvGrpSpPr>
          <p:cNvPr id="4" name="Group 3"/>
          <p:cNvGrpSpPr/>
          <p:nvPr/>
        </p:nvGrpSpPr>
        <p:grpSpPr>
          <a:xfrm>
            <a:off x="5186462" y="3539259"/>
            <a:ext cx="1492716" cy="1266681"/>
            <a:chOff x="5436096" y="3573016"/>
            <a:chExt cx="1492716" cy="1266680"/>
          </a:xfrm>
        </p:grpSpPr>
        <p:sp>
          <p:nvSpPr>
            <p:cNvPr id="29" name="TextBox 28"/>
            <p:cNvSpPr txBox="1"/>
            <p:nvPr/>
          </p:nvSpPr>
          <p:spPr>
            <a:xfrm>
              <a:off x="5436096" y="4578086"/>
              <a:ext cx="1492716" cy="261610"/>
            </a:xfrm>
            <a:prstGeom prst="rect">
              <a:avLst/>
            </a:prstGeom>
            <a:noFill/>
          </p:spPr>
          <p:txBody>
            <a:bodyPr wrap="none" rtlCol="0">
              <a:spAutoFit/>
            </a:bodyPr>
            <a:lstStyle/>
            <a:p>
              <a:pPr defTabSz="914109" fontAlgn="auto">
                <a:spcBef>
                  <a:spcPts val="0"/>
                </a:spcBef>
                <a:spcAft>
                  <a:spcPts val="0"/>
                </a:spcAft>
              </a:pPr>
              <a:r>
                <a:rPr lang="en-CA" sz="1100" dirty="0" smtClean="0">
                  <a:solidFill>
                    <a:srgbClr val="E8CE79">
                      <a:lumMod val="50000"/>
                    </a:srgbClr>
                  </a:solidFill>
                  <a:latin typeface="Calibri"/>
                </a:rPr>
                <a:t>Improve Patient Safety</a:t>
              </a:r>
              <a:endParaRPr lang="en-CA" sz="1100" dirty="0">
                <a:solidFill>
                  <a:srgbClr val="E8CE79">
                    <a:lumMod val="50000"/>
                  </a:srgbClr>
                </a:solidFill>
                <a:latin typeface="Calibri"/>
              </a:endParaRPr>
            </a:p>
          </p:txBody>
        </p:sp>
        <p:grpSp>
          <p:nvGrpSpPr>
            <p:cNvPr id="30" name="Group 15"/>
            <p:cNvGrpSpPr>
              <a:grpSpLocks/>
            </p:cNvGrpSpPr>
            <p:nvPr/>
          </p:nvGrpSpPr>
          <p:grpSpPr bwMode="auto">
            <a:xfrm>
              <a:off x="5650167" y="3573016"/>
              <a:ext cx="1052697" cy="1004538"/>
              <a:chOff x="7760186" y="4014474"/>
              <a:chExt cx="1107452" cy="1070710"/>
            </a:xfrm>
          </p:grpSpPr>
          <p:sp>
            <p:nvSpPr>
              <p:cNvPr id="31" name="Oval 30"/>
              <p:cNvSpPr/>
              <p:nvPr/>
            </p:nvSpPr>
            <p:spPr>
              <a:xfrm>
                <a:off x="7760186" y="4014474"/>
                <a:ext cx="1107452" cy="1070710"/>
              </a:xfrm>
              <a:prstGeom prst="ellipse">
                <a:avLst/>
              </a:prstGeom>
              <a:solidFill>
                <a:srgbClr val="FFFFFF"/>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9">
                  <a:defRPr/>
                </a:pPr>
                <a:endParaRPr lang="en-CA" dirty="0">
                  <a:solidFill>
                    <a:srgbClr val="5E6167"/>
                  </a:solidFill>
                </a:endParaRPr>
              </a:p>
            </p:txBody>
          </p:sp>
          <p:pic>
            <p:nvPicPr>
              <p:cNvPr id="32" name="Picture 17"/>
              <p:cNvPicPr>
                <a:picLocks noChangeAspect="1"/>
              </p:cNvPicPr>
              <p:nvPr/>
            </p:nvPicPr>
            <p:blipFill>
              <a:blip r:embed="rId6" cstate="print">
                <a:extLst>
                  <a:ext uri="{28A0092B-C50C-407E-A947-70E740481C1C}">
                    <a14:useLocalDpi xmlns:a14="http://schemas.microsoft.com/office/drawing/2010/main" val="0"/>
                  </a:ext>
                </a:extLst>
              </a:blip>
              <a:srcRect b="11729"/>
              <a:stretch>
                <a:fillRect/>
              </a:stretch>
            </p:blipFill>
            <p:spPr bwMode="auto">
              <a:xfrm>
                <a:off x="7873479" y="4086482"/>
                <a:ext cx="874985" cy="89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oup 2"/>
          <p:cNvGrpSpPr/>
          <p:nvPr/>
        </p:nvGrpSpPr>
        <p:grpSpPr>
          <a:xfrm>
            <a:off x="6804248" y="3539255"/>
            <a:ext cx="1469170" cy="1610017"/>
            <a:chOff x="6847246" y="3573016"/>
            <a:chExt cx="1469170" cy="1610017"/>
          </a:xfrm>
        </p:grpSpPr>
        <p:sp>
          <p:nvSpPr>
            <p:cNvPr id="34" name="TextBox 33"/>
            <p:cNvSpPr txBox="1"/>
            <p:nvPr/>
          </p:nvSpPr>
          <p:spPr>
            <a:xfrm>
              <a:off x="6847246" y="4582869"/>
              <a:ext cx="1469170" cy="600164"/>
            </a:xfrm>
            <a:prstGeom prst="rect">
              <a:avLst/>
            </a:prstGeom>
            <a:noFill/>
          </p:spPr>
          <p:txBody>
            <a:bodyPr wrap="square" rtlCol="0">
              <a:spAutoFit/>
            </a:bodyPr>
            <a:lstStyle/>
            <a:p>
              <a:pPr algn="ctr" defTabSz="914109" fontAlgn="auto">
                <a:spcBef>
                  <a:spcPts val="0"/>
                </a:spcBef>
                <a:spcAft>
                  <a:spcPts val="0"/>
                </a:spcAft>
              </a:pPr>
              <a:r>
                <a:rPr lang="en-CA" sz="1100" dirty="0" smtClean="0">
                  <a:solidFill>
                    <a:srgbClr val="A50021"/>
                  </a:solidFill>
                  <a:latin typeface="Calibri"/>
                </a:rPr>
                <a:t>Enable a High Performing </a:t>
              </a:r>
            </a:p>
            <a:p>
              <a:pPr algn="ctr" defTabSz="914109" fontAlgn="auto">
                <a:spcBef>
                  <a:spcPts val="0"/>
                </a:spcBef>
                <a:spcAft>
                  <a:spcPts val="0"/>
                </a:spcAft>
              </a:pPr>
              <a:r>
                <a:rPr lang="en-CA" sz="1100" dirty="0" smtClean="0">
                  <a:solidFill>
                    <a:srgbClr val="A50021"/>
                  </a:solidFill>
                  <a:latin typeface="Calibri"/>
                </a:rPr>
                <a:t>Health System</a:t>
              </a:r>
              <a:endParaRPr lang="en-CA" sz="1100" dirty="0">
                <a:solidFill>
                  <a:srgbClr val="A50021"/>
                </a:solidFill>
                <a:latin typeface="Calibri"/>
              </a:endParaRPr>
            </a:p>
          </p:txBody>
        </p:sp>
        <p:sp>
          <p:nvSpPr>
            <p:cNvPr id="35" name="Oval 34"/>
            <p:cNvSpPr/>
            <p:nvPr/>
          </p:nvSpPr>
          <p:spPr>
            <a:xfrm>
              <a:off x="7092280" y="3573016"/>
              <a:ext cx="951537" cy="976055"/>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9" fontAlgn="auto">
                <a:spcBef>
                  <a:spcPts val="0"/>
                </a:spcBef>
                <a:spcAft>
                  <a:spcPts val="0"/>
                </a:spcAft>
                <a:defRPr/>
              </a:pPr>
              <a:endParaRPr lang="en-CA" sz="1800" dirty="0">
                <a:solidFill>
                  <a:srgbClr val="5E6167"/>
                </a:solidFill>
              </a:endParaRPr>
            </a:p>
          </p:txBody>
        </p:sp>
      </p:grpSp>
      <p:sp>
        <p:nvSpPr>
          <p:cNvPr id="33" name="TextBox 13"/>
          <p:cNvSpPr txBox="1">
            <a:spLocks noChangeArrowheads="1"/>
          </p:cNvSpPr>
          <p:nvPr/>
        </p:nvSpPr>
        <p:spPr bwMode="auto">
          <a:xfrm>
            <a:off x="8732838" y="158758"/>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CA" kern="0" dirty="0" smtClean="0">
                <a:solidFill>
                  <a:srgbClr val="FFFFFF"/>
                </a:solidFill>
              </a:rPr>
              <a:t>11</a:t>
            </a:r>
            <a:endParaRPr kumimoji="0" lang="en-CA" sz="1200" b="0" i="0" u="none" strike="noStrike" kern="0" cap="none" spc="0" normalizeH="0" baseline="0" noProof="0" dirty="0" smtClean="0">
              <a:ln>
                <a:noFill/>
              </a:ln>
              <a:solidFill>
                <a:srgbClr val="FFFFFF"/>
              </a:solidFill>
              <a:effectLst/>
              <a:uLnTx/>
              <a:uFillTx/>
              <a:latin typeface="Verdana" pitchFamily="34" charset="0"/>
            </a:endParaRPr>
          </a:p>
        </p:txBody>
      </p:sp>
      <p:sp>
        <p:nvSpPr>
          <p:cNvPr id="36" name="Rectangle 10"/>
          <p:cNvSpPr>
            <a:spLocks noGrp="1" noChangeArrowheads="1"/>
          </p:cNvSpPr>
          <p:nvPr>
            <p:ph type="sldNum" sz="quarter" idx="12"/>
          </p:nvPr>
        </p:nvSpPr>
        <p:spPr>
          <a:xfrm>
            <a:off x="84138" y="6343650"/>
            <a:ext cx="587375" cy="488950"/>
          </a:xfrm>
        </p:spPr>
        <p:txBody>
          <a:bodyPr/>
          <a:lstStyle>
            <a:lvl1pPr>
              <a:defRPr/>
            </a:lvl1pPr>
          </a:lstStyle>
          <a:p>
            <a:pPr>
              <a:defRPr/>
            </a:pPr>
            <a:fld id="{A07F751E-B380-4E26-8BDD-B552966294E7}" type="slidenum">
              <a:rPr lang="en-CA"/>
              <a:pPr>
                <a:defRPr/>
              </a:pPr>
              <a:t>8</a:t>
            </a:fld>
            <a:endParaRPr lang="en-CA" dirty="0"/>
          </a:p>
        </p:txBody>
      </p:sp>
      <p:sp>
        <p:nvSpPr>
          <p:cNvPr id="38" name="Footer Placeholder 1"/>
          <p:cNvSpPr txBox="1">
            <a:spLocks/>
          </p:cNvSpPr>
          <p:nvPr/>
        </p:nvSpPr>
        <p:spPr bwMode="auto">
          <a:xfrm>
            <a:off x="838200" y="6559550"/>
            <a:ext cx="8077200" cy="274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60000"/>
                  <a:lumOff val="40000"/>
                </a:schemeClr>
              </a:buClr>
              <a:buSzPct val="90000"/>
              <a:buFont typeface="Wingdings" pitchFamily="2" charset="2"/>
              <a:buChar char="l"/>
              <a:defRPr sz="2800" b="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lumMod val="60000"/>
                  <a:lumOff val="40000"/>
                </a:schemeClr>
              </a:buClr>
              <a:buSzPct val="90000"/>
              <a:buChar char="–"/>
              <a:defRPr sz="2400" b="0">
                <a:solidFill>
                  <a:srgbClr val="000000"/>
                </a:solidFill>
                <a:latin typeface="+mn-lt"/>
              </a:defRPr>
            </a:lvl2pPr>
            <a:lvl3pPr marL="1143000" indent="-228600" algn="l" rtl="0" eaLnBrk="0" fontAlgn="base" hangingPunct="0">
              <a:spcBef>
                <a:spcPct val="20000"/>
              </a:spcBef>
              <a:spcAft>
                <a:spcPct val="0"/>
              </a:spcAft>
              <a:buClr>
                <a:schemeClr val="tx1">
                  <a:lumMod val="60000"/>
                  <a:lumOff val="40000"/>
                </a:schemeClr>
              </a:buClr>
              <a:buSzPct val="90000"/>
              <a:buFont typeface="Wingdings" pitchFamily="2" charset="2"/>
              <a:buChar char="l"/>
              <a:defRPr sz="2000" b="0">
                <a:solidFill>
                  <a:srgbClr val="000000"/>
                </a:solidFill>
                <a:latin typeface="+mn-lt"/>
              </a:defRPr>
            </a:lvl3pPr>
            <a:lvl4pPr marL="1600200" indent="-228600" algn="l" rtl="0" eaLnBrk="0" fontAlgn="base" hangingPunct="0">
              <a:spcBef>
                <a:spcPct val="20000"/>
              </a:spcBef>
              <a:spcAft>
                <a:spcPct val="0"/>
              </a:spcAft>
              <a:buClr>
                <a:schemeClr val="tx1">
                  <a:lumMod val="60000"/>
                  <a:lumOff val="40000"/>
                </a:schemeClr>
              </a:buClr>
              <a:buSzPct val="90000"/>
              <a:buChar char="–"/>
              <a:defRPr b="0">
                <a:solidFill>
                  <a:srgbClr val="00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rgbClr val="000000"/>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rgbClr val="000000"/>
                </a:solidFill>
                <a:latin typeface="+mn-lt"/>
              </a:defRPr>
            </a:lvl9pPr>
          </a:lstStyle>
          <a:p>
            <a:pPr marL="0" indent="0" algn="ctr">
              <a:buNone/>
              <a:defRPr/>
            </a:pPr>
            <a:r>
              <a:rPr lang="en-CA" sz="1200" dirty="0" smtClean="0"/>
              <a:t>COACH: Canada's Health Informatics Association</a:t>
            </a:r>
            <a:endParaRPr lang="en-CA" sz="1200" dirty="0"/>
          </a:p>
        </p:txBody>
      </p:sp>
    </p:spTree>
    <p:extLst>
      <p:ext uri="{BB962C8B-B14F-4D97-AF65-F5344CB8AC3E}">
        <p14:creationId xmlns:p14="http://schemas.microsoft.com/office/powerpoint/2010/main" val="1196548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t>Impacts of Strategic Investment</a:t>
            </a:r>
          </a:p>
        </p:txBody>
      </p:sp>
      <p:sp>
        <p:nvSpPr>
          <p:cNvPr id="23554" name="Rectangle 3"/>
          <p:cNvSpPr>
            <a:spLocks noGrp="1" noChangeArrowheads="1"/>
          </p:cNvSpPr>
          <p:nvPr>
            <p:ph type="body" idx="1"/>
          </p:nvPr>
        </p:nvSpPr>
        <p:spPr>
          <a:xfrm>
            <a:off x="990600" y="2514600"/>
            <a:ext cx="8153400" cy="4495800"/>
          </a:xfrm>
        </p:spPr>
        <p:txBody>
          <a:bodyPr/>
          <a:lstStyle/>
          <a:p>
            <a:pPr>
              <a:lnSpc>
                <a:spcPct val="80000"/>
              </a:lnSpc>
              <a:spcBef>
                <a:spcPts val="600"/>
              </a:spcBef>
            </a:pPr>
            <a:r>
              <a:rPr lang="en-US" sz="2000" dirty="0" smtClean="0"/>
              <a:t>Strategies for information, inter-operability, standards &amp; e-Health deployment – require collaboration, shared vision and strong buy-in</a:t>
            </a:r>
          </a:p>
          <a:p>
            <a:pPr>
              <a:lnSpc>
                <a:spcPct val="80000"/>
              </a:lnSpc>
              <a:spcBef>
                <a:spcPts val="600"/>
              </a:spcBef>
            </a:pPr>
            <a:r>
              <a:rPr lang="en-US" sz="2000" dirty="0" smtClean="0"/>
              <a:t>Increased demands &amp; expectations; more complex &amp; integrated technologies; concerns about privacy, value and patient safety</a:t>
            </a:r>
          </a:p>
          <a:p>
            <a:pPr>
              <a:lnSpc>
                <a:spcPct val="80000"/>
              </a:lnSpc>
              <a:spcBef>
                <a:spcPts val="600"/>
              </a:spcBef>
            </a:pPr>
            <a:r>
              <a:rPr lang="en-US" sz="2000" dirty="0" smtClean="0"/>
              <a:t>People entering industry (from IT, management, clinical and other backgrounds) without prior exposure to health informatics</a:t>
            </a:r>
          </a:p>
          <a:p>
            <a:pPr>
              <a:lnSpc>
                <a:spcPct val="80000"/>
              </a:lnSpc>
              <a:spcBef>
                <a:spcPts val="1000"/>
              </a:spcBef>
              <a:buFont typeface="Wingdings" pitchFamily="2" charset="2"/>
              <a:buNone/>
            </a:pPr>
            <a:r>
              <a:rPr lang="en-US" sz="2000" i="1" dirty="0" smtClean="0">
                <a:solidFill>
                  <a:srgbClr val="0000CC"/>
                </a:solidFill>
              </a:rPr>
              <a:t>This has resulted in:</a:t>
            </a:r>
          </a:p>
          <a:p>
            <a:pPr>
              <a:lnSpc>
                <a:spcPct val="80000"/>
              </a:lnSpc>
              <a:spcBef>
                <a:spcPts val="600"/>
              </a:spcBef>
            </a:pPr>
            <a:r>
              <a:rPr lang="en-US" sz="2000" dirty="0" smtClean="0"/>
              <a:t>Need for </a:t>
            </a:r>
            <a:r>
              <a:rPr lang="en-US" sz="2000" b="1" dirty="0" smtClean="0"/>
              <a:t>multidisciplinary</a:t>
            </a:r>
            <a:r>
              <a:rPr lang="en-US" sz="2000" dirty="0" smtClean="0"/>
              <a:t> health informatics professionals, given the interplay of technological, information and clinical dimensions </a:t>
            </a:r>
          </a:p>
          <a:p>
            <a:pPr>
              <a:lnSpc>
                <a:spcPct val="80000"/>
              </a:lnSpc>
              <a:spcBef>
                <a:spcPts val="600"/>
              </a:spcBef>
            </a:pPr>
            <a:r>
              <a:rPr lang="en-US" sz="2000" b="1" dirty="0" smtClean="0"/>
              <a:t>New programs </a:t>
            </a:r>
            <a:r>
              <a:rPr lang="en-US" sz="2000" dirty="0" smtClean="0"/>
              <a:t>emerging to train HI professionals from “scratch”, as well as augmenting the skills of those in the industry already</a:t>
            </a:r>
          </a:p>
          <a:p>
            <a:pPr>
              <a:lnSpc>
                <a:spcPct val="80000"/>
              </a:lnSpc>
              <a:spcBef>
                <a:spcPts val="600"/>
              </a:spcBef>
            </a:pPr>
            <a:r>
              <a:rPr lang="en-US" sz="2000" b="1" dirty="0" smtClean="0"/>
              <a:t>Requirement for raising the profile of HI and continually advancing our practices (professionalism)</a:t>
            </a:r>
            <a:endParaRPr lang="en-US" sz="2000" dirty="0" smtClean="0"/>
          </a:p>
        </p:txBody>
      </p:sp>
      <p:sp>
        <p:nvSpPr>
          <p:cNvPr id="4" name="Rectangle 10"/>
          <p:cNvSpPr>
            <a:spLocks noGrp="1" noChangeArrowheads="1"/>
          </p:cNvSpPr>
          <p:nvPr>
            <p:ph type="sldNum" sz="quarter" idx="12"/>
          </p:nvPr>
        </p:nvSpPr>
        <p:spPr/>
        <p:txBody>
          <a:bodyPr/>
          <a:lstStyle>
            <a:lvl1pPr>
              <a:defRPr/>
            </a:lvl1pPr>
          </a:lstStyle>
          <a:p>
            <a:pPr>
              <a:defRPr/>
            </a:pPr>
            <a:fld id="{33E62DD6-9EEF-44A5-8E97-3357C8FF0541}" type="slidenum">
              <a:rPr lang="en-CA"/>
              <a:pPr>
                <a:defRPr/>
              </a:pPr>
              <a:t>9</a:t>
            </a:fld>
            <a:endParaRPr lang="en-CA" dirty="0"/>
          </a:p>
        </p:txBody>
      </p:sp>
      <p:sp>
        <p:nvSpPr>
          <p:cNvPr id="5" name="Footer Placeholder 1"/>
          <p:cNvSpPr>
            <a:spLocks noGrp="1"/>
          </p:cNvSpPr>
          <p:nvPr>
            <p:ph type="ftr" sz="quarter" idx="11"/>
          </p:nvPr>
        </p:nvSpPr>
        <p:spPr>
          <a:xfrm>
            <a:off x="838200" y="6559550"/>
            <a:ext cx="8077200" cy="274638"/>
          </a:xfrm>
        </p:spPr>
        <p:txBody>
          <a:bodyPr/>
          <a:lstStyle/>
          <a:p>
            <a:pPr>
              <a:defRPr/>
            </a:pPr>
            <a:r>
              <a:rPr lang="en-CA" dirty="0" smtClean="0"/>
              <a:t>COACH: Canada's Health Informatics Association</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OACH">
      <a:dk1>
        <a:sysClr val="windowText" lastClr="000000"/>
      </a:dk1>
      <a:lt1>
        <a:sysClr val="window" lastClr="FFFFFF"/>
      </a:lt1>
      <a:dk2>
        <a:srgbClr val="002060"/>
      </a:dk2>
      <a:lt2>
        <a:srgbClr val="DDE9EC"/>
      </a:lt2>
      <a:accent1>
        <a:srgbClr val="727CA3"/>
      </a:accent1>
      <a:accent2>
        <a:srgbClr val="9FB8CD"/>
      </a:accent2>
      <a:accent3>
        <a:srgbClr val="FF0000"/>
      </a:accent3>
      <a:accent4>
        <a:srgbClr val="00B0F0"/>
      </a:accent4>
      <a:accent5>
        <a:srgbClr val="7F7F7F"/>
      </a:accent5>
      <a:accent6>
        <a:srgbClr val="8E736A"/>
      </a:accent6>
      <a:hlink>
        <a:srgbClr val="B292CA"/>
      </a:hlink>
      <a:folHlink>
        <a:srgbClr val="6B568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6250</TotalTime>
  <Words>1637</Words>
  <Application>Microsoft Office PowerPoint</Application>
  <PresentationFormat>On-screen Show (4:3)</PresentationFormat>
  <Paragraphs>301</Paragraphs>
  <Slides>29</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Capsules</vt:lpstr>
      <vt:lpstr>Microsoft Excel Chart</vt:lpstr>
      <vt:lpstr>The Need for Health Informatics (HI) Professionals</vt:lpstr>
      <vt:lpstr>Presentation Outline</vt:lpstr>
      <vt:lpstr>Canada’s eHealth Journey</vt:lpstr>
      <vt:lpstr>The Canadian Context </vt:lpstr>
      <vt:lpstr>Continuing increase in the use of interoperable systems by clinicians in providing care</vt:lpstr>
      <vt:lpstr>Current state – estimated aggregate benefits</vt:lpstr>
      <vt:lpstr>Emerging Opportunities for eHealth</vt:lpstr>
      <vt:lpstr>….. But the Enablers Need to be in Place</vt:lpstr>
      <vt:lpstr>Impacts of Strategic Investment</vt:lpstr>
      <vt:lpstr>Some Lessons I’ve Learned along our eHealth Journey – a ‘Top 10’</vt:lpstr>
      <vt:lpstr>COACH’s HI Professionalism Approach</vt:lpstr>
      <vt:lpstr>About COACH</vt:lpstr>
      <vt:lpstr>COACH’s Strategic Focus Areas</vt:lpstr>
      <vt:lpstr>COACH programs</vt:lpstr>
      <vt:lpstr> COACH HI Definition</vt:lpstr>
      <vt:lpstr>HIP Core Competency Areas</vt:lpstr>
      <vt:lpstr>HIP Core Competencies &amp; Framework</vt:lpstr>
      <vt:lpstr>PowerPoint Presentation</vt:lpstr>
      <vt:lpstr>Human Resources Capacity </vt:lpstr>
      <vt:lpstr>Labour Market Risks - from an under-supply of professional skills:</vt:lpstr>
      <vt:lpstr>Where do we get more qualified people?</vt:lpstr>
      <vt:lpstr>Tactics for Building Capacity</vt:lpstr>
      <vt:lpstr>Careers</vt:lpstr>
      <vt:lpstr>Health Informatics Professional (HIP) Career Matrix</vt:lpstr>
      <vt:lpstr>PowerPoint Presentation</vt:lpstr>
      <vt:lpstr>CPHIMS-CA Credential </vt:lpstr>
      <vt:lpstr> CPHIMS-CA – Certifying…</vt:lpstr>
      <vt:lpstr>In Conclusion</vt:lpstr>
      <vt:lpstr>Questions??</vt:lpstr>
    </vt:vector>
  </TitlesOfParts>
  <Company>Learnware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Privacy and Security</dc:title>
  <dc:creator>Valerie Dixon</dc:creator>
  <cp:lastModifiedBy>education</cp:lastModifiedBy>
  <cp:revision>137</cp:revision>
  <cp:lastPrinted>2002-06-06T12:15:13Z</cp:lastPrinted>
  <dcterms:created xsi:type="dcterms:W3CDTF">2001-04-09T01:36:21Z</dcterms:created>
  <dcterms:modified xsi:type="dcterms:W3CDTF">2013-07-05T11:10:12Z</dcterms:modified>
</cp:coreProperties>
</file>