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1" r:id="rId2"/>
    <p:sldId id="330" r:id="rId3"/>
    <p:sldId id="306" r:id="rId4"/>
    <p:sldId id="307" r:id="rId5"/>
    <p:sldId id="312" r:id="rId6"/>
    <p:sldId id="313" r:id="rId7"/>
    <p:sldId id="315" r:id="rId8"/>
    <p:sldId id="274" r:id="rId9"/>
    <p:sldId id="277" r:id="rId10"/>
    <p:sldId id="295" r:id="rId11"/>
    <p:sldId id="325" r:id="rId12"/>
    <p:sldId id="326" r:id="rId13"/>
    <p:sldId id="327" r:id="rId14"/>
    <p:sldId id="328" r:id="rId15"/>
    <p:sldId id="329" r:id="rId16"/>
    <p:sldId id="296" r:id="rId17"/>
    <p:sldId id="324" r:id="rId18"/>
    <p:sldId id="286" r:id="rId19"/>
    <p:sldId id="317" r:id="rId20"/>
    <p:sldId id="287" r:id="rId21"/>
    <p:sldId id="288" r:id="rId22"/>
    <p:sldId id="289" r:id="rId23"/>
    <p:sldId id="290" r:id="rId24"/>
    <p:sldId id="291" r:id="rId25"/>
    <p:sldId id="321" r:id="rId26"/>
    <p:sldId id="322" r:id="rId27"/>
    <p:sldId id="279" r:id="rId28"/>
    <p:sldId id="319" r:id="rId29"/>
    <p:sldId id="323" r:id="rId30"/>
    <p:sldId id="305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52373" autoAdjust="0"/>
  </p:normalViewPr>
  <p:slideViewPr>
    <p:cSldViewPr snapToGrid="0" snapToObjects="1">
      <p:cViewPr varScale="1">
        <p:scale>
          <a:sx n="56" d="100"/>
          <a:sy n="56" d="100"/>
        </p:scale>
        <p:origin x="-2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5D26-DCFE-4338-9C94-32952CF0D69F}" type="datetimeFigureOut">
              <a:rPr lang="en-ZA" smtClean="0"/>
              <a:pPr/>
              <a:t>2013/07/03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D61E-000F-46DA-A4E5-E5638B7BF22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77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131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02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707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59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4903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336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33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367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662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505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833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62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15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52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512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D61E-000F-46DA-A4E5-E5638B7BF220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967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1465E5-900A-3B40-948F-1E79B974D195}" type="datetimeFigureOut">
              <a:rPr lang="en-US" smtClean="0"/>
              <a:pPr/>
              <a:t>2013/07/03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80370-773A-BD4C-8B90-B9E43289C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9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 descr="jembi inner page logo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62" y="6287134"/>
            <a:ext cx="2999238" cy="434341"/>
          </a:xfrm>
          <a:prstGeom prst="rect">
            <a:avLst/>
          </a:prstGeom>
        </p:spPr>
      </p:pic>
      <p:pic>
        <p:nvPicPr>
          <p:cNvPr id="9" name="Picture 8" descr="africa inner page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857367"/>
            <a:ext cx="1517904" cy="864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rwandahie.blogspot.sg/" TargetMode="Externa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g"/><Relationship Id="rId7" Type="http://schemas.openxmlformats.org/officeDocument/2006/relationships/image" Target="../media/image38.jp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Rwanda HIE | RHEA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Wayne Chelliah Naidoo</a:t>
            </a:r>
          </a:p>
          <a:p>
            <a:r>
              <a:rPr lang="en-US" sz="2400" dirty="0" smtClean="0"/>
              <a:t>Technical Project Manager</a:t>
            </a:r>
          </a:p>
          <a:p>
            <a:r>
              <a:rPr lang="en-US" sz="2400" dirty="0" smtClean="0"/>
              <a:t>Jembi Health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61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Architecture</a:t>
            </a:r>
            <a:endParaRPr lang="en-US" dirty="0"/>
          </a:p>
        </p:txBody>
      </p:sp>
      <p:pic>
        <p:nvPicPr>
          <p:cNvPr id="6" name="Picture 5" descr="OpenHI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915" y="1425597"/>
            <a:ext cx="6464774" cy="43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Search</a:t>
            </a:r>
            <a:endParaRPr lang="en-US" dirty="0"/>
          </a:p>
        </p:txBody>
      </p:sp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0" r="-7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27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patient data across facilities (Posting new information)</a:t>
            </a:r>
            <a:endParaRPr lang="en-US" dirty="0"/>
          </a:p>
        </p:txBody>
      </p:sp>
      <p:pic>
        <p:nvPicPr>
          <p:cNvPr id="4" name="Content Placeholder 3" descr="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0" r="-7610"/>
          <a:stretch>
            <a:fillRect/>
          </a:stretch>
        </p:blipFill>
        <p:spPr>
          <a:xfrm>
            <a:off x="457200" y="1779925"/>
            <a:ext cx="8229600" cy="4093633"/>
          </a:xfrm>
        </p:spPr>
      </p:pic>
    </p:spTree>
    <p:extLst>
      <p:ext uri="{BB962C8B-B14F-4D97-AF65-F5344CB8AC3E}">
        <p14:creationId xmlns:p14="http://schemas.microsoft.com/office/powerpoint/2010/main" val="263693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patient data across facilities </a:t>
            </a:r>
            <a:br>
              <a:rPr lang="en-US" dirty="0" smtClean="0"/>
            </a:br>
            <a:r>
              <a:rPr lang="en-US" dirty="0" smtClean="0"/>
              <a:t>(Retrieving information)</a:t>
            </a:r>
            <a:endParaRPr lang="en-US" dirty="0"/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0" r="-7610"/>
          <a:stretch>
            <a:fillRect/>
          </a:stretch>
        </p:blipFill>
        <p:spPr>
          <a:xfrm>
            <a:off x="457200" y="1767943"/>
            <a:ext cx="8229600" cy="4093633"/>
          </a:xfrm>
        </p:spPr>
      </p:pic>
    </p:spTree>
    <p:extLst>
      <p:ext uri="{BB962C8B-B14F-4D97-AF65-F5344CB8AC3E}">
        <p14:creationId xmlns:p14="http://schemas.microsoft.com/office/powerpoint/2010/main" val="351521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Guideline</a:t>
            </a:r>
            <a:endParaRPr lang="en-US" dirty="0"/>
          </a:p>
        </p:txBody>
      </p:sp>
      <p:pic>
        <p:nvPicPr>
          <p:cNvPr id="4" name="Content Placeholder 3" descr="referralGuidel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33" b="-6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964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Reminders via SMS</a:t>
            </a:r>
            <a:endParaRPr lang="en-US" dirty="0"/>
          </a:p>
        </p:txBody>
      </p:sp>
      <p:pic>
        <p:nvPicPr>
          <p:cNvPr id="5" name="Content Placeholder 4" descr="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0" r="-7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34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Stack</a:t>
            </a:r>
            <a:endParaRPr lang="en-US" dirty="0"/>
          </a:p>
        </p:txBody>
      </p:sp>
      <p:pic>
        <p:nvPicPr>
          <p:cNvPr id="4" name="Picture 3" descr="RHI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53" y="1389759"/>
            <a:ext cx="6755920" cy="43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0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 and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7742"/>
            <a:ext cx="8229600" cy="2826095"/>
          </a:xfrm>
        </p:spPr>
        <p:txBody>
          <a:bodyPr/>
          <a:lstStyle/>
          <a:p>
            <a:r>
              <a:rPr lang="en-US" dirty="0" smtClean="0"/>
              <a:t>A Brief Project History and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8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6190872" cy="270039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September 2010:</a:t>
            </a:r>
          </a:p>
          <a:p>
            <a:pPr lvl="1"/>
            <a:r>
              <a:rPr lang="en-US" dirty="0" err="1" smtClean="0"/>
              <a:t>Medinfo</a:t>
            </a:r>
            <a:r>
              <a:rPr lang="en-US" dirty="0" smtClean="0"/>
              <a:t> Demo</a:t>
            </a:r>
          </a:p>
          <a:p>
            <a:pPr lvl="1"/>
            <a:r>
              <a:rPr lang="en-US" dirty="0" smtClean="0"/>
              <a:t>First Demonstration of Architecture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346" y="4728631"/>
            <a:ext cx="7515369" cy="1708601"/>
            <a:chOff x="129346" y="4728631"/>
            <a:chExt cx="7515369" cy="1708601"/>
          </a:xfrm>
        </p:grpSpPr>
        <p:sp>
          <p:nvSpPr>
            <p:cNvPr id="5" name="Rounded Rectangle 4"/>
            <p:cNvSpPr/>
            <p:nvPr/>
          </p:nvSpPr>
          <p:spPr>
            <a:xfrm>
              <a:off x="12934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924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902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913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0892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7881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4871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1860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5839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8849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2828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98180" y="5133577"/>
              <a:ext cx="40033" cy="1278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6807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3796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7775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50786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84765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01754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8743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5733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69712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2722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6701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036908" y="5133577"/>
              <a:ext cx="40033" cy="1278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20680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37669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1648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54659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88637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5627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22616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39606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73584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56595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90574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075636" y="5133577"/>
              <a:ext cx="40033" cy="12782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24553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542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5521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8531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25106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095000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264894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434788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604682" y="5330341"/>
              <a:ext cx="40033" cy="10814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451600" y="4728631"/>
              <a:ext cx="127433" cy="17086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8" descr="Medinfo logo 12 to 15 Septemb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15" y="3161242"/>
            <a:ext cx="1474258" cy="13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Content Placeholder 5" descr="HIAL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"/>
          <a:stretch/>
        </p:blipFill>
        <p:spPr>
          <a:xfrm>
            <a:off x="6415424" y="476250"/>
            <a:ext cx="2518925" cy="188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Content Placeholder 3" descr="HIAL2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0" r="-2400"/>
          <a:stretch/>
        </p:blipFill>
        <p:spPr>
          <a:xfrm>
            <a:off x="6325596" y="2928406"/>
            <a:ext cx="2508377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562" y="2806698"/>
            <a:ext cx="3359698" cy="1921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3" name="TextBox 62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4191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Canada Health InfoWay EHR Architecture</a:t>
            </a:r>
          </a:p>
        </p:txBody>
      </p:sp>
      <p:pic>
        <p:nvPicPr>
          <p:cNvPr id="4" name="Content Placeholder 7" descr="CHIfullFeatur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03" y="1196081"/>
            <a:ext cx="77587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085289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RHEA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Rwanda Health Enterprise</a:t>
                      </a:r>
                      <a:r>
                        <a:rPr lang="en-US" baseline="0" dirty="0" smtClean="0"/>
                        <a:t> Architecture Project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Health Information Exchange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Shared Health Record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Client Registry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Provider Registry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Facility Registry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Terminology Service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Health Information Mediator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Point of Care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8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4192177" cy="270039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March 2011</a:t>
            </a:r>
            <a:endParaRPr lang="en-US" dirty="0"/>
          </a:p>
          <a:p>
            <a:r>
              <a:rPr lang="en-US" dirty="0" err="1" smtClean="0"/>
              <a:t>eZ</a:t>
            </a:r>
            <a:r>
              <a:rPr lang="en-US" dirty="0" smtClean="0"/>
              <a:t>-Vida stack Demonstration</a:t>
            </a:r>
          </a:p>
          <a:p>
            <a:r>
              <a:rPr lang="en-US" dirty="0" smtClean="0"/>
              <a:t>Kigali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34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924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02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13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892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81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871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860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5839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8849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28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98180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6807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796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775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0786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765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1754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8743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5733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712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52722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701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36908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0680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7669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648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4659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8637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5627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2616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9606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3584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6595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0574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75636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4553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41542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75521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8531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92510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09500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26489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3478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60468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467580" y="4728631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23" y="1151467"/>
            <a:ext cx="3817129" cy="274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071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4531965" cy="27003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June|July</a:t>
            </a:r>
            <a:r>
              <a:rPr lang="en-US" dirty="0" smtClean="0"/>
              <a:t> 2011</a:t>
            </a:r>
          </a:p>
          <a:p>
            <a:r>
              <a:rPr lang="en-US" dirty="0" err="1" smtClean="0"/>
              <a:t>eZ</a:t>
            </a:r>
            <a:r>
              <a:rPr lang="en-US" dirty="0" smtClean="0"/>
              <a:t>-Vida Training, Brazil</a:t>
            </a:r>
          </a:p>
          <a:p>
            <a:r>
              <a:rPr lang="en-US" dirty="0" smtClean="0"/>
              <a:t>Technology insight / exploration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34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924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02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13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892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81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871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860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5839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8849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28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98180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6807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796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775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0786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765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1754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8743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5733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712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52722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701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36908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0680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7669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648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4659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8637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5627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2616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9606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3584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6595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0574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75636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4553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41542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75521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8531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92510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09500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26489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3478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60468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823173" y="4728631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992506" y="4728634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552" y="2336801"/>
            <a:ext cx="4064000" cy="2056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698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4831720" cy="27003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Low Hanging Fruit Project (LHF v1.0)</a:t>
            </a:r>
          </a:p>
          <a:p>
            <a:pPr lvl="1"/>
            <a:r>
              <a:rPr lang="en-US" dirty="0" smtClean="0"/>
              <a:t>Facility Registry</a:t>
            </a:r>
          </a:p>
          <a:p>
            <a:r>
              <a:rPr lang="en-US" dirty="0" smtClean="0"/>
              <a:t>Kigali, Rwanda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34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924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02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13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892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81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871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860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5839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8849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28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98180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6807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796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775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0786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765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1754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8743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5733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712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52722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701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36908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0680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7669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648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4659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8637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5627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2616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9606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3584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6595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0574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75636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4553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41542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75521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8531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92510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09500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26489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3478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60468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652890" y="4728631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833" y="1713223"/>
            <a:ext cx="3269836" cy="2452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994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4419354" cy="270039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March 2012</a:t>
            </a:r>
          </a:p>
          <a:p>
            <a:r>
              <a:rPr lang="en-US" dirty="0" smtClean="0"/>
              <a:t>LHF v1.5</a:t>
            </a:r>
          </a:p>
          <a:p>
            <a:r>
              <a:rPr lang="en-US" dirty="0" smtClean="0"/>
              <a:t>Move to new architecture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2934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924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02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13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892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81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871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860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5839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8849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28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98180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6807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796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775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0786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765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1754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8743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5733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712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52722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701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36908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0680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7669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648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4659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8637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5627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2616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9606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3584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6595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0574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75636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4553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41542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75521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8531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92510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09500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26489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3478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60468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516473" y="4728631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RH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242" y="1090778"/>
            <a:ext cx="3608264" cy="3090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0" name="TextBox 59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75449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creen Shot 2012-09-20 at 9.3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93" y="2485775"/>
            <a:ext cx="4640273" cy="26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 descr="IMG_501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3166" y="3356858"/>
            <a:ext cx="2338483" cy="177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9" name="Rectangle 58"/>
          <p:cNvSpPr/>
          <p:nvPr/>
        </p:nvSpPr>
        <p:spPr>
          <a:xfrm>
            <a:off x="1" y="5215471"/>
            <a:ext cx="9144000" cy="164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-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2" y="855134"/>
            <a:ext cx="8229600" cy="270039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September 2012:</a:t>
            </a:r>
          </a:p>
          <a:p>
            <a:pPr lvl="1"/>
            <a:r>
              <a:rPr lang="en-US" dirty="0" smtClean="0"/>
              <a:t>Rwanda HIE live in NDC</a:t>
            </a:r>
          </a:p>
          <a:p>
            <a:pPr lvl="1"/>
            <a:r>
              <a:rPr lang="en-US" dirty="0" smtClean="0"/>
              <a:t>2 Sites Deployed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34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924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02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913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892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81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871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1860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5839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8849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2828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98180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6807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3796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7775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0786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4765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1754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18743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5733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712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52722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86701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036908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0680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7669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648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4659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8637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05627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22616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39606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3584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6595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90574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75636" y="5133577"/>
            <a:ext cx="40033" cy="127825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4553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41542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75521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58531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925106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095000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264894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434788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604682" y="5330341"/>
            <a:ext cx="40033" cy="1081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549038" y="4728631"/>
            <a:ext cx="127433" cy="1708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4968 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318" y="2963332"/>
            <a:ext cx="2119469" cy="1885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4" name="Picture 63" descr="IMG_50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253" y="0"/>
            <a:ext cx="2222500" cy="2963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TextBox 65"/>
          <p:cNvSpPr txBox="1"/>
          <p:nvPr/>
        </p:nvSpPr>
        <p:spPr>
          <a:xfrm>
            <a:off x="536100" y="63695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2010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650295" y="635257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589825" y="6321271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730715" y="6306906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03072" y="5215471"/>
            <a:ext cx="1438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TIME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venir Black"/>
                <a:cs typeface="Avenir Black"/>
              </a:rPr>
              <a:t>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59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Findings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1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 resource settings provide opportunities for advanced health information systems development and implementation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Constraints on capacity and other resources promote the development of good practices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 technologies will play an increasingly important role in low resource environments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Investment in local capacity development takes time but provides valuable in-country expertise towards ongoing support past the “project” into the “Programme”</a:t>
            </a:r>
          </a:p>
        </p:txBody>
      </p:sp>
    </p:spTree>
    <p:extLst>
      <p:ext uri="{BB962C8B-B14F-4D97-AF65-F5344CB8AC3E}">
        <p14:creationId xmlns:p14="http://schemas.microsoft.com/office/powerpoint/2010/main" val="314103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Findings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12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Scope creep is inevitable and required managed expectation.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 for the unexpected – things change and projects need to adapt.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Look past the software towards the solution – software is not the solution; it is part of it, ensure users are considered and implementation needs addressed too.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 the system speaks the local language – adoption by users is key to success so accommodate as much as possible.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Beware of physical boarder restrictions on data (i.e. Data not allowed to leave country).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 for change and expect delays outside of your control (have mitigation strategies)</a:t>
            </a:r>
          </a:p>
          <a:p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agile AND structured! Show impact of decisions.</a:t>
            </a:r>
          </a:p>
        </p:txBody>
      </p:sp>
    </p:spTree>
    <p:extLst>
      <p:ext uri="{BB962C8B-B14F-4D97-AF65-F5344CB8AC3E}">
        <p14:creationId xmlns:p14="http://schemas.microsoft.com/office/powerpoint/2010/main" val="427934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Ministry of Health, Rwanda</a:t>
            </a:r>
          </a:p>
          <a:p>
            <a:r>
              <a:rPr lang="en-US" dirty="0" smtClean="0"/>
              <a:t>Jembi Health Systems, South Africa &amp; Rwanda</a:t>
            </a:r>
          </a:p>
          <a:p>
            <a:r>
              <a:rPr lang="en-US" dirty="0" err="1" smtClean="0"/>
              <a:t>Regenstrief</a:t>
            </a:r>
            <a:r>
              <a:rPr lang="en-US" dirty="0" smtClean="0"/>
              <a:t> Institute, USA </a:t>
            </a:r>
          </a:p>
          <a:p>
            <a:r>
              <a:rPr lang="en-US" dirty="0" err="1" smtClean="0"/>
              <a:t>InSTEDD</a:t>
            </a:r>
            <a:r>
              <a:rPr lang="en-US" dirty="0" smtClean="0"/>
              <a:t>, USA </a:t>
            </a:r>
          </a:p>
          <a:p>
            <a:r>
              <a:rPr lang="en-US" dirty="0" smtClean="0"/>
              <a:t>Pivot Access, Rwanda</a:t>
            </a:r>
          </a:p>
          <a:p>
            <a:r>
              <a:rPr lang="en-US" dirty="0" err="1" smtClean="0"/>
              <a:t>IntraHealth</a:t>
            </a:r>
            <a:endParaRPr lang="en-US" dirty="0" smtClean="0"/>
          </a:p>
          <a:p>
            <a:r>
              <a:rPr lang="en-US" dirty="0" err="1" smtClean="0"/>
              <a:t>SysNet</a:t>
            </a:r>
            <a:r>
              <a:rPr lang="en-US" dirty="0" smtClean="0"/>
              <a:t> International</a:t>
            </a:r>
          </a:p>
          <a:p>
            <a:r>
              <a:rPr lang="en-US" dirty="0" err="1" smtClean="0"/>
              <a:t>Apelon</a:t>
            </a:r>
            <a:endParaRPr lang="en-US" dirty="0" smtClean="0"/>
          </a:p>
          <a:p>
            <a:r>
              <a:rPr lang="en-US" dirty="0" smtClean="0"/>
              <a:t>HEAL, University of KwaZulu-Natal, South Africa </a:t>
            </a:r>
          </a:p>
          <a:p>
            <a:r>
              <a:rPr lang="en-US" dirty="0" smtClean="0"/>
              <a:t>Liz </a:t>
            </a:r>
            <a:r>
              <a:rPr lang="en-US" dirty="0" err="1" smtClean="0"/>
              <a:t>Peloso</a:t>
            </a:r>
            <a:endParaRPr lang="en-US" dirty="0" smtClean="0"/>
          </a:p>
          <a:p>
            <a:r>
              <a:rPr lang="en-US" dirty="0" smtClean="0"/>
              <a:t>Mead Walker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Partners in Health</a:t>
            </a:r>
          </a:p>
          <a:p>
            <a:r>
              <a:rPr lang="en-US" dirty="0" smtClean="0"/>
              <a:t>Millennium Villages Project </a:t>
            </a:r>
          </a:p>
          <a:p>
            <a:r>
              <a:rPr lang="en-US" dirty="0" smtClean="0"/>
              <a:t>World Health Organization</a:t>
            </a:r>
          </a:p>
          <a:p>
            <a:r>
              <a:rPr lang="en-US" dirty="0" err="1" smtClean="0"/>
              <a:t>Nethope</a:t>
            </a:r>
            <a:endParaRPr lang="en-US" dirty="0" smtClean="0"/>
          </a:p>
          <a:p>
            <a:r>
              <a:rPr lang="en-US" dirty="0" smtClean="0"/>
              <a:t>Mohawk College</a:t>
            </a:r>
          </a:p>
          <a:p>
            <a:r>
              <a:rPr lang="en-US" dirty="0" err="1" smtClean="0"/>
              <a:t>ecGroup</a:t>
            </a:r>
            <a:endParaRPr lang="en-US" dirty="0" smtClean="0"/>
          </a:p>
          <a:p>
            <a:r>
              <a:rPr lang="en-US" dirty="0" smtClean="0"/>
              <a:t>Open Health Tools </a:t>
            </a:r>
          </a:p>
          <a:p>
            <a:r>
              <a:rPr lang="en-US" dirty="0" smtClean="0"/>
              <a:t>HingX</a:t>
            </a:r>
          </a:p>
          <a:p>
            <a:r>
              <a:rPr lang="en-US" dirty="0" err="1" smtClean="0"/>
              <a:t>BLeao</a:t>
            </a:r>
            <a:r>
              <a:rPr lang="en-US" dirty="0" smtClean="0"/>
              <a:t> </a:t>
            </a:r>
            <a:r>
              <a:rPr lang="en-US" dirty="0" err="1" smtClean="0"/>
              <a:t>Informatica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Saúd</a:t>
            </a:r>
            <a:r>
              <a:rPr lang="en-US" dirty="0" smtClean="0"/>
              <a:t>, Brazil</a:t>
            </a:r>
          </a:p>
          <a:p>
            <a:r>
              <a:rPr lang="en-US" dirty="0" err="1" smtClean="0"/>
              <a:t>eZ</a:t>
            </a:r>
            <a:r>
              <a:rPr lang="en-US" dirty="0" smtClean="0"/>
              <a:t>-Vida, Brazil </a:t>
            </a:r>
          </a:p>
          <a:p>
            <a:r>
              <a:rPr lang="en-US" dirty="0" smtClean="0"/>
              <a:t>CDC, USA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0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OpenHIE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661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OpenHIE</a:t>
            </a:r>
            <a:r>
              <a:rPr lang="en-US" sz="2400" dirty="0"/>
              <a:t> is an open source community of practice, that encourages reuse of common technologies and </a:t>
            </a:r>
            <a:r>
              <a:rPr lang="en-US" sz="2400" dirty="0" smtClean="0"/>
              <a:t>approach.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OpenHIE</a:t>
            </a:r>
            <a:r>
              <a:rPr lang="en-US" sz="2400" dirty="0"/>
              <a:t> emerged from the RHEA </a:t>
            </a:r>
            <a:r>
              <a:rPr lang="en-US" sz="2400" dirty="0" smtClean="0"/>
              <a:t>experience</a:t>
            </a:r>
          </a:p>
        </p:txBody>
      </p:sp>
      <p:pic>
        <p:nvPicPr>
          <p:cNvPr id="4" name="Picture 3" descr="RHI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521" y="274638"/>
            <a:ext cx="2259914" cy="1453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482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Blog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41869"/>
            <a:ext cx="785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Carl Fourie, Jembi Health Systems, 21 September </a:t>
            </a:r>
            <a:r>
              <a:rPr lang="en-US" sz="1600" dirty="0"/>
              <a:t>2012,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rwandahie.blogspot.com/</a:t>
            </a:r>
            <a:r>
              <a:rPr lang="en-US" sz="16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Screen Shot 2012-10-06 at 12.0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9666"/>
            <a:ext cx="8004006" cy="37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HIS landscape (Information Silos)</a:t>
            </a:r>
            <a:endParaRPr lang="en-US" dirty="0"/>
          </a:p>
        </p:txBody>
      </p:sp>
      <p:pic>
        <p:nvPicPr>
          <p:cNvPr id="4" name="Content Placeholder 3" descr="silo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" b="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0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91865"/>
            <a:chOff x="0" y="0"/>
            <a:chExt cx="9144000" cy="6891865"/>
          </a:xfrm>
        </p:grpSpPr>
        <p:pic>
          <p:nvPicPr>
            <p:cNvPr id="5" name="Picture 4" descr="IMG_4989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10267" cy="2278931"/>
            </a:xfrm>
            <a:prstGeom prst="rect">
              <a:avLst/>
            </a:prstGeom>
          </p:spPr>
        </p:pic>
        <p:pic>
          <p:nvPicPr>
            <p:cNvPr id="6" name="Picture 5" descr="IMG_4968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55067"/>
              <a:ext cx="1715572" cy="2286000"/>
            </a:xfrm>
            <a:prstGeom prst="rect">
              <a:avLst/>
            </a:prstGeom>
          </p:spPr>
        </p:pic>
        <p:pic>
          <p:nvPicPr>
            <p:cNvPr id="3" name="Picture 2" descr="IMG_504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61998"/>
              <a:ext cx="1719802" cy="2293069"/>
            </a:xfrm>
            <a:prstGeom prst="rect">
              <a:avLst/>
            </a:prstGeom>
          </p:spPr>
        </p:pic>
        <p:pic>
          <p:nvPicPr>
            <p:cNvPr id="4" name="Picture 3" descr="431255_10151046827215785_1116637091_n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587" y="0"/>
              <a:ext cx="4012413" cy="2261998"/>
            </a:xfrm>
            <a:prstGeom prst="rect">
              <a:avLst/>
            </a:prstGeom>
          </p:spPr>
        </p:pic>
        <p:pic>
          <p:nvPicPr>
            <p:cNvPr id="8" name="Picture 7" descr="20120915_143845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266" y="2261998"/>
              <a:ext cx="3640929" cy="2327705"/>
            </a:xfrm>
            <a:prstGeom prst="rect">
              <a:avLst/>
            </a:prstGeom>
          </p:spPr>
        </p:pic>
        <p:pic>
          <p:nvPicPr>
            <p:cNvPr id="9" name="Picture 8" descr="20120915_160058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7826" y="4988265"/>
              <a:ext cx="4936173" cy="1900427"/>
            </a:xfrm>
            <a:prstGeom prst="rect">
              <a:avLst/>
            </a:prstGeom>
          </p:spPr>
        </p:pic>
        <p:pic>
          <p:nvPicPr>
            <p:cNvPr id="10" name="Picture 9" descr="IMG_5009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267" y="4589702"/>
              <a:ext cx="3069551" cy="2302163"/>
            </a:xfrm>
            <a:prstGeom prst="rect">
              <a:avLst/>
            </a:prstGeom>
          </p:spPr>
        </p:pic>
        <p:pic>
          <p:nvPicPr>
            <p:cNvPr id="11" name="Picture 10" descr="IMG_5103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6457" y="0"/>
              <a:ext cx="3631393" cy="2261998"/>
            </a:xfrm>
            <a:prstGeom prst="rect">
              <a:avLst/>
            </a:prstGeom>
          </p:spPr>
        </p:pic>
        <p:pic>
          <p:nvPicPr>
            <p:cNvPr id="12" name="Picture 11" descr="IMG_5105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72"/>
            <a:stretch/>
          </p:blipFill>
          <p:spPr>
            <a:xfrm>
              <a:off x="4632677" y="2261998"/>
              <a:ext cx="4511323" cy="2726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00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 page contac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-19579"/>
            <a:ext cx="9753600" cy="6897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932" y="734294"/>
            <a:ext cx="4253345" cy="2296277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ZA" sz="6000" dirty="0">
                <a:solidFill>
                  <a:srgbClr val="006600"/>
                </a:solidFill>
              </a:rPr>
              <a:t>Thank you </a:t>
            </a:r>
            <a:r>
              <a:rPr lang="en-ZA" sz="6000" dirty="0"/>
              <a:t/>
            </a:r>
            <a:br>
              <a:rPr lang="en-ZA" sz="6000" dirty="0"/>
            </a:br>
            <a:endParaRPr lang="en-ZA" sz="6000" dirty="0"/>
          </a:p>
          <a:p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484930" y="1961152"/>
            <a:ext cx="4253345" cy="2700889"/>
          </a:xfrm>
          <a:prstGeom prst="rect">
            <a:avLst/>
          </a:prstGeom>
        </p:spPr>
        <p:txBody>
          <a:bodyPr wrap="square" lIns="91296" tIns="45648" rIns="91296" bIns="45648">
            <a:spAutoFit/>
          </a:bodyPr>
          <a:lstStyle/>
          <a:p>
            <a:r>
              <a:rPr lang="en-US" dirty="0" smtClean="0"/>
              <a:t>Mozambique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Avenida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Julius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Nyerere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no 3326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Condominio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Diplomatic Village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Casa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numero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um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Maputo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Rwanda</a:t>
            </a:r>
            <a:endParaRPr lang="en-US" dirty="0"/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Kacyiru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Road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Plot Number 1760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Kigali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17739" y="1961155"/>
            <a:ext cx="3054700" cy="381771"/>
          </a:xfrm>
          <a:prstGeom prst="rect">
            <a:avLst/>
          </a:prstGeom>
          <a:noFill/>
        </p:spPr>
        <p:txBody>
          <a:bodyPr wrap="square" lIns="91296" tIns="45648" rIns="91296" bIns="45648" rtlCol="0">
            <a:spAutoFit/>
          </a:bodyPr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pic>
        <p:nvPicPr>
          <p:cNvPr id="6" name="Picture 5" descr="Jembi-Africa-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2559"/>
            <a:ext cx="4154696" cy="31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Low Resource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1723"/>
            <a:ext cx="8229600" cy="4093633"/>
          </a:xfrm>
        </p:spPr>
        <p:txBody>
          <a:bodyPr/>
          <a:lstStyle/>
          <a:p>
            <a:r>
              <a:rPr lang="en-US" dirty="0" smtClean="0"/>
              <a:t>Poor infrastructure</a:t>
            </a:r>
          </a:p>
          <a:p>
            <a:r>
              <a:rPr lang="en-US" dirty="0" smtClean="0"/>
              <a:t>Intermittent 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Internet</a:t>
            </a:r>
          </a:p>
          <a:p>
            <a:r>
              <a:rPr lang="en-US" dirty="0" smtClean="0"/>
              <a:t>Users not sufficiently computer literate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61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9548" y="1335548"/>
            <a:ext cx="38673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Improving Interoperability for Maternal and Child Health in Rwamagana District</a:t>
            </a:r>
            <a:endParaRPr lang="en-US" sz="2400" dirty="0"/>
          </a:p>
        </p:txBody>
      </p:sp>
      <p:pic>
        <p:nvPicPr>
          <p:cNvPr id="4" name="Picture 10" descr="PregnantAfrican_iStock95976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" y="3060086"/>
            <a:ext cx="1808077" cy="268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Untitled.png"/>
          <p:cNvPicPr>
            <a:picLocks noChangeAspect="1"/>
          </p:cNvPicPr>
          <p:nvPr/>
        </p:nvPicPr>
        <p:blipFill rotWithShape="1">
          <a:blip r:embed="rId4"/>
          <a:srcRect l="-831" r="756"/>
          <a:stretch/>
        </p:blipFill>
        <p:spPr>
          <a:xfrm>
            <a:off x="5041047" y="3000478"/>
            <a:ext cx="338393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Rwanda Fl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1226"/>
            <a:ext cx="1856017" cy="123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16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charset="0"/>
              </a:rPr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297678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 dirty="0" smtClean="0"/>
              <a:t>Giving health care providers a better picture of their patients medical history</a:t>
            </a:r>
          </a:p>
          <a:p>
            <a:pPr>
              <a:lnSpc>
                <a:spcPct val="140000"/>
              </a:lnSpc>
            </a:pPr>
            <a:r>
              <a:rPr lang="en-US" sz="1600" dirty="0" smtClean="0"/>
              <a:t>Increase </a:t>
            </a:r>
            <a:r>
              <a:rPr lang="en-US" sz="1600" dirty="0"/>
              <a:t>the number of pregnant women accessing ante-natal care </a:t>
            </a:r>
            <a:r>
              <a:rPr lang="en-US" sz="1600" dirty="0" smtClean="0"/>
              <a:t>services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600" dirty="0"/>
              <a:t>Increase the number of HIV-positive pregnant women accessing PMTCT </a:t>
            </a:r>
            <a:r>
              <a:rPr lang="en-US" sz="1600" dirty="0" smtClean="0"/>
              <a:t>services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600" dirty="0"/>
              <a:t>Improve progress in implementing MDGs 4, 5 and 6 (lower incidences of maternal and child mortality and HIV/AIDS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Picture 3" descr="md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dg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dg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8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7526"/>
            <a:ext cx="5007658" cy="1143000"/>
          </a:xfrm>
        </p:spPr>
        <p:txBody>
          <a:bodyPr>
            <a:normAutofit/>
          </a:bodyPr>
          <a:lstStyle/>
          <a:p>
            <a:r>
              <a:rPr lang="en-US" sz="2000" dirty="0"/>
              <a:t>Atlas of known OpenMRS Implementations</a:t>
            </a:r>
          </a:p>
        </p:txBody>
      </p:sp>
      <p:pic>
        <p:nvPicPr>
          <p:cNvPr id="4" name="Content Placeholder 3" descr="Screen Shot 2012-08-22 at 1.3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1" b="-5961"/>
          <a:stretch>
            <a:fillRect/>
          </a:stretch>
        </p:blipFill>
        <p:spPr>
          <a:xfrm>
            <a:off x="457200" y="1417639"/>
            <a:ext cx="5546588" cy="3050410"/>
          </a:xfrm>
          <a:prstGeom prst="rect">
            <a:avLst/>
          </a:prstGeom>
        </p:spPr>
      </p:pic>
      <p:pic>
        <p:nvPicPr>
          <p:cNvPr id="6" name="Picture 5" descr="rsmsworkf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81" y="3099453"/>
            <a:ext cx="3845819" cy="28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Rwanda Health Enterprise Architecture (RHEA)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594"/>
            <a:ext cx="8229600" cy="3635783"/>
          </a:xfrm>
        </p:spPr>
        <p:txBody>
          <a:bodyPr>
            <a:normAutofit/>
          </a:bodyPr>
          <a:lstStyle/>
          <a:p>
            <a:r>
              <a:rPr lang="en-US" sz="2800" dirty="0"/>
              <a:t>RHEA is </a:t>
            </a:r>
            <a:r>
              <a:rPr lang="en-US" sz="2800" dirty="0" smtClean="0"/>
              <a:t>an </a:t>
            </a:r>
            <a:r>
              <a:rPr lang="en-US" sz="2800" dirty="0"/>
              <a:t>initiative </a:t>
            </a:r>
            <a:r>
              <a:rPr lang="en-US" sz="2800" dirty="0" smtClean="0"/>
              <a:t>of the Rwandan Ministry of Health eHealth Coordination Unit.</a:t>
            </a:r>
            <a:endParaRPr lang="en-US" sz="2800" dirty="0"/>
          </a:p>
          <a:p>
            <a:r>
              <a:rPr lang="en-US" sz="2800" dirty="0" smtClean="0"/>
              <a:t>RHEA </a:t>
            </a:r>
            <a:r>
              <a:rPr lang="en-US" sz="2800" dirty="0"/>
              <a:t>seeks to develop and implement </a:t>
            </a:r>
            <a:r>
              <a:rPr lang="en-US" sz="2800" dirty="0" smtClean="0"/>
              <a:t>an </a:t>
            </a:r>
            <a:r>
              <a:rPr lang="en-US" sz="2800" dirty="0"/>
              <a:t>health enterprise architecture for </a:t>
            </a:r>
            <a:r>
              <a:rPr lang="en-US" sz="2800" dirty="0" smtClean="0"/>
              <a:t>Rwanda.</a:t>
            </a:r>
          </a:p>
        </p:txBody>
      </p:sp>
    </p:spTree>
    <p:extLst>
      <p:ext uri="{BB962C8B-B14F-4D97-AF65-F5344CB8AC3E}">
        <p14:creationId xmlns:p14="http://schemas.microsoft.com/office/powerpoint/2010/main" val="50278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project within a project</a:t>
            </a:r>
          </a:p>
          <a:p>
            <a:pPr lvl="1"/>
            <a:r>
              <a:rPr lang="en-US" dirty="0"/>
              <a:t>Rwanda HIE within RHEA</a:t>
            </a:r>
          </a:p>
          <a:p>
            <a:r>
              <a:rPr lang="en-US" dirty="0" smtClean="0"/>
              <a:t>Implementation and instantiation of a HIE based on the data from RHEA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Workflows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all utilized within the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28286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711</Words>
  <Application>Microsoft Macintosh PowerPoint</Application>
  <PresentationFormat>On-screen Show (4:3)</PresentationFormat>
  <Paragraphs>192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Rwanda HIE | RHEA</vt:lpstr>
      <vt:lpstr>Glossary</vt:lpstr>
      <vt:lpstr>Common HIS landscape (Information Silos)</vt:lpstr>
      <vt:lpstr>Challenges in Low Resource Settings</vt:lpstr>
      <vt:lpstr>Rwanda</vt:lpstr>
      <vt:lpstr>Goals</vt:lpstr>
      <vt:lpstr>Atlas of known OpenMRS Implementations</vt:lpstr>
      <vt:lpstr>Rwanda Health Enterprise Architecture (RHEA) Project</vt:lpstr>
      <vt:lpstr>Rwanda HIE</vt:lpstr>
      <vt:lpstr>HIE Architecture</vt:lpstr>
      <vt:lpstr>Patient Search</vt:lpstr>
      <vt:lpstr>Sharing patient data across facilities (Posting new information)</vt:lpstr>
      <vt:lpstr>Sharing patient data across facilities  (Retrieving information)</vt:lpstr>
      <vt:lpstr>Referral Guideline</vt:lpstr>
      <vt:lpstr>Automated Reminders via SMS</vt:lpstr>
      <vt:lpstr>HIE Stack</vt:lpstr>
      <vt:lpstr>Project History and Timeline</vt:lpstr>
      <vt:lpstr>Timeline</vt:lpstr>
      <vt:lpstr>Canada Health InfoWay EHR Architecture</vt:lpstr>
      <vt:lpstr>Timeline</vt:lpstr>
      <vt:lpstr>Timeline</vt:lpstr>
      <vt:lpstr>Timeline</vt:lpstr>
      <vt:lpstr>Timeline</vt:lpstr>
      <vt:lpstr>Timeline - Today</vt:lpstr>
      <vt:lpstr>Implementation Findings</vt:lpstr>
      <vt:lpstr>Development Findings</vt:lpstr>
      <vt:lpstr>Team Overview</vt:lpstr>
      <vt:lpstr>OpenHIE</vt:lpstr>
      <vt:lpstr>Implementation Blog</vt:lpstr>
      <vt:lpstr>PowerPoint Presentation</vt:lpstr>
      <vt:lpstr>PowerPoint Presentation</vt:lpstr>
    </vt:vector>
  </TitlesOfParts>
  <Manager/>
  <Company>Jembi Health Systems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HISA Presentation - The Rwanda HIE</dc:subject>
  <dc:creator>Wayne Naidoo</dc:creator>
  <cp:keywords/>
  <dc:description/>
  <cp:lastModifiedBy>Wayne Chelliah</cp:lastModifiedBy>
  <cp:revision>211</cp:revision>
  <dcterms:created xsi:type="dcterms:W3CDTF">2012-08-21T19:18:32Z</dcterms:created>
  <dcterms:modified xsi:type="dcterms:W3CDTF">2013-07-03T10:01:07Z</dcterms:modified>
  <cp:category/>
</cp:coreProperties>
</file>