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0"/>
  </p:notesMasterIdLst>
  <p:sldIdLst>
    <p:sldId id="256" r:id="rId2"/>
    <p:sldId id="261" r:id="rId3"/>
    <p:sldId id="262" r:id="rId4"/>
    <p:sldId id="263" r:id="rId5"/>
    <p:sldId id="264" r:id="rId6"/>
    <p:sldId id="287" r:id="rId7"/>
    <p:sldId id="295" r:id="rId8"/>
    <p:sldId id="297" r:id="rId9"/>
    <p:sldId id="296" r:id="rId10"/>
    <p:sldId id="288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8" r:id="rId21"/>
    <p:sldId id="279" r:id="rId22"/>
    <p:sldId id="281" r:id="rId23"/>
    <p:sldId id="282" r:id="rId24"/>
    <p:sldId id="280" r:id="rId25"/>
    <p:sldId id="284" r:id="rId26"/>
    <p:sldId id="285" r:id="rId27"/>
    <p:sldId id="286" r:id="rId28"/>
    <p:sldId id="294" r:id="rId29"/>
    <p:sldId id="299" r:id="rId30"/>
    <p:sldId id="298" r:id="rId31"/>
    <p:sldId id="300" r:id="rId32"/>
    <p:sldId id="289" r:id="rId33"/>
    <p:sldId id="290" r:id="rId34"/>
    <p:sldId id="291" r:id="rId35"/>
    <p:sldId id="292" r:id="rId36"/>
    <p:sldId id="293" r:id="rId37"/>
    <p:sldId id="301" r:id="rId38"/>
    <p:sldId id="30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5" autoAdjust="0"/>
    <p:restoredTop sz="94660"/>
  </p:normalViewPr>
  <p:slideViewPr>
    <p:cSldViewPr>
      <p:cViewPr varScale="1">
        <p:scale>
          <a:sx n="73" d="100"/>
          <a:sy n="73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88B0B-F3C9-4D0E-8A50-BEEF837D87A1}" type="datetimeFigureOut">
              <a:rPr lang="en-GB" smtClean="0"/>
              <a:pPr/>
              <a:t>02/07/2013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2390-94FA-424C-A2E2-2E909C2F498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78EC8-8A2C-4F0C-8AFD-5FAA33248B41}" type="slidenum">
              <a:rPr lang="en-US"/>
              <a:pPr/>
              <a:t>6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2FBAD-0190-49A3-8259-1D51B99FC8EC}" type="slidenum">
              <a:rPr lang="en-US"/>
              <a:pPr/>
              <a:t>19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04B28-3859-49B5-8BBD-7F13E8D8BE54}" type="slidenum">
              <a:rPr lang="en-US"/>
              <a:pPr/>
              <a:t>20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4AB7D-4545-4D2E-890E-0DF96B481800}" type="slidenum">
              <a:rPr lang="en-US"/>
              <a:pPr/>
              <a:t>21</a:t>
            </a:fld>
            <a:endParaRPr lang="en-US"/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5A89C-0F4F-40B6-92E7-D346C7AC8054}" type="slidenum">
              <a:rPr lang="en-GB"/>
              <a:pPr/>
              <a:t>22</a:t>
            </a:fld>
            <a:endParaRPr lang="en-GB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C8D14-1C6F-41F6-A879-C385143AC945}" type="slidenum">
              <a:rPr lang="en-GB"/>
              <a:pPr/>
              <a:t>23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ln/>
        </p:spPr>
        <p:txBody>
          <a:bodyPr lIns="93657" tIns="47622" rIns="93657" bIns="4762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E6943-F358-4312-8080-A59200A53544}" type="slidenum">
              <a:rPr lang="en-US"/>
              <a:pPr/>
              <a:t>24</a:t>
            </a:fld>
            <a:endParaRPr lang="en-US"/>
          </a:p>
        </p:txBody>
      </p:sp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Staff / Space / Equipment / Furniture / Infrastructure / Hardware / Supporting software / Time</a:t>
            </a:r>
          </a:p>
          <a:p>
            <a:r>
              <a:rPr lang="en-US"/>
              <a:t>Adequacy of infrastructure </a:t>
            </a:r>
          </a:p>
          <a:p>
            <a:r>
              <a:rPr lang="en-US"/>
              <a:t>	Access: 2700 PC Workstations/400 Thin Client Workstations/Mobile wireless workstations/Remote logon/VPN</a:t>
            </a:r>
          </a:p>
          <a:p>
            <a:r>
              <a:rPr lang="en-US"/>
              <a:t>	Response time:  Major hardware upgrade</a:t>
            </a:r>
          </a:p>
          <a:p>
            <a:r>
              <a:rPr lang="en-US"/>
              <a:t>	Reliability:  Systems team</a:t>
            </a:r>
          </a:p>
          <a:p>
            <a:endParaRPr lang="en-US"/>
          </a:p>
          <a:p>
            <a:r>
              <a:rPr lang="en-US"/>
              <a:t>Corporate culture</a:t>
            </a:r>
          </a:p>
          <a:p>
            <a:r>
              <a:rPr lang="en-US"/>
              <a:t>Productivity expectations</a:t>
            </a:r>
          </a:p>
          <a:p>
            <a:r>
              <a:rPr lang="en-US"/>
              <a:t>Transition period – “hybrid system”</a:t>
            </a:r>
          </a:p>
          <a:p>
            <a:r>
              <a:rPr lang="en-US"/>
              <a:t>Training, training, training</a:t>
            </a:r>
          </a:p>
          <a:p>
            <a:r>
              <a:rPr lang="en-US"/>
              <a:t>Roll out strategy – “waves”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D354A-73F8-4E1B-930A-2ABB559E01BA}" type="slidenum">
              <a:rPr lang="en-GB"/>
              <a:pPr/>
              <a:t>25</a:t>
            </a:fld>
            <a:endParaRPr lang="en-GB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FE5A4-2B5D-4FDD-8D9A-A6D0E08114D4}" type="slidenum">
              <a:rPr lang="en-GB"/>
              <a:pPr/>
              <a:t>26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A4778-2366-4544-9A7B-66B661EC9967}" type="slidenum">
              <a:rPr lang="en-GB"/>
              <a:pPr/>
              <a:t>27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2A049-EDF5-4235-A8D1-636EC4BA9219}" type="slidenum">
              <a:rPr lang="en-GB"/>
              <a:pPr/>
              <a:t>9</a:t>
            </a:fld>
            <a:endParaRPr lang="en-GB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3E153-2406-45CF-8930-2A59025A8BEB}" type="slidenum">
              <a:rPr lang="en-US"/>
              <a:pPr/>
              <a:t>10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0C33E-3E6B-44F8-B628-309B83F7F6A4}" type="slidenum">
              <a:rPr lang="en-GB"/>
              <a:pPr/>
              <a:t>11</a:t>
            </a:fld>
            <a:endParaRPr lang="en-GB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1A8E4-DBE9-4C97-94CC-40AA977C9727}" type="slidenum">
              <a:rPr lang="en-GB"/>
              <a:pPr/>
              <a:t>14</a:t>
            </a:fld>
            <a:endParaRPr lang="en-GB"/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AD5731-C5C4-4D60-AFC3-3C5858091122}" type="slidenum">
              <a:rPr lang="en-GB" sz="1200">
                <a:latin typeface="Calibri" pitchFamily="34" charset="0"/>
              </a:rPr>
              <a:pPr algn="r"/>
              <a:t>14</a:t>
            </a:fld>
            <a:endParaRPr lang="en-GB" sz="1200">
              <a:latin typeface="Calibri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4343400"/>
            <a:ext cx="6105525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B9B05-9CAB-4316-98DA-21AC413E9FCD}" type="slidenum">
              <a:rPr lang="en-US"/>
              <a:pPr/>
              <a:t>15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A06B9-3272-4840-B955-F051A177C0F5}" type="slidenum">
              <a:rPr lang="en-US"/>
              <a:pPr/>
              <a:t>16</a:t>
            </a:fld>
            <a:endParaRPr lang="en-US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419F4-C809-4230-88DC-DC35EB3CECDF}" type="slidenum">
              <a:rPr lang="en-US"/>
              <a:pPr/>
              <a:t>17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D3335-8159-4985-8CDF-D6E63B713336}" type="slidenum">
              <a:rPr lang="en-US"/>
              <a:pPr/>
              <a:t>18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HISA 2013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Paul </a:t>
            </a:r>
            <a:r>
              <a:rPr lang="en-GB" dirty="0" err="1" smtClean="0"/>
              <a:t>Woolman</a:t>
            </a:r>
            <a:endParaRPr lang="en-GB" dirty="0"/>
          </a:p>
        </p:txBody>
      </p:sp>
      <p:pic>
        <p:nvPicPr>
          <p:cNvPr id="4" name="Picture 3" descr="P1010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4876800"/>
            <a:ext cx="1600200" cy="1200150"/>
          </a:xfrm>
          <a:prstGeom prst="rect">
            <a:avLst/>
          </a:prstGeom>
        </p:spPr>
      </p:pic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5257800" y="4800600"/>
            <a:ext cx="2160445" cy="144779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00200" y="4267200"/>
            <a:ext cx="151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Green Shoots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267200"/>
            <a:ext cx="15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 Blue Sky 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03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future is here; it is just not evenly distributed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105400"/>
            <a:ext cx="7854696" cy="1752600"/>
          </a:xfrm>
        </p:spPr>
        <p:txBody>
          <a:bodyPr/>
          <a:lstStyle/>
          <a:p>
            <a:r>
              <a:rPr lang="en-US" dirty="0"/>
              <a:t>William Gibson</a:t>
            </a:r>
          </a:p>
        </p:txBody>
      </p:sp>
      <p:sp>
        <p:nvSpPr>
          <p:cNvPr id="3074" name="Cloud"/>
          <p:cNvSpPr>
            <a:spLocks noChangeAspect="1" noEditPoints="1" noChangeArrowheads="1"/>
          </p:cNvSpPr>
          <p:nvPr/>
        </p:nvSpPr>
        <p:spPr bwMode="auto">
          <a:xfrm>
            <a:off x="3429000" y="9144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</a:t>
            </a:r>
            <a:r>
              <a:rPr lang="en-US" dirty="0" err="1" smtClean="0"/>
              <a:t>Programme</a:t>
            </a:r>
            <a:r>
              <a:rPr lang="en-US" dirty="0" smtClean="0"/>
              <a:t> in England 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5195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“The aim is to implement integrated care records services (ICRS) records which are: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integrated across all health and social care settings;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designed around the patient, and not around individual institutions;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therefore able to support the implementation of care pathways as part of National Service Frameworks.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en-US" dirty="0"/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800" dirty="0"/>
              <a:t>Delivering 21st Century IT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800" dirty="0"/>
              <a:t>National Specification for Integrated Care Records Service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800" dirty="0"/>
              <a:t>July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Successes of NPFIT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National network N3</a:t>
            </a:r>
          </a:p>
          <a:p>
            <a:r>
              <a:rPr lang="en-GB" dirty="0" smtClean="0"/>
              <a:t>PACS  rollout</a:t>
            </a:r>
          </a:p>
          <a:p>
            <a:r>
              <a:rPr lang="en-GB" dirty="0" smtClean="0"/>
              <a:t>GP2GP record transfer rollout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Failures of NPFIT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“The aim is to implement integrated care records services (ICRS) records which are: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integrated across all health and social care settings;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designed around the patient, and not around individual institutions;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therefore able to support the implementation of care pathways as part of National Service Frameworks.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en-US" dirty="0"/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dirty="0"/>
              <a:t>Delivering 21st Century IT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dirty="0"/>
              <a:t>National Specification for Integrated Care Records Service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dirty="0"/>
              <a:t>July 2002</a:t>
            </a: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6565044" y="228601"/>
            <a:ext cx="2274155" cy="1524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425BA9-379A-4F8B-A181-B47AC359BFF6}" type="slidenum"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GB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717550"/>
          </a:xfrm>
        </p:spPr>
        <p:txBody>
          <a:bodyPr/>
          <a:lstStyle/>
          <a:p>
            <a:pPr algn="l"/>
            <a:r>
              <a:rPr lang="en-GB" sz="2800" dirty="0" smtClean="0"/>
              <a:t>Reasons for failure 23 (of 245)</a:t>
            </a:r>
            <a:endParaRPr lang="en-GB" sz="2800" dirty="0"/>
          </a:p>
        </p:txBody>
      </p:sp>
      <p:pic>
        <p:nvPicPr>
          <p:cNvPr id="41988" name="Picture 3" descr="The Times 26 June 07"/>
          <p:cNvPicPr>
            <a:picLocks noChangeAspect="1" noChangeArrowheads="1"/>
          </p:cNvPicPr>
          <p:nvPr/>
        </p:nvPicPr>
        <p:blipFill>
          <a:blip r:embed="rId3" cstate="print"/>
          <a:srcRect l="28761" t="30359" r="32413" b="65263"/>
          <a:stretch>
            <a:fillRect/>
          </a:stretch>
        </p:blipFill>
        <p:spPr bwMode="auto">
          <a:xfrm>
            <a:off x="3124200" y="1219200"/>
            <a:ext cx="5219700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1989" name="Picture 4" descr="times"/>
          <p:cNvPicPr>
            <a:picLocks noChangeAspect="1" noChangeArrowheads="1"/>
          </p:cNvPicPr>
          <p:nvPr/>
        </p:nvPicPr>
        <p:blipFill>
          <a:blip r:embed="rId4" cstate="print"/>
          <a:srcRect t="2490" b="86862"/>
          <a:stretch>
            <a:fillRect/>
          </a:stretch>
        </p:blipFill>
        <p:spPr bwMode="auto">
          <a:xfrm>
            <a:off x="4114800" y="1219200"/>
            <a:ext cx="1873250" cy="254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6781800" y="2819400"/>
            <a:ext cx="1152525" cy="3238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eaLnBrk="0" hangingPunct="0"/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26 June 07</a:t>
            </a:r>
            <a:endParaRPr lang="en-GB" sz="1400" b="1">
              <a:latin typeface="Calibri" pitchFamily="34" charset="0"/>
            </a:endParaRPr>
          </a:p>
        </p:txBody>
      </p:sp>
      <p:pic>
        <p:nvPicPr>
          <p:cNvPr id="41991" name="Picture 6" descr="Picture1"/>
          <p:cNvPicPr>
            <a:picLocks noChangeAspect="1" noChangeArrowheads="1"/>
          </p:cNvPicPr>
          <p:nvPr/>
        </p:nvPicPr>
        <p:blipFill>
          <a:blip r:embed="rId5" cstate="print"/>
          <a:srcRect t="42476" b="31807"/>
          <a:stretch>
            <a:fillRect/>
          </a:stretch>
        </p:blipFill>
        <p:spPr bwMode="auto">
          <a:xfrm rot="-1625546">
            <a:off x="179388" y="2924175"/>
            <a:ext cx="4494212" cy="16573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0" y="2895600"/>
            <a:ext cx="2844800" cy="3238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eaLnBrk="0" hangingPunct="0"/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Doctor, 20 Feb 07</a:t>
            </a:r>
            <a:endParaRPr lang="en-GB" sz="1400" b="1">
              <a:latin typeface="Calibri" pitchFamily="34" charset="0"/>
            </a:endParaRPr>
          </a:p>
        </p:txBody>
      </p:sp>
      <p:pic>
        <p:nvPicPr>
          <p:cNvPr id="4199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3213100"/>
            <a:ext cx="4103688" cy="928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5795963" y="4149725"/>
            <a:ext cx="2844800" cy="3238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r" eaLnBrk="0" hangingPunct="0"/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Hospital Doctor, 08 Feb 07</a:t>
            </a:r>
            <a:endParaRPr lang="en-GB" sz="1400" b="1">
              <a:latin typeface="Calibri" pitchFamily="34" charset="0"/>
            </a:endParaRPr>
          </a:p>
        </p:txBody>
      </p:sp>
      <p:pic>
        <p:nvPicPr>
          <p:cNvPr id="41997" name="Picture 3" descr="Image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87165">
            <a:off x="2667000" y="4572000"/>
            <a:ext cx="4103688" cy="1857375"/>
          </a:xfrm>
          <a:prstGeom prst="rect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“IT will make an efficient business more efficient ;       IT will make an inefficient business more inefficient”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724400"/>
            <a:ext cx="6400800" cy="1752600"/>
          </a:xfrm>
        </p:spPr>
        <p:txBody>
          <a:bodyPr/>
          <a:lstStyle/>
          <a:p>
            <a:r>
              <a:rPr lang="en-US"/>
              <a:t>Bill Gates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78F5-DB40-4972-946C-AF0E5113DBBF}" type="slidenum">
              <a:rPr lang="en-US"/>
              <a:pPr/>
              <a:t>16</a:t>
            </a:fld>
            <a:endParaRPr lang="en-US"/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Spain (Andalucia)</a:t>
            </a: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51654" name="Picture 6" descr="White villages Andalucia south sp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95600"/>
            <a:ext cx="4743450" cy="3360738"/>
          </a:xfrm>
          <a:prstGeom prst="rect">
            <a:avLst/>
          </a:prstGeom>
          <a:noFill/>
        </p:spPr>
      </p:pic>
      <p:pic>
        <p:nvPicPr>
          <p:cNvPr id="1051656" name="Picture 8" descr="400-andalucia-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057400"/>
            <a:ext cx="3810000" cy="234315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477000" y="3657600"/>
            <a:ext cx="76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15200" y="3352800"/>
            <a:ext cx="76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P10109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457200"/>
            <a:ext cx="1600200" cy="120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0" name="Picture 2" descr="mapa espana copia"/>
          <p:cNvPicPr>
            <a:picLocks noChangeAspect="1" noChangeArrowheads="1"/>
          </p:cNvPicPr>
          <p:nvPr/>
        </p:nvPicPr>
        <p:blipFill>
          <a:blip r:embed="rId3" cstate="print"/>
          <a:srcRect l="563" r="21385" b="4086"/>
          <a:stretch>
            <a:fillRect/>
          </a:stretch>
        </p:blipFill>
        <p:spPr bwMode="auto">
          <a:xfrm>
            <a:off x="339725" y="2740025"/>
            <a:ext cx="4311650" cy="3652838"/>
          </a:xfrm>
          <a:prstGeom prst="rect">
            <a:avLst/>
          </a:prstGeom>
          <a:noFill/>
        </p:spPr>
      </p:pic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5629275" y="250825"/>
            <a:ext cx="247650" cy="339725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GB" b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4749800" y="2687638"/>
            <a:ext cx="3973513" cy="3886200"/>
          </a:xfrm>
          <a:prstGeom prst="rect">
            <a:avLst/>
          </a:prstGeom>
          <a:solidFill>
            <a:srgbClr val="B2C2D2"/>
          </a:solidFill>
          <a:ln w="9525">
            <a:solidFill>
              <a:srgbClr val="B2C2D2"/>
            </a:solidFill>
            <a:miter lim="800000"/>
            <a:headEnd/>
            <a:tailEnd/>
          </a:ln>
          <a:effectLst/>
        </p:spPr>
        <p:txBody>
          <a:bodyPr tIns="154800"/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solidFill>
                  <a:srgbClr val="36485A"/>
                </a:solidFill>
                <a:latin typeface="Arial" charset="0"/>
              </a:rPr>
              <a:t>Population</a:t>
            </a:r>
            <a:endParaRPr lang="en-GB" sz="2400">
              <a:solidFill>
                <a:srgbClr val="36485A"/>
              </a:solidFill>
              <a:latin typeface="Arial" charset="0"/>
            </a:endParaRPr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5254625" y="3208338"/>
            <a:ext cx="3508375" cy="3295650"/>
          </a:xfrm>
          <a:prstGeom prst="rect">
            <a:avLst/>
          </a:prstGeom>
          <a:solidFill>
            <a:srgbClr val="EAEAEA"/>
          </a:solidFill>
          <a:ln w="9525">
            <a:solidFill>
              <a:srgbClr val="B2C2D2"/>
            </a:solidFill>
            <a:miter lim="800000"/>
            <a:headEnd/>
            <a:tailEnd/>
          </a:ln>
          <a:effectLst/>
        </p:spPr>
        <p:txBody>
          <a:bodyPr lIns="126000" tIns="10800" anchor="ctr"/>
          <a:lstStyle/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GB" sz="1600" b="1">
                <a:solidFill>
                  <a:srgbClr val="36485A"/>
                </a:solidFill>
                <a:latin typeface="Arial" charset="0"/>
              </a:rPr>
              <a:t>Growth:		1.6 %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sz="1600" b="1">
                <a:solidFill>
                  <a:srgbClr val="36485A"/>
                </a:solidFill>
                <a:latin typeface="Arial" charset="0"/>
              </a:rPr>
              <a:t> &gt; 65 years:	14.6 %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GB" sz="1600" b="1">
                <a:solidFill>
                  <a:srgbClr val="36485A"/>
                </a:solidFill>
                <a:latin typeface="Arial" charset="0"/>
              </a:rPr>
              <a:t>Life expectancy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GB" sz="1600" b="1">
                <a:solidFill>
                  <a:srgbClr val="36485A"/>
                </a:solidFill>
                <a:latin typeface="Arial" charset="0"/>
              </a:rPr>
              <a:t>       Women:	82.17	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GB" sz="1600" b="1">
                <a:solidFill>
                  <a:srgbClr val="36485A"/>
                </a:solidFill>
                <a:latin typeface="Arial" charset="0"/>
              </a:rPr>
              <a:t>       Men:		75.24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GB" sz="1600" b="1">
                <a:solidFill>
                  <a:srgbClr val="36485A"/>
                </a:solidFill>
                <a:latin typeface="Arial" charset="0"/>
              </a:rPr>
              <a:t>Birth rate:	11.94 ‰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GB" sz="1600" b="1">
                <a:solidFill>
                  <a:srgbClr val="36485A"/>
                </a:solidFill>
                <a:latin typeface="Arial" charset="0"/>
              </a:rPr>
              <a:t>Standardized mortality rate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GB" sz="1600" b="1">
                <a:solidFill>
                  <a:srgbClr val="36485A"/>
                </a:solidFill>
                <a:latin typeface="Arial" charset="0"/>
              </a:rPr>
              <a:t>        Women:	4.83 ‰ 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GB" sz="1600" b="1">
                <a:solidFill>
                  <a:srgbClr val="36485A"/>
                </a:solidFill>
                <a:latin typeface="Arial" charset="0"/>
              </a:rPr>
              <a:t>        Men:	8.70 ‰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GB" sz="1600" b="1">
                <a:solidFill>
                  <a:srgbClr val="36485A"/>
                </a:solidFill>
                <a:latin typeface="Arial" charset="0"/>
              </a:rPr>
              <a:t>Child mortality: 	4.74 ‰</a:t>
            </a:r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565150" y="1584325"/>
            <a:ext cx="3795713" cy="404813"/>
          </a:xfrm>
          <a:prstGeom prst="rect">
            <a:avLst/>
          </a:prstGeom>
          <a:solidFill>
            <a:srgbClr val="EAEAEA"/>
          </a:solidFill>
          <a:ln w="9525">
            <a:solidFill>
              <a:srgbClr val="B2C2D2"/>
            </a:solidFill>
            <a:miter lim="800000"/>
            <a:headEnd/>
            <a:tailEnd/>
          </a:ln>
          <a:effectLst/>
        </p:spPr>
        <p:txBody>
          <a:bodyPr lIns="126000" tIns="154800" anchor="ctr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GB" sz="2800" b="1">
                <a:solidFill>
                  <a:srgbClr val="36485A"/>
                </a:solidFill>
                <a:latin typeface="Arial Narrow" pitchFamily="34" charset="0"/>
              </a:rPr>
              <a:t>8 million</a:t>
            </a:r>
            <a:r>
              <a:rPr lang="en-GB" sz="2800" b="1">
                <a:solidFill>
                  <a:srgbClr val="36485A"/>
                </a:solidFill>
                <a:latin typeface="Arial" charset="0"/>
              </a:rPr>
              <a:t> </a:t>
            </a:r>
            <a:r>
              <a:rPr lang="en-GB" sz="2800" b="1">
                <a:solidFill>
                  <a:srgbClr val="36485A"/>
                </a:solidFill>
                <a:latin typeface="Arial Narrow" pitchFamily="34" charset="0"/>
              </a:rPr>
              <a:t>inhabitants</a:t>
            </a:r>
          </a:p>
        </p:txBody>
      </p:sp>
      <p:sp>
        <p:nvSpPr>
          <p:cNvPr id="46797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GB" dirty="0"/>
              <a:t>Andalucía</a:t>
            </a: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4756150" y="1597025"/>
            <a:ext cx="3795713" cy="404813"/>
          </a:xfrm>
          <a:prstGeom prst="rect">
            <a:avLst/>
          </a:prstGeom>
          <a:solidFill>
            <a:srgbClr val="EAEAEA"/>
          </a:solidFill>
          <a:ln w="9525">
            <a:solidFill>
              <a:srgbClr val="B2C2D2"/>
            </a:solidFill>
            <a:miter lim="800000"/>
            <a:headEnd/>
            <a:tailEnd/>
          </a:ln>
          <a:effectLst/>
        </p:spPr>
        <p:txBody>
          <a:bodyPr lIns="126000" tIns="154800" anchor="ctr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GB" sz="2800" b="1">
                <a:solidFill>
                  <a:srgbClr val="36485A"/>
                </a:solidFill>
                <a:latin typeface="Arial Narrow" pitchFamily="34" charset="0"/>
              </a:rPr>
              <a:t>87,579 Km2</a:t>
            </a:r>
          </a:p>
        </p:txBody>
      </p:sp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4756150" y="2092325"/>
            <a:ext cx="3795713" cy="404813"/>
          </a:xfrm>
          <a:prstGeom prst="rect">
            <a:avLst/>
          </a:prstGeom>
          <a:solidFill>
            <a:srgbClr val="EAEAEA"/>
          </a:solidFill>
          <a:ln w="9525">
            <a:solidFill>
              <a:srgbClr val="B2C2D2"/>
            </a:solidFill>
            <a:miter lim="800000"/>
            <a:headEnd/>
            <a:tailEnd/>
          </a:ln>
          <a:effectLst/>
        </p:spPr>
        <p:txBody>
          <a:bodyPr lIns="126000" tIns="154800" anchor="ctr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GB" sz="2800" b="1">
                <a:solidFill>
                  <a:srgbClr val="36485A"/>
                </a:solidFill>
                <a:latin typeface="Arial Narrow" pitchFamily="34" charset="0"/>
              </a:rPr>
              <a:t>91 inhabitants/Km2</a:t>
            </a:r>
          </a:p>
        </p:txBody>
      </p:sp>
      <p:sp>
        <p:nvSpPr>
          <p:cNvPr id="467979" name="Text Box 11"/>
          <p:cNvSpPr txBox="1">
            <a:spLocks noChangeArrowheads="1"/>
          </p:cNvSpPr>
          <p:nvPr/>
        </p:nvSpPr>
        <p:spPr bwMode="auto">
          <a:xfrm>
            <a:off x="577850" y="2079625"/>
            <a:ext cx="3795713" cy="404813"/>
          </a:xfrm>
          <a:prstGeom prst="rect">
            <a:avLst/>
          </a:prstGeom>
          <a:solidFill>
            <a:srgbClr val="EAEAEA"/>
          </a:solidFill>
          <a:ln w="9525">
            <a:solidFill>
              <a:srgbClr val="B2C2D2"/>
            </a:solidFill>
            <a:miter lim="800000"/>
            <a:headEnd/>
            <a:tailEnd/>
          </a:ln>
          <a:effectLst/>
        </p:spPr>
        <p:txBody>
          <a:bodyPr lIns="126000" tIns="154800" anchor="ctr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GB" sz="2400" b="1">
                <a:solidFill>
                  <a:srgbClr val="36485A"/>
                </a:solidFill>
                <a:latin typeface="Arial Narrow" pitchFamily="34" charset="0"/>
              </a:rPr>
              <a:t>17.8 % of Spanish population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Text Box 2"/>
          <p:cNvSpPr txBox="1">
            <a:spLocks noChangeArrowheads="1"/>
          </p:cNvSpPr>
          <p:nvPr/>
        </p:nvSpPr>
        <p:spPr bwMode="auto">
          <a:xfrm>
            <a:off x="2665413" y="1344613"/>
            <a:ext cx="6307137" cy="1301750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GB" sz="3600">
                <a:solidFill>
                  <a:schemeClr val="tx2"/>
                </a:solidFill>
                <a:latin typeface="Arial" charset="0"/>
              </a:rPr>
              <a:t>Integrate the healthcare information of every citizen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/>
          <a:lstStyle/>
          <a:p>
            <a:r>
              <a:rPr lang="en-GB" sz="4000" dirty="0" smtClean="0"/>
              <a:t>Andalusia’s </a:t>
            </a:r>
            <a:r>
              <a:rPr lang="en-GB" sz="4000" dirty="0" err="1" smtClean="0"/>
              <a:t>eHealth</a:t>
            </a:r>
            <a:r>
              <a:rPr lang="en-GB" sz="4000" dirty="0" smtClean="0"/>
              <a:t> </a:t>
            </a:r>
            <a:r>
              <a:rPr lang="en-GB" sz="4000" dirty="0"/>
              <a:t>objective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8463" y="1095375"/>
            <a:ext cx="1844675" cy="5534025"/>
            <a:chOff x="294" y="810"/>
            <a:chExt cx="1462" cy="3534"/>
          </a:xfrm>
        </p:grpSpPr>
        <p:pic>
          <p:nvPicPr>
            <p:cNvPr id="485381" name="Picture 5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4" y="3445"/>
              <a:ext cx="1457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5382" name="Picture 6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" y="810"/>
              <a:ext cx="1457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5383" name="Picture 7"/>
            <p:cNvPicPr preferRelativeResize="0">
              <a:picLocks noChangeArrowheads="1"/>
            </p:cNvPicPr>
            <p:nvPr/>
          </p:nvPicPr>
          <p:blipFill>
            <a:blip r:embed="rId5" cstate="print"/>
            <a:srcRect l="5830" t="5910" r="5911" b="5910"/>
            <a:stretch>
              <a:fillRect/>
            </a:stretch>
          </p:blipFill>
          <p:spPr bwMode="auto">
            <a:xfrm>
              <a:off x="294" y="1705"/>
              <a:ext cx="1457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5384" name="Picture 8" descr="salud 01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 b="10338"/>
            <a:stretch>
              <a:fillRect/>
            </a:stretch>
          </p:blipFill>
          <p:spPr bwMode="auto">
            <a:xfrm>
              <a:off x="294" y="2598"/>
              <a:ext cx="1462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8750" y="1087438"/>
            <a:ext cx="252413" cy="5541962"/>
            <a:chOff x="100" y="626"/>
            <a:chExt cx="159" cy="3610"/>
          </a:xfrm>
        </p:grpSpPr>
        <p:sp>
          <p:nvSpPr>
            <p:cNvPr id="485386" name="Rectangle 10"/>
            <p:cNvSpPr>
              <a:spLocks noChangeArrowheads="1"/>
            </p:cNvSpPr>
            <p:nvPr/>
          </p:nvSpPr>
          <p:spPr bwMode="auto">
            <a:xfrm>
              <a:off x="100" y="626"/>
              <a:ext cx="159" cy="3610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29" y="650"/>
              <a:ext cx="100" cy="3556"/>
              <a:chOff x="129" y="674"/>
              <a:chExt cx="100" cy="3556"/>
            </a:xfrm>
          </p:grpSpPr>
          <p:sp>
            <p:nvSpPr>
              <p:cNvPr id="485388" name="Rectangle 12"/>
              <p:cNvSpPr>
                <a:spLocks noChangeArrowheads="1"/>
              </p:cNvSpPr>
              <p:nvPr/>
            </p:nvSpPr>
            <p:spPr bwMode="auto">
              <a:xfrm>
                <a:off x="129" y="674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389" name="Rectangle 13"/>
              <p:cNvSpPr>
                <a:spLocks noChangeArrowheads="1"/>
              </p:cNvSpPr>
              <p:nvPr/>
            </p:nvSpPr>
            <p:spPr bwMode="auto">
              <a:xfrm>
                <a:off x="129" y="900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390" name="Rectangle 14"/>
              <p:cNvSpPr>
                <a:spLocks noChangeArrowheads="1"/>
              </p:cNvSpPr>
              <p:nvPr/>
            </p:nvSpPr>
            <p:spPr bwMode="auto">
              <a:xfrm>
                <a:off x="129" y="1126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391" name="Rectangle 15"/>
              <p:cNvSpPr>
                <a:spLocks noChangeArrowheads="1"/>
              </p:cNvSpPr>
              <p:nvPr/>
            </p:nvSpPr>
            <p:spPr bwMode="auto">
              <a:xfrm>
                <a:off x="129" y="1353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392" name="Rectangle 16"/>
              <p:cNvSpPr>
                <a:spLocks noChangeArrowheads="1"/>
              </p:cNvSpPr>
              <p:nvPr/>
            </p:nvSpPr>
            <p:spPr bwMode="auto">
              <a:xfrm>
                <a:off x="129" y="1579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393" name="Rectangle 17"/>
              <p:cNvSpPr>
                <a:spLocks noChangeArrowheads="1"/>
              </p:cNvSpPr>
              <p:nvPr/>
            </p:nvSpPr>
            <p:spPr bwMode="auto">
              <a:xfrm>
                <a:off x="129" y="1806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394" name="Rectangle 18"/>
              <p:cNvSpPr>
                <a:spLocks noChangeArrowheads="1"/>
              </p:cNvSpPr>
              <p:nvPr/>
            </p:nvSpPr>
            <p:spPr bwMode="auto">
              <a:xfrm>
                <a:off x="129" y="2032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395" name="Rectangle 19"/>
              <p:cNvSpPr>
                <a:spLocks noChangeArrowheads="1"/>
              </p:cNvSpPr>
              <p:nvPr/>
            </p:nvSpPr>
            <p:spPr bwMode="auto">
              <a:xfrm>
                <a:off x="129" y="2258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396" name="Rectangle 20"/>
              <p:cNvSpPr>
                <a:spLocks noChangeArrowheads="1"/>
              </p:cNvSpPr>
              <p:nvPr/>
            </p:nvSpPr>
            <p:spPr bwMode="auto">
              <a:xfrm>
                <a:off x="129" y="2485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397" name="Rectangle 21"/>
              <p:cNvSpPr>
                <a:spLocks noChangeArrowheads="1"/>
              </p:cNvSpPr>
              <p:nvPr/>
            </p:nvSpPr>
            <p:spPr bwMode="auto">
              <a:xfrm>
                <a:off x="129" y="2711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398" name="Rectangle 22"/>
              <p:cNvSpPr>
                <a:spLocks noChangeArrowheads="1"/>
              </p:cNvSpPr>
              <p:nvPr/>
            </p:nvSpPr>
            <p:spPr bwMode="auto">
              <a:xfrm>
                <a:off x="129" y="2938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399" name="Rectangle 23"/>
              <p:cNvSpPr>
                <a:spLocks noChangeArrowheads="1"/>
              </p:cNvSpPr>
              <p:nvPr/>
            </p:nvSpPr>
            <p:spPr bwMode="auto">
              <a:xfrm>
                <a:off x="129" y="3164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00" name="Rectangle 24"/>
              <p:cNvSpPr>
                <a:spLocks noChangeArrowheads="1"/>
              </p:cNvSpPr>
              <p:nvPr/>
            </p:nvSpPr>
            <p:spPr bwMode="auto">
              <a:xfrm>
                <a:off x="129" y="3390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01" name="Rectangle 25"/>
              <p:cNvSpPr>
                <a:spLocks noChangeArrowheads="1"/>
              </p:cNvSpPr>
              <p:nvPr/>
            </p:nvSpPr>
            <p:spPr bwMode="auto">
              <a:xfrm>
                <a:off x="129" y="3617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02" name="Rectangle 26"/>
              <p:cNvSpPr>
                <a:spLocks noChangeArrowheads="1"/>
              </p:cNvSpPr>
              <p:nvPr/>
            </p:nvSpPr>
            <p:spPr bwMode="auto">
              <a:xfrm>
                <a:off x="129" y="3843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03" name="Rectangle 27"/>
              <p:cNvSpPr>
                <a:spLocks noChangeArrowheads="1"/>
              </p:cNvSpPr>
              <p:nvPr/>
            </p:nvSpPr>
            <p:spPr bwMode="auto">
              <a:xfrm>
                <a:off x="129" y="4070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228850" y="1087438"/>
            <a:ext cx="252413" cy="5541962"/>
            <a:chOff x="1504" y="626"/>
            <a:chExt cx="159" cy="3610"/>
          </a:xfrm>
        </p:grpSpPr>
        <p:sp>
          <p:nvSpPr>
            <p:cNvPr id="485405" name="Rectangle 29"/>
            <p:cNvSpPr>
              <a:spLocks noChangeArrowheads="1"/>
            </p:cNvSpPr>
            <p:nvPr/>
          </p:nvSpPr>
          <p:spPr bwMode="auto">
            <a:xfrm>
              <a:off x="1504" y="626"/>
              <a:ext cx="159" cy="3610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533" y="650"/>
              <a:ext cx="100" cy="3556"/>
              <a:chOff x="129" y="674"/>
              <a:chExt cx="100" cy="3556"/>
            </a:xfrm>
          </p:grpSpPr>
          <p:sp>
            <p:nvSpPr>
              <p:cNvPr id="485407" name="Rectangle 31"/>
              <p:cNvSpPr>
                <a:spLocks noChangeArrowheads="1"/>
              </p:cNvSpPr>
              <p:nvPr/>
            </p:nvSpPr>
            <p:spPr bwMode="auto">
              <a:xfrm>
                <a:off x="129" y="674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08" name="Rectangle 32"/>
              <p:cNvSpPr>
                <a:spLocks noChangeArrowheads="1"/>
              </p:cNvSpPr>
              <p:nvPr/>
            </p:nvSpPr>
            <p:spPr bwMode="auto">
              <a:xfrm>
                <a:off x="129" y="900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09" name="Rectangle 33"/>
              <p:cNvSpPr>
                <a:spLocks noChangeArrowheads="1"/>
              </p:cNvSpPr>
              <p:nvPr/>
            </p:nvSpPr>
            <p:spPr bwMode="auto">
              <a:xfrm>
                <a:off x="129" y="1126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10" name="Rectangle 34"/>
              <p:cNvSpPr>
                <a:spLocks noChangeArrowheads="1"/>
              </p:cNvSpPr>
              <p:nvPr/>
            </p:nvSpPr>
            <p:spPr bwMode="auto">
              <a:xfrm>
                <a:off x="129" y="1353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11" name="Rectangle 35"/>
              <p:cNvSpPr>
                <a:spLocks noChangeArrowheads="1"/>
              </p:cNvSpPr>
              <p:nvPr/>
            </p:nvSpPr>
            <p:spPr bwMode="auto">
              <a:xfrm>
                <a:off x="129" y="1579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12" name="Rectangle 36"/>
              <p:cNvSpPr>
                <a:spLocks noChangeArrowheads="1"/>
              </p:cNvSpPr>
              <p:nvPr/>
            </p:nvSpPr>
            <p:spPr bwMode="auto">
              <a:xfrm>
                <a:off x="129" y="1806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13" name="Rectangle 37"/>
              <p:cNvSpPr>
                <a:spLocks noChangeArrowheads="1"/>
              </p:cNvSpPr>
              <p:nvPr/>
            </p:nvSpPr>
            <p:spPr bwMode="auto">
              <a:xfrm>
                <a:off x="129" y="2032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14" name="Rectangle 38"/>
              <p:cNvSpPr>
                <a:spLocks noChangeArrowheads="1"/>
              </p:cNvSpPr>
              <p:nvPr/>
            </p:nvSpPr>
            <p:spPr bwMode="auto">
              <a:xfrm>
                <a:off x="129" y="2258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15" name="Rectangle 39"/>
              <p:cNvSpPr>
                <a:spLocks noChangeArrowheads="1"/>
              </p:cNvSpPr>
              <p:nvPr/>
            </p:nvSpPr>
            <p:spPr bwMode="auto">
              <a:xfrm>
                <a:off x="129" y="2485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16" name="Rectangle 40"/>
              <p:cNvSpPr>
                <a:spLocks noChangeArrowheads="1"/>
              </p:cNvSpPr>
              <p:nvPr/>
            </p:nvSpPr>
            <p:spPr bwMode="auto">
              <a:xfrm>
                <a:off x="129" y="2711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17" name="Rectangle 41"/>
              <p:cNvSpPr>
                <a:spLocks noChangeArrowheads="1"/>
              </p:cNvSpPr>
              <p:nvPr/>
            </p:nvSpPr>
            <p:spPr bwMode="auto">
              <a:xfrm>
                <a:off x="129" y="2938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18" name="Rectangle 42"/>
              <p:cNvSpPr>
                <a:spLocks noChangeArrowheads="1"/>
              </p:cNvSpPr>
              <p:nvPr/>
            </p:nvSpPr>
            <p:spPr bwMode="auto">
              <a:xfrm>
                <a:off x="129" y="3164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19" name="Rectangle 43"/>
              <p:cNvSpPr>
                <a:spLocks noChangeArrowheads="1"/>
              </p:cNvSpPr>
              <p:nvPr/>
            </p:nvSpPr>
            <p:spPr bwMode="auto">
              <a:xfrm>
                <a:off x="129" y="3390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20" name="Rectangle 44"/>
              <p:cNvSpPr>
                <a:spLocks noChangeArrowheads="1"/>
              </p:cNvSpPr>
              <p:nvPr/>
            </p:nvSpPr>
            <p:spPr bwMode="auto">
              <a:xfrm>
                <a:off x="129" y="3617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21" name="Rectangle 45"/>
              <p:cNvSpPr>
                <a:spLocks noChangeArrowheads="1"/>
              </p:cNvSpPr>
              <p:nvPr/>
            </p:nvSpPr>
            <p:spPr bwMode="auto">
              <a:xfrm>
                <a:off x="129" y="3843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422" name="Rectangle 46"/>
              <p:cNvSpPr>
                <a:spLocks noChangeArrowheads="1"/>
              </p:cNvSpPr>
              <p:nvPr/>
            </p:nvSpPr>
            <p:spPr bwMode="auto">
              <a:xfrm>
                <a:off x="129" y="4070"/>
                <a:ext cx="100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485423" name="Rectangle 47"/>
          <p:cNvSpPr>
            <a:spLocks noChangeArrowheads="1"/>
          </p:cNvSpPr>
          <p:nvPr/>
        </p:nvSpPr>
        <p:spPr bwMode="auto">
          <a:xfrm>
            <a:off x="396875" y="2438400"/>
            <a:ext cx="1855788" cy="889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85424" name="Rectangle 48"/>
          <p:cNvSpPr>
            <a:spLocks noChangeArrowheads="1"/>
          </p:cNvSpPr>
          <p:nvPr/>
        </p:nvSpPr>
        <p:spPr bwMode="auto">
          <a:xfrm>
            <a:off x="396875" y="3830638"/>
            <a:ext cx="1855788" cy="889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85425" name="Rectangle 49"/>
          <p:cNvSpPr>
            <a:spLocks noChangeArrowheads="1"/>
          </p:cNvSpPr>
          <p:nvPr/>
        </p:nvSpPr>
        <p:spPr bwMode="auto">
          <a:xfrm>
            <a:off x="396875" y="5208588"/>
            <a:ext cx="1855788" cy="889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3663950" y="3749675"/>
            <a:ext cx="6040438" cy="2857500"/>
            <a:chOff x="2308" y="2362"/>
            <a:chExt cx="3805" cy="1800"/>
          </a:xfrm>
        </p:grpSpPr>
        <p:sp>
          <p:nvSpPr>
            <p:cNvPr id="485427" name="Rectangle 51"/>
            <p:cNvSpPr>
              <a:spLocks noChangeArrowheads="1"/>
            </p:cNvSpPr>
            <p:nvPr/>
          </p:nvSpPr>
          <p:spPr bwMode="auto">
            <a:xfrm>
              <a:off x="2308" y="2955"/>
              <a:ext cx="3123" cy="643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85428" name="Picture 52" descr="montaje ordenador cop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81" y="2445"/>
              <a:ext cx="1365" cy="1717"/>
            </a:xfrm>
            <a:prstGeom prst="rect">
              <a:avLst/>
            </a:prstGeom>
            <a:noFill/>
          </p:spPr>
        </p:pic>
        <p:sp>
          <p:nvSpPr>
            <p:cNvPr id="485429" name="Text Box 53"/>
            <p:cNvSpPr txBox="1">
              <a:spLocks noChangeArrowheads="1"/>
            </p:cNvSpPr>
            <p:nvPr/>
          </p:nvSpPr>
          <p:spPr bwMode="auto">
            <a:xfrm>
              <a:off x="3850" y="3131"/>
              <a:ext cx="2263" cy="1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36485A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2800" b="1">
                  <a:solidFill>
                    <a:schemeClr val="accent1"/>
                  </a:solidFill>
                  <a:latin typeface="Arial Narrow" pitchFamily="34" charset="0"/>
                </a:rPr>
                <a:t>A</a:t>
              </a:r>
              <a:r>
                <a:rPr lang="en-GB" sz="3600" b="1">
                  <a:solidFill>
                    <a:schemeClr val="accent1"/>
                  </a:solidFill>
                  <a:latin typeface="Arial Narrow" pitchFamily="34" charset="0"/>
                </a:rPr>
                <a:t> </a:t>
              </a:r>
              <a:r>
                <a:rPr lang="en-GB" sz="4800" b="1">
                  <a:solidFill>
                    <a:schemeClr val="accent1"/>
                  </a:solidFill>
                  <a:latin typeface="Arial Narrow" pitchFamily="34" charset="0"/>
                </a:rPr>
                <a:t>SINGLE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n-GB" sz="2800" b="1">
                  <a:solidFill>
                    <a:schemeClr val="accent1"/>
                  </a:solidFill>
                  <a:latin typeface="Arial Narrow" pitchFamily="34" charset="0"/>
                </a:rPr>
                <a:t>HEALTH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n-GB" sz="2800" b="1">
                  <a:solidFill>
                    <a:schemeClr val="accent1"/>
                  </a:solidFill>
                  <a:latin typeface="Arial Narrow" pitchFamily="34" charset="0"/>
                </a:rPr>
                <a:t>RECORD</a:t>
              </a:r>
              <a:endParaRPr lang="en-GB" sz="3600" b="1">
                <a:solidFill>
                  <a:srgbClr val="000099"/>
                </a:solidFill>
                <a:latin typeface="Arial Narrow" pitchFamily="34" charset="0"/>
              </a:endParaRPr>
            </a:p>
          </p:txBody>
        </p:sp>
        <p:sp>
          <p:nvSpPr>
            <p:cNvPr id="485430" name="AutoShape 54"/>
            <p:cNvSpPr>
              <a:spLocks/>
            </p:cNvSpPr>
            <p:nvPr/>
          </p:nvSpPr>
          <p:spPr bwMode="auto">
            <a:xfrm>
              <a:off x="2551" y="2362"/>
              <a:ext cx="148" cy="1503"/>
            </a:xfrm>
            <a:prstGeom prst="leftBracket">
              <a:avLst>
                <a:gd name="adj" fmla="val 0"/>
              </a:avLst>
            </a:prstGeom>
            <a:noFill/>
            <a:ln w="28575">
              <a:solidFill>
                <a:srgbClr val="BFCCD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5431" name="AutoShape 55"/>
            <p:cNvSpPr>
              <a:spLocks/>
            </p:cNvSpPr>
            <p:nvPr/>
          </p:nvSpPr>
          <p:spPr bwMode="auto">
            <a:xfrm flipH="1">
              <a:off x="5300" y="2546"/>
              <a:ext cx="64" cy="1561"/>
            </a:xfrm>
            <a:prstGeom prst="leftBracket">
              <a:avLst>
                <a:gd name="adj" fmla="val 0"/>
              </a:avLst>
            </a:prstGeom>
            <a:noFill/>
            <a:ln w="28575">
              <a:solidFill>
                <a:srgbClr val="BFCCD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485432" name="Picture 56" descr="Ciudadano Definitiv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729563">
            <a:off x="4338638" y="4510088"/>
            <a:ext cx="1547812" cy="102393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Line 2"/>
          <p:cNvSpPr>
            <a:spLocks noChangeShapeType="1"/>
          </p:cNvSpPr>
          <p:nvPr/>
        </p:nvSpPr>
        <p:spPr bwMode="auto">
          <a:xfrm flipV="1">
            <a:off x="603250" y="2435225"/>
            <a:ext cx="0" cy="6762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vert="eaVert" lIns="378000" tIns="10800" bIns="190800" anchor="b"/>
          <a:lstStyle/>
          <a:p>
            <a:endParaRPr lang="en-GB"/>
          </a:p>
        </p:txBody>
      </p:sp>
      <p:sp>
        <p:nvSpPr>
          <p:cNvPr id="499715" name="Line 3"/>
          <p:cNvSpPr>
            <a:spLocks noChangeShapeType="1"/>
          </p:cNvSpPr>
          <p:nvPr/>
        </p:nvSpPr>
        <p:spPr bwMode="auto">
          <a:xfrm flipV="1">
            <a:off x="603250" y="3176588"/>
            <a:ext cx="0" cy="6762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vert="eaVert" lIns="378000" tIns="10800" bIns="190800" anchor="b"/>
          <a:lstStyle/>
          <a:p>
            <a:endParaRPr lang="en-GB"/>
          </a:p>
        </p:txBody>
      </p:sp>
      <p:sp>
        <p:nvSpPr>
          <p:cNvPr id="499716" name="Line 4"/>
          <p:cNvSpPr>
            <a:spLocks noChangeShapeType="1"/>
          </p:cNvSpPr>
          <p:nvPr/>
        </p:nvSpPr>
        <p:spPr bwMode="auto">
          <a:xfrm flipV="1">
            <a:off x="603250" y="3917950"/>
            <a:ext cx="0" cy="6762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vert="eaVert" lIns="378000" tIns="10800" bIns="190800" anchor="b"/>
          <a:lstStyle/>
          <a:p>
            <a:endParaRPr lang="en-GB"/>
          </a:p>
        </p:txBody>
      </p:sp>
      <p:sp>
        <p:nvSpPr>
          <p:cNvPr id="499717" name="Line 5"/>
          <p:cNvSpPr>
            <a:spLocks noChangeShapeType="1"/>
          </p:cNvSpPr>
          <p:nvPr/>
        </p:nvSpPr>
        <p:spPr bwMode="auto">
          <a:xfrm flipV="1">
            <a:off x="603250" y="4659313"/>
            <a:ext cx="0" cy="6762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vert="eaVert" lIns="378000" tIns="10800" bIns="190800" anchor="b"/>
          <a:lstStyle/>
          <a:p>
            <a:endParaRPr lang="en-GB"/>
          </a:p>
        </p:txBody>
      </p:sp>
      <p:sp>
        <p:nvSpPr>
          <p:cNvPr id="499718" name="Line 6"/>
          <p:cNvSpPr>
            <a:spLocks noChangeShapeType="1"/>
          </p:cNvSpPr>
          <p:nvPr/>
        </p:nvSpPr>
        <p:spPr bwMode="auto">
          <a:xfrm flipV="1">
            <a:off x="603250" y="5400675"/>
            <a:ext cx="0" cy="6762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vert="eaVert" lIns="378000" tIns="10800" bIns="190800" anchor="b"/>
          <a:lstStyle/>
          <a:p>
            <a:endParaRPr lang="en-GB"/>
          </a:p>
        </p:txBody>
      </p:sp>
      <p:sp>
        <p:nvSpPr>
          <p:cNvPr id="499719" name="Line 7"/>
          <p:cNvSpPr>
            <a:spLocks noChangeShapeType="1"/>
          </p:cNvSpPr>
          <p:nvPr/>
        </p:nvSpPr>
        <p:spPr bwMode="auto">
          <a:xfrm flipV="1">
            <a:off x="603250" y="6142038"/>
            <a:ext cx="0" cy="6762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vert="eaVert" lIns="378000" tIns="10800" bIns="190800" anchor="b"/>
          <a:lstStyle/>
          <a:p>
            <a:endParaRPr lang="en-GB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74725" y="1600200"/>
            <a:ext cx="7864475" cy="617538"/>
            <a:chOff x="614" y="1008"/>
            <a:chExt cx="4954" cy="389"/>
          </a:xfrm>
        </p:grpSpPr>
        <p:sp>
          <p:nvSpPr>
            <p:cNvPr id="499721" name="Text Box 9"/>
            <p:cNvSpPr txBox="1">
              <a:spLocks noChangeArrowheads="1"/>
            </p:cNvSpPr>
            <p:nvPr/>
          </p:nvSpPr>
          <p:spPr bwMode="auto">
            <a:xfrm>
              <a:off x="614" y="1042"/>
              <a:ext cx="38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  <a:buClr>
                  <a:srgbClr val="96A2B4"/>
                </a:buClr>
                <a:buSzPct val="140000"/>
                <a:buFont typeface="Wingdings" pitchFamily="2" charset="2"/>
                <a:buNone/>
              </a:pPr>
              <a:r>
                <a:rPr lang="en-GB" sz="3200" b="1">
                  <a:solidFill>
                    <a:schemeClr val="tx2"/>
                  </a:solidFill>
                  <a:latin typeface="Arial" charset="0"/>
                </a:rPr>
                <a:t>1</a:t>
              </a:r>
              <a:endParaRPr lang="en-GB" sz="16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99722" name="Rectangle 10"/>
            <p:cNvSpPr>
              <a:spLocks noChangeArrowheads="1"/>
            </p:cNvSpPr>
            <p:nvPr/>
          </p:nvSpPr>
          <p:spPr bwMode="auto">
            <a:xfrm rot="5400000">
              <a:off x="3110" y="-1061"/>
              <a:ext cx="389" cy="45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lIns="198000" tIns="10800" rIns="90000" bIns="190800" anchor="b"/>
            <a:lstStyle/>
            <a:p>
              <a:pPr>
                <a:lnSpc>
                  <a:spcPct val="85000"/>
                </a:lnSpc>
              </a:pPr>
              <a:r>
                <a:rPr lang="en-GB" sz="2800" b="1">
                  <a:solidFill>
                    <a:srgbClr val="FF3300"/>
                  </a:solidFill>
                  <a:latin typeface="Arial Narrow" pitchFamily="34" charset="0"/>
                </a:rPr>
                <a:t>A SINGLE Health record for each citizen</a:t>
              </a:r>
            </a:p>
          </p:txBody>
        </p:sp>
        <p:sp>
          <p:nvSpPr>
            <p:cNvPr id="499723" name="Line 11"/>
            <p:cNvSpPr>
              <a:spLocks noChangeShapeType="1"/>
            </p:cNvSpPr>
            <p:nvPr/>
          </p:nvSpPr>
          <p:spPr bwMode="auto">
            <a:xfrm flipV="1">
              <a:off x="1008" y="1008"/>
              <a:ext cx="0" cy="388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55675" y="2895600"/>
            <a:ext cx="7883525" cy="611188"/>
            <a:chOff x="602" y="1824"/>
            <a:chExt cx="4966" cy="385"/>
          </a:xfrm>
        </p:grpSpPr>
        <p:sp>
          <p:nvSpPr>
            <p:cNvPr id="499725" name="Text Box 13"/>
            <p:cNvSpPr txBox="1">
              <a:spLocks noChangeArrowheads="1"/>
            </p:cNvSpPr>
            <p:nvPr/>
          </p:nvSpPr>
          <p:spPr bwMode="auto">
            <a:xfrm>
              <a:off x="602" y="1872"/>
              <a:ext cx="38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  <a:buClr>
                  <a:srgbClr val="96A2B4"/>
                </a:buClr>
                <a:buSzPct val="140000"/>
                <a:buFont typeface="Wingdings" pitchFamily="2" charset="2"/>
                <a:buNone/>
              </a:pPr>
              <a:r>
                <a:rPr lang="en-GB" sz="3200" b="1">
                  <a:solidFill>
                    <a:schemeClr val="tx2"/>
                  </a:solidFill>
                  <a:latin typeface="Arial" charset="0"/>
                </a:rPr>
                <a:t>2</a:t>
              </a:r>
              <a:endParaRPr lang="en-GB" sz="16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99726" name="Rectangle 14"/>
            <p:cNvSpPr>
              <a:spLocks noChangeArrowheads="1"/>
            </p:cNvSpPr>
            <p:nvPr/>
          </p:nvSpPr>
          <p:spPr bwMode="auto">
            <a:xfrm rot="5400000">
              <a:off x="3112" y="-247"/>
              <a:ext cx="385" cy="45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lIns="198000" tIns="10800" rIns="90000" bIns="190800" anchor="b"/>
            <a:lstStyle/>
            <a:p>
              <a:pPr>
                <a:lnSpc>
                  <a:spcPct val="85000"/>
                </a:lnSpc>
              </a:pPr>
              <a:r>
                <a:rPr lang="en-GB" sz="2800" b="1">
                  <a:solidFill>
                    <a:srgbClr val="36485A"/>
                  </a:solidFill>
                  <a:latin typeface="Arial Narrow" pitchFamily="34" charset="0"/>
                </a:rPr>
                <a:t>Unified access to all services</a:t>
              </a:r>
            </a:p>
          </p:txBody>
        </p:sp>
        <p:sp>
          <p:nvSpPr>
            <p:cNvPr id="499727" name="Line 15"/>
            <p:cNvSpPr>
              <a:spLocks noChangeShapeType="1"/>
            </p:cNvSpPr>
            <p:nvPr/>
          </p:nvSpPr>
          <p:spPr bwMode="auto">
            <a:xfrm flipV="1">
              <a:off x="1008" y="1824"/>
              <a:ext cx="0" cy="384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974725" y="4343400"/>
            <a:ext cx="7864475" cy="676275"/>
            <a:chOff x="614" y="2736"/>
            <a:chExt cx="4954" cy="426"/>
          </a:xfrm>
        </p:grpSpPr>
        <p:sp>
          <p:nvSpPr>
            <p:cNvPr id="499729" name="Text Box 17"/>
            <p:cNvSpPr txBox="1">
              <a:spLocks noChangeArrowheads="1"/>
            </p:cNvSpPr>
            <p:nvPr/>
          </p:nvSpPr>
          <p:spPr bwMode="auto">
            <a:xfrm>
              <a:off x="614" y="2736"/>
              <a:ext cx="38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  <a:buClr>
                  <a:srgbClr val="96A2B4"/>
                </a:buClr>
                <a:buSzPct val="140000"/>
                <a:buFont typeface="Wingdings" pitchFamily="2" charset="2"/>
                <a:buNone/>
              </a:pPr>
              <a:r>
                <a:rPr lang="en-GB" sz="3200" b="1">
                  <a:solidFill>
                    <a:schemeClr val="tx2"/>
                  </a:solidFill>
                  <a:latin typeface="Arial" charset="0"/>
                </a:rPr>
                <a:t>3</a:t>
              </a:r>
              <a:endParaRPr lang="en-GB" sz="16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99730" name="Rectangle 18"/>
            <p:cNvSpPr>
              <a:spLocks noChangeArrowheads="1"/>
            </p:cNvSpPr>
            <p:nvPr/>
          </p:nvSpPr>
          <p:spPr bwMode="auto">
            <a:xfrm rot="5400000">
              <a:off x="3092" y="685"/>
              <a:ext cx="426" cy="45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lIns="198000" tIns="10800" rIns="90000" bIns="190800" anchor="b"/>
            <a:lstStyle/>
            <a:p>
              <a:pPr>
                <a:lnSpc>
                  <a:spcPct val="85000"/>
                </a:lnSpc>
              </a:pPr>
              <a:r>
                <a:rPr lang="en-GB" sz="2800" b="1">
                  <a:solidFill>
                    <a:srgbClr val="36485A"/>
                  </a:solidFill>
                  <a:latin typeface="Arial Narrow" pitchFamily="34" charset="0"/>
                </a:rPr>
                <a:t>All relevant information structured</a:t>
              </a:r>
            </a:p>
          </p:txBody>
        </p:sp>
        <p:sp>
          <p:nvSpPr>
            <p:cNvPr id="499731" name="Line 19"/>
            <p:cNvSpPr>
              <a:spLocks noChangeShapeType="1"/>
            </p:cNvSpPr>
            <p:nvPr/>
          </p:nvSpPr>
          <p:spPr bwMode="auto">
            <a:xfrm flipV="1">
              <a:off x="1008" y="2736"/>
              <a:ext cx="0" cy="425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99732" name="AutoShape 20"/>
          <p:cNvSpPr>
            <a:spLocks/>
          </p:cNvSpPr>
          <p:nvPr/>
        </p:nvSpPr>
        <p:spPr bwMode="auto">
          <a:xfrm>
            <a:off x="906463" y="1608138"/>
            <a:ext cx="84137" cy="4792662"/>
          </a:xfrm>
          <a:prstGeom prst="leftBracket">
            <a:avLst>
              <a:gd name="adj" fmla="val 0"/>
            </a:avLst>
          </a:prstGeom>
          <a:noFill/>
          <a:ln w="12700">
            <a:solidFill>
              <a:srgbClr val="526E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99734" name="Rectangle 22"/>
          <p:cNvSpPr>
            <a:spLocks noGrp="1" noChangeArrowheads="1"/>
          </p:cNvSpPr>
          <p:nvPr>
            <p:ph type="title"/>
          </p:nvPr>
        </p:nvSpPr>
        <p:spPr>
          <a:xfrm>
            <a:off x="2555875" y="0"/>
            <a:ext cx="6283325" cy="1012825"/>
          </a:xfrm>
        </p:spPr>
        <p:txBody>
          <a:bodyPr/>
          <a:lstStyle/>
          <a:p>
            <a:r>
              <a:rPr lang="en-GB" sz="2400" b="1"/>
              <a:t>Diraya’s key elements</a:t>
            </a:r>
            <a:endParaRPr lang="en-GB" sz="24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012825" y="5688013"/>
            <a:ext cx="7902575" cy="684212"/>
            <a:chOff x="638" y="3583"/>
            <a:chExt cx="4978" cy="431"/>
          </a:xfrm>
        </p:grpSpPr>
        <p:sp>
          <p:nvSpPr>
            <p:cNvPr id="499736" name="Rectangle 24"/>
            <p:cNvSpPr>
              <a:spLocks noChangeArrowheads="1"/>
            </p:cNvSpPr>
            <p:nvPr/>
          </p:nvSpPr>
          <p:spPr bwMode="auto">
            <a:xfrm rot="5400000">
              <a:off x="3123" y="1521"/>
              <a:ext cx="426" cy="456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lIns="198000" tIns="10800" rIns="90000" bIns="190800" anchor="b"/>
            <a:lstStyle/>
            <a:p>
              <a:pPr>
                <a:lnSpc>
                  <a:spcPct val="85000"/>
                </a:lnSpc>
              </a:pPr>
              <a:r>
                <a:rPr lang="en-GB" sz="2800" b="1">
                  <a:solidFill>
                    <a:srgbClr val="FF3300"/>
                  </a:solidFill>
                  <a:latin typeface="Arial Narrow" pitchFamily="34" charset="0"/>
                </a:rPr>
                <a:t>Developed by the practitioners/users</a:t>
              </a:r>
            </a:p>
          </p:txBody>
        </p:sp>
        <p:sp>
          <p:nvSpPr>
            <p:cNvPr id="499737" name="Line 25"/>
            <p:cNvSpPr>
              <a:spLocks noChangeShapeType="1"/>
            </p:cNvSpPr>
            <p:nvPr/>
          </p:nvSpPr>
          <p:spPr bwMode="auto">
            <a:xfrm flipV="1">
              <a:off x="1020" y="3583"/>
              <a:ext cx="0" cy="425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9738" name="Text Box 26"/>
            <p:cNvSpPr txBox="1">
              <a:spLocks noChangeArrowheads="1"/>
            </p:cNvSpPr>
            <p:nvPr/>
          </p:nvSpPr>
          <p:spPr bwMode="auto">
            <a:xfrm>
              <a:off x="638" y="3636"/>
              <a:ext cx="38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  <a:buClr>
                  <a:srgbClr val="96A2B4"/>
                </a:buClr>
                <a:buSzPct val="140000"/>
                <a:buFont typeface="Wingdings" pitchFamily="2" charset="2"/>
                <a:buNone/>
              </a:pPr>
              <a:r>
                <a:rPr lang="en-GB" sz="3200">
                  <a:solidFill>
                    <a:schemeClr val="tx2"/>
                  </a:solidFill>
                  <a:latin typeface="Arial" charset="0"/>
                </a:rPr>
                <a:t>4</a:t>
              </a:r>
              <a:endParaRPr lang="en-GB" sz="1600">
                <a:solidFill>
                  <a:schemeClr val="tx2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LDOP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6096000"/>
            <a:ext cx="1835150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1935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Line 2"/>
          <p:cNvSpPr>
            <a:spLocks noChangeShapeType="1"/>
          </p:cNvSpPr>
          <p:nvPr/>
        </p:nvSpPr>
        <p:spPr bwMode="auto">
          <a:xfrm flipH="1" flipV="1">
            <a:off x="7929563" y="2794000"/>
            <a:ext cx="247650" cy="2476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747" name="Line 3"/>
          <p:cNvSpPr>
            <a:spLocks noChangeShapeType="1"/>
          </p:cNvSpPr>
          <p:nvPr/>
        </p:nvSpPr>
        <p:spPr bwMode="auto">
          <a:xfrm flipV="1">
            <a:off x="7967663" y="2660650"/>
            <a:ext cx="447675" cy="952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748" name="Line 4"/>
          <p:cNvSpPr>
            <a:spLocks noChangeShapeType="1"/>
          </p:cNvSpPr>
          <p:nvPr/>
        </p:nvSpPr>
        <p:spPr bwMode="auto">
          <a:xfrm flipH="1" flipV="1">
            <a:off x="7586663" y="2470150"/>
            <a:ext cx="200025" cy="26670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749" name="Line 5"/>
          <p:cNvSpPr>
            <a:spLocks noChangeShapeType="1"/>
          </p:cNvSpPr>
          <p:nvPr/>
        </p:nvSpPr>
        <p:spPr bwMode="auto">
          <a:xfrm flipV="1">
            <a:off x="7662863" y="2784475"/>
            <a:ext cx="161925" cy="3238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750" name="Line 6"/>
          <p:cNvSpPr>
            <a:spLocks noChangeShapeType="1"/>
          </p:cNvSpPr>
          <p:nvPr/>
        </p:nvSpPr>
        <p:spPr bwMode="auto">
          <a:xfrm flipV="1">
            <a:off x="7920038" y="2403475"/>
            <a:ext cx="161925" cy="3238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54375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85063" y="2651125"/>
            <a:ext cx="6731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72388" y="2571750"/>
            <a:ext cx="385762" cy="381000"/>
            <a:chOff x="4509" y="3696"/>
            <a:chExt cx="243" cy="240"/>
          </a:xfrm>
        </p:grpSpPr>
        <p:sp>
          <p:nvSpPr>
            <p:cNvPr id="543753" name="Oval 9"/>
            <p:cNvSpPr>
              <a:spLocks noChangeArrowheads="1"/>
            </p:cNvSpPr>
            <p:nvPr/>
          </p:nvSpPr>
          <p:spPr bwMode="auto">
            <a:xfrm>
              <a:off x="4512" y="3696"/>
              <a:ext cx="240" cy="240"/>
            </a:xfrm>
            <a:prstGeom prst="ellipse">
              <a:avLst/>
            </a:prstGeom>
            <a:solidFill>
              <a:srgbClr val="00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754" name="Text Box 10"/>
            <p:cNvSpPr txBox="1">
              <a:spLocks noChangeArrowheads="1"/>
            </p:cNvSpPr>
            <p:nvPr/>
          </p:nvSpPr>
          <p:spPr bwMode="auto">
            <a:xfrm>
              <a:off x="4509" y="3747"/>
              <a:ext cx="24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B2C2D2"/>
                </a:buClr>
                <a:buSzPct val="80000"/>
                <a:buFont typeface="Wingdings" pitchFamily="2" charset="2"/>
                <a:buNone/>
              </a:pPr>
              <a:r>
                <a:rPr lang="en-GB" sz="1400" b="1">
                  <a:latin typeface="Arial Narrow" pitchFamily="34" charset="0"/>
                </a:rPr>
                <a:t>H.C.</a:t>
              </a:r>
            </a:p>
          </p:txBody>
        </p:sp>
      </p:grpSp>
      <p:sp>
        <p:nvSpPr>
          <p:cNvPr id="543755" name="Freeform 11"/>
          <p:cNvSpPr>
            <a:spLocks/>
          </p:cNvSpPr>
          <p:nvPr/>
        </p:nvSpPr>
        <p:spPr bwMode="auto">
          <a:xfrm>
            <a:off x="4148138" y="4240213"/>
            <a:ext cx="2971800" cy="390525"/>
          </a:xfrm>
          <a:custGeom>
            <a:avLst/>
            <a:gdLst/>
            <a:ahLst/>
            <a:cxnLst>
              <a:cxn ang="0">
                <a:pos x="1872" y="246"/>
              </a:cxn>
              <a:cxn ang="0">
                <a:pos x="1135" y="176"/>
              </a:cxn>
              <a:cxn ang="0">
                <a:pos x="1227" y="142"/>
              </a:cxn>
              <a:cxn ang="0">
                <a:pos x="0" y="0"/>
              </a:cxn>
            </a:cxnLst>
            <a:rect l="0" t="0" r="r" b="b"/>
            <a:pathLst>
              <a:path w="1872" h="246">
                <a:moveTo>
                  <a:pt x="1872" y="246"/>
                </a:moveTo>
                <a:lnTo>
                  <a:pt x="1135" y="176"/>
                </a:lnTo>
                <a:lnTo>
                  <a:pt x="1227" y="142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526E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3756" name="Freeform 12"/>
          <p:cNvSpPr>
            <a:spLocks/>
          </p:cNvSpPr>
          <p:nvPr/>
        </p:nvSpPr>
        <p:spPr bwMode="auto">
          <a:xfrm rot="996537" flipV="1">
            <a:off x="4838700" y="2746375"/>
            <a:ext cx="2093913" cy="1581150"/>
          </a:xfrm>
          <a:custGeom>
            <a:avLst/>
            <a:gdLst/>
            <a:ahLst/>
            <a:cxnLst>
              <a:cxn ang="0">
                <a:pos x="699" y="768"/>
              </a:cxn>
              <a:cxn ang="0">
                <a:pos x="365" y="468"/>
              </a:cxn>
              <a:cxn ang="0">
                <a:pos x="465" y="476"/>
              </a:cxn>
              <a:cxn ang="0">
                <a:pos x="0" y="0"/>
              </a:cxn>
            </a:cxnLst>
            <a:rect l="0" t="0" r="r" b="b"/>
            <a:pathLst>
              <a:path w="699" h="768">
                <a:moveTo>
                  <a:pt x="699" y="768"/>
                </a:moveTo>
                <a:lnTo>
                  <a:pt x="365" y="468"/>
                </a:lnTo>
                <a:lnTo>
                  <a:pt x="465" y="476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526E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3757" name="Freeform 13"/>
          <p:cNvSpPr>
            <a:spLocks/>
          </p:cNvSpPr>
          <p:nvPr/>
        </p:nvSpPr>
        <p:spPr bwMode="auto">
          <a:xfrm rot="1471401">
            <a:off x="3667125" y="4351338"/>
            <a:ext cx="2009775" cy="1244600"/>
          </a:xfrm>
          <a:custGeom>
            <a:avLst/>
            <a:gdLst/>
            <a:ahLst/>
            <a:cxnLst>
              <a:cxn ang="0">
                <a:pos x="699" y="768"/>
              </a:cxn>
              <a:cxn ang="0">
                <a:pos x="365" y="468"/>
              </a:cxn>
              <a:cxn ang="0">
                <a:pos x="465" y="476"/>
              </a:cxn>
              <a:cxn ang="0">
                <a:pos x="0" y="0"/>
              </a:cxn>
            </a:cxnLst>
            <a:rect l="0" t="0" r="r" b="b"/>
            <a:pathLst>
              <a:path w="699" h="768">
                <a:moveTo>
                  <a:pt x="699" y="768"/>
                </a:moveTo>
                <a:lnTo>
                  <a:pt x="365" y="468"/>
                </a:lnTo>
                <a:lnTo>
                  <a:pt x="465" y="476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526E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3758" name="Freeform 14"/>
          <p:cNvSpPr>
            <a:spLocks/>
          </p:cNvSpPr>
          <p:nvPr/>
        </p:nvSpPr>
        <p:spPr bwMode="auto">
          <a:xfrm rot="2721353">
            <a:off x="3463131" y="4187032"/>
            <a:ext cx="1109663" cy="768350"/>
          </a:xfrm>
          <a:custGeom>
            <a:avLst/>
            <a:gdLst/>
            <a:ahLst/>
            <a:cxnLst>
              <a:cxn ang="0">
                <a:pos x="699" y="768"/>
              </a:cxn>
              <a:cxn ang="0">
                <a:pos x="365" y="468"/>
              </a:cxn>
              <a:cxn ang="0">
                <a:pos x="465" y="476"/>
              </a:cxn>
              <a:cxn ang="0">
                <a:pos x="0" y="0"/>
              </a:cxn>
            </a:cxnLst>
            <a:rect l="0" t="0" r="r" b="b"/>
            <a:pathLst>
              <a:path w="699" h="768">
                <a:moveTo>
                  <a:pt x="699" y="768"/>
                </a:moveTo>
                <a:lnTo>
                  <a:pt x="365" y="468"/>
                </a:lnTo>
                <a:lnTo>
                  <a:pt x="465" y="476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526E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3759" name="Freeform 15"/>
          <p:cNvSpPr>
            <a:spLocks/>
          </p:cNvSpPr>
          <p:nvPr/>
        </p:nvSpPr>
        <p:spPr bwMode="auto">
          <a:xfrm flipH="1">
            <a:off x="2441575" y="3816350"/>
            <a:ext cx="1109663" cy="768350"/>
          </a:xfrm>
          <a:custGeom>
            <a:avLst/>
            <a:gdLst/>
            <a:ahLst/>
            <a:cxnLst>
              <a:cxn ang="0">
                <a:pos x="699" y="768"/>
              </a:cxn>
              <a:cxn ang="0">
                <a:pos x="365" y="468"/>
              </a:cxn>
              <a:cxn ang="0">
                <a:pos x="465" y="476"/>
              </a:cxn>
              <a:cxn ang="0">
                <a:pos x="0" y="0"/>
              </a:cxn>
            </a:cxnLst>
            <a:rect l="0" t="0" r="r" b="b"/>
            <a:pathLst>
              <a:path w="699" h="768">
                <a:moveTo>
                  <a:pt x="699" y="768"/>
                </a:moveTo>
                <a:lnTo>
                  <a:pt x="365" y="468"/>
                </a:lnTo>
                <a:lnTo>
                  <a:pt x="465" y="476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526E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3760" name="Line 16"/>
          <p:cNvSpPr>
            <a:spLocks noChangeShapeType="1"/>
          </p:cNvSpPr>
          <p:nvPr/>
        </p:nvSpPr>
        <p:spPr bwMode="auto">
          <a:xfrm>
            <a:off x="1312863" y="1905000"/>
            <a:ext cx="287813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543761" name="Picture 17" descr="BASE amarilla copiar"/>
          <p:cNvPicPr>
            <a:picLocks noChangeAspect="1" noChangeArrowheads="1"/>
          </p:cNvPicPr>
          <p:nvPr/>
        </p:nvPicPr>
        <p:blipFill>
          <a:blip r:embed="rId4" cstate="print"/>
          <a:srcRect l="14890" t="7489" r="14098" b="11278"/>
          <a:stretch>
            <a:fillRect/>
          </a:stretch>
        </p:blipFill>
        <p:spPr bwMode="auto">
          <a:xfrm>
            <a:off x="4054475" y="1295400"/>
            <a:ext cx="1279525" cy="1463675"/>
          </a:xfrm>
          <a:prstGeom prst="rect">
            <a:avLst/>
          </a:prstGeom>
          <a:noFill/>
        </p:spPr>
      </p:pic>
      <p:pic>
        <p:nvPicPr>
          <p:cNvPr id="543762" name="Picture 18"/>
          <p:cNvPicPr>
            <a:picLocks noChangeAspect="1" noChangeArrowheads="1"/>
          </p:cNvPicPr>
          <p:nvPr/>
        </p:nvPicPr>
        <p:blipFill>
          <a:blip r:embed="rId5" cstate="print"/>
          <a:srcRect l="21788" t="6198" r="20984" b="6871"/>
          <a:stretch>
            <a:fillRect/>
          </a:stretch>
        </p:blipFill>
        <p:spPr bwMode="auto">
          <a:xfrm>
            <a:off x="1697038" y="1082675"/>
            <a:ext cx="9048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3764" name="Picture 20" descr="BASE AZUL copiar"/>
          <p:cNvPicPr>
            <a:picLocks noChangeAspect="1" noChangeArrowheads="1"/>
          </p:cNvPicPr>
          <p:nvPr/>
        </p:nvPicPr>
        <p:blipFill>
          <a:blip r:embed="rId6" cstate="print"/>
          <a:srcRect l="12952" t="8458" r="13040" b="10309"/>
          <a:stretch>
            <a:fillRect/>
          </a:stretch>
        </p:blipFill>
        <p:spPr bwMode="auto">
          <a:xfrm>
            <a:off x="252413" y="1295400"/>
            <a:ext cx="1333500" cy="1463675"/>
          </a:xfrm>
          <a:prstGeom prst="rect">
            <a:avLst/>
          </a:prstGeom>
          <a:noFill/>
        </p:spPr>
      </p:pic>
      <p:sp>
        <p:nvSpPr>
          <p:cNvPr id="543765" name="Rectangle 21"/>
          <p:cNvSpPr>
            <a:spLocks noChangeArrowheads="1"/>
          </p:cNvSpPr>
          <p:nvPr/>
        </p:nvSpPr>
        <p:spPr bwMode="auto">
          <a:xfrm>
            <a:off x="4203700" y="1924050"/>
            <a:ext cx="1128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b="1">
                <a:solidFill>
                  <a:schemeClr val="bg1"/>
                </a:solidFill>
                <a:latin typeface="Arial Narrow" pitchFamily="34" charset="0"/>
              </a:rPr>
              <a:t>CENTRAL</a:t>
            </a:r>
          </a:p>
          <a:p>
            <a:pPr algn="ctr" eaLnBrk="0" hangingPunct="0"/>
            <a:r>
              <a:rPr lang="en-GB" b="1">
                <a:solidFill>
                  <a:schemeClr val="bg1"/>
                </a:solidFill>
                <a:latin typeface="Arial Narrow" pitchFamily="34" charset="0"/>
              </a:rPr>
              <a:t>RECORD</a:t>
            </a:r>
          </a:p>
        </p:txBody>
      </p:sp>
      <p:sp>
        <p:nvSpPr>
          <p:cNvPr id="543766" name="Line 22"/>
          <p:cNvSpPr>
            <a:spLocks noChangeShapeType="1"/>
          </p:cNvSpPr>
          <p:nvPr/>
        </p:nvSpPr>
        <p:spPr bwMode="auto">
          <a:xfrm flipV="1">
            <a:off x="7164388" y="4343400"/>
            <a:ext cx="419100" cy="1714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767" name="Line 23"/>
          <p:cNvSpPr>
            <a:spLocks noChangeShapeType="1"/>
          </p:cNvSpPr>
          <p:nvPr/>
        </p:nvSpPr>
        <p:spPr bwMode="auto">
          <a:xfrm flipH="1" flipV="1">
            <a:off x="7526338" y="4029075"/>
            <a:ext cx="200025" cy="26670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768" name="Line 24"/>
          <p:cNvSpPr>
            <a:spLocks noChangeShapeType="1"/>
          </p:cNvSpPr>
          <p:nvPr/>
        </p:nvSpPr>
        <p:spPr bwMode="auto">
          <a:xfrm flipV="1">
            <a:off x="7602538" y="4343400"/>
            <a:ext cx="161925" cy="3238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769" name="Line 25"/>
          <p:cNvSpPr>
            <a:spLocks noChangeShapeType="1"/>
          </p:cNvSpPr>
          <p:nvPr/>
        </p:nvSpPr>
        <p:spPr bwMode="auto">
          <a:xfrm flipH="1" flipV="1">
            <a:off x="7869238" y="4352925"/>
            <a:ext cx="247650" cy="2476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770" name="Line 26"/>
          <p:cNvSpPr>
            <a:spLocks noChangeShapeType="1"/>
          </p:cNvSpPr>
          <p:nvPr/>
        </p:nvSpPr>
        <p:spPr bwMode="auto">
          <a:xfrm flipV="1">
            <a:off x="7907338" y="4219575"/>
            <a:ext cx="447675" cy="952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771" name="Line 27"/>
          <p:cNvSpPr>
            <a:spLocks noChangeShapeType="1"/>
          </p:cNvSpPr>
          <p:nvPr/>
        </p:nvSpPr>
        <p:spPr bwMode="auto">
          <a:xfrm flipV="1">
            <a:off x="7859713" y="3962400"/>
            <a:ext cx="161925" cy="3238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772" name="computr2"/>
          <p:cNvSpPr>
            <a:spLocks noEditPoints="1" noChangeArrowheads="1"/>
          </p:cNvSpPr>
          <p:nvPr/>
        </p:nvSpPr>
        <p:spPr bwMode="auto">
          <a:xfrm>
            <a:off x="7815263" y="3678238"/>
            <a:ext cx="461962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543773" name="Picture 2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24738" y="4210050"/>
            <a:ext cx="6731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3774" name="computr2"/>
          <p:cNvSpPr>
            <a:spLocks noEditPoints="1" noChangeArrowheads="1"/>
          </p:cNvSpPr>
          <p:nvPr/>
        </p:nvSpPr>
        <p:spPr bwMode="auto">
          <a:xfrm>
            <a:off x="8177213" y="4097338"/>
            <a:ext cx="461962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775" name="computr2"/>
          <p:cNvSpPr>
            <a:spLocks noEditPoints="1" noChangeArrowheads="1"/>
          </p:cNvSpPr>
          <p:nvPr/>
        </p:nvSpPr>
        <p:spPr bwMode="auto">
          <a:xfrm>
            <a:off x="7862888" y="4545013"/>
            <a:ext cx="461962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776" name="computr2"/>
          <p:cNvSpPr>
            <a:spLocks noEditPoints="1" noChangeArrowheads="1"/>
          </p:cNvSpPr>
          <p:nvPr/>
        </p:nvSpPr>
        <p:spPr bwMode="auto">
          <a:xfrm>
            <a:off x="7367588" y="4621213"/>
            <a:ext cx="461962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777" name="computr2"/>
          <p:cNvSpPr>
            <a:spLocks noEditPoints="1" noChangeArrowheads="1"/>
          </p:cNvSpPr>
          <p:nvPr/>
        </p:nvSpPr>
        <p:spPr bwMode="auto">
          <a:xfrm>
            <a:off x="6910388" y="4364038"/>
            <a:ext cx="461962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778" name="computr2"/>
          <p:cNvSpPr>
            <a:spLocks noEditPoints="1" noChangeArrowheads="1"/>
          </p:cNvSpPr>
          <p:nvPr/>
        </p:nvSpPr>
        <p:spPr bwMode="auto">
          <a:xfrm>
            <a:off x="7281863" y="3735388"/>
            <a:ext cx="461962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779" name="Line 35"/>
          <p:cNvSpPr>
            <a:spLocks noChangeShapeType="1"/>
          </p:cNvSpPr>
          <p:nvPr/>
        </p:nvSpPr>
        <p:spPr bwMode="auto">
          <a:xfrm flipV="1">
            <a:off x="5324475" y="5811838"/>
            <a:ext cx="419100" cy="1714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780" name="Line 36"/>
          <p:cNvSpPr>
            <a:spLocks noChangeShapeType="1"/>
          </p:cNvSpPr>
          <p:nvPr/>
        </p:nvSpPr>
        <p:spPr bwMode="auto">
          <a:xfrm flipH="1" flipV="1">
            <a:off x="5686425" y="5497513"/>
            <a:ext cx="200025" cy="26670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781" name="Line 37"/>
          <p:cNvSpPr>
            <a:spLocks noChangeShapeType="1"/>
          </p:cNvSpPr>
          <p:nvPr/>
        </p:nvSpPr>
        <p:spPr bwMode="auto">
          <a:xfrm flipV="1">
            <a:off x="5762625" y="5811838"/>
            <a:ext cx="161925" cy="3238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782" name="Line 38"/>
          <p:cNvSpPr>
            <a:spLocks noChangeShapeType="1"/>
          </p:cNvSpPr>
          <p:nvPr/>
        </p:nvSpPr>
        <p:spPr bwMode="auto">
          <a:xfrm flipH="1" flipV="1">
            <a:off x="6029325" y="5821363"/>
            <a:ext cx="247650" cy="2476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783" name="Line 39"/>
          <p:cNvSpPr>
            <a:spLocks noChangeShapeType="1"/>
          </p:cNvSpPr>
          <p:nvPr/>
        </p:nvSpPr>
        <p:spPr bwMode="auto">
          <a:xfrm flipV="1">
            <a:off x="6067425" y="5688013"/>
            <a:ext cx="447675" cy="952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784" name="Line 40"/>
          <p:cNvSpPr>
            <a:spLocks noChangeShapeType="1"/>
          </p:cNvSpPr>
          <p:nvPr/>
        </p:nvSpPr>
        <p:spPr bwMode="auto">
          <a:xfrm flipV="1">
            <a:off x="6019800" y="5430838"/>
            <a:ext cx="161925" cy="3238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785" name="computr2"/>
          <p:cNvSpPr>
            <a:spLocks noEditPoints="1" noChangeArrowheads="1"/>
          </p:cNvSpPr>
          <p:nvPr/>
        </p:nvSpPr>
        <p:spPr bwMode="auto">
          <a:xfrm>
            <a:off x="5975350" y="5146675"/>
            <a:ext cx="461963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543786" name="Picture 4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84825" y="5678488"/>
            <a:ext cx="6731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3787" name="computr2"/>
          <p:cNvSpPr>
            <a:spLocks noEditPoints="1" noChangeArrowheads="1"/>
          </p:cNvSpPr>
          <p:nvPr/>
        </p:nvSpPr>
        <p:spPr bwMode="auto">
          <a:xfrm>
            <a:off x="6337300" y="5565775"/>
            <a:ext cx="461963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788" name="computr2"/>
          <p:cNvSpPr>
            <a:spLocks noEditPoints="1" noChangeArrowheads="1"/>
          </p:cNvSpPr>
          <p:nvPr/>
        </p:nvSpPr>
        <p:spPr bwMode="auto">
          <a:xfrm>
            <a:off x="6022975" y="6013450"/>
            <a:ext cx="461963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789" name="computr2"/>
          <p:cNvSpPr>
            <a:spLocks noEditPoints="1" noChangeArrowheads="1"/>
          </p:cNvSpPr>
          <p:nvPr/>
        </p:nvSpPr>
        <p:spPr bwMode="auto">
          <a:xfrm>
            <a:off x="5527675" y="6089650"/>
            <a:ext cx="461963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790" name="computr2"/>
          <p:cNvSpPr>
            <a:spLocks noEditPoints="1" noChangeArrowheads="1"/>
          </p:cNvSpPr>
          <p:nvPr/>
        </p:nvSpPr>
        <p:spPr bwMode="auto">
          <a:xfrm>
            <a:off x="5070475" y="5832475"/>
            <a:ext cx="461963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791" name="computr2"/>
          <p:cNvSpPr>
            <a:spLocks noEditPoints="1" noChangeArrowheads="1"/>
          </p:cNvSpPr>
          <p:nvPr/>
        </p:nvSpPr>
        <p:spPr bwMode="auto">
          <a:xfrm>
            <a:off x="5441950" y="5203825"/>
            <a:ext cx="461963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792" name="Line 48"/>
          <p:cNvSpPr>
            <a:spLocks noChangeShapeType="1"/>
          </p:cNvSpPr>
          <p:nvPr/>
        </p:nvSpPr>
        <p:spPr bwMode="auto">
          <a:xfrm flipV="1">
            <a:off x="7224713" y="2784475"/>
            <a:ext cx="419100" cy="1714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793" name="computr2"/>
          <p:cNvSpPr>
            <a:spLocks noEditPoints="1" noChangeArrowheads="1"/>
          </p:cNvSpPr>
          <p:nvPr/>
        </p:nvSpPr>
        <p:spPr bwMode="auto">
          <a:xfrm>
            <a:off x="7875588" y="2119313"/>
            <a:ext cx="461962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794" name="computr2"/>
          <p:cNvSpPr>
            <a:spLocks noEditPoints="1" noChangeArrowheads="1"/>
          </p:cNvSpPr>
          <p:nvPr/>
        </p:nvSpPr>
        <p:spPr bwMode="auto">
          <a:xfrm>
            <a:off x="8237538" y="2538413"/>
            <a:ext cx="461962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795" name="computr2"/>
          <p:cNvSpPr>
            <a:spLocks noEditPoints="1" noChangeArrowheads="1"/>
          </p:cNvSpPr>
          <p:nvPr/>
        </p:nvSpPr>
        <p:spPr bwMode="auto">
          <a:xfrm>
            <a:off x="7923213" y="2986088"/>
            <a:ext cx="461962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796" name="computr2"/>
          <p:cNvSpPr>
            <a:spLocks noEditPoints="1" noChangeArrowheads="1"/>
          </p:cNvSpPr>
          <p:nvPr/>
        </p:nvSpPr>
        <p:spPr bwMode="auto">
          <a:xfrm>
            <a:off x="7427913" y="3062288"/>
            <a:ext cx="461962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797" name="computr2"/>
          <p:cNvSpPr>
            <a:spLocks noEditPoints="1" noChangeArrowheads="1"/>
          </p:cNvSpPr>
          <p:nvPr/>
        </p:nvSpPr>
        <p:spPr bwMode="auto">
          <a:xfrm>
            <a:off x="6970713" y="2805113"/>
            <a:ext cx="461962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798" name="computr2"/>
          <p:cNvSpPr>
            <a:spLocks noEditPoints="1" noChangeArrowheads="1"/>
          </p:cNvSpPr>
          <p:nvPr/>
        </p:nvSpPr>
        <p:spPr bwMode="auto">
          <a:xfrm>
            <a:off x="7342188" y="2176463"/>
            <a:ext cx="461962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799" name="Line 55"/>
          <p:cNvSpPr>
            <a:spLocks noChangeShapeType="1"/>
          </p:cNvSpPr>
          <p:nvPr/>
        </p:nvSpPr>
        <p:spPr bwMode="auto">
          <a:xfrm flipV="1">
            <a:off x="1057275" y="4699000"/>
            <a:ext cx="419100" cy="1714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800" name="Line 56"/>
          <p:cNvSpPr>
            <a:spLocks noChangeShapeType="1"/>
          </p:cNvSpPr>
          <p:nvPr/>
        </p:nvSpPr>
        <p:spPr bwMode="auto">
          <a:xfrm flipH="1" flipV="1">
            <a:off x="1419225" y="4384675"/>
            <a:ext cx="200025" cy="26670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801" name="Line 57"/>
          <p:cNvSpPr>
            <a:spLocks noChangeShapeType="1"/>
          </p:cNvSpPr>
          <p:nvPr/>
        </p:nvSpPr>
        <p:spPr bwMode="auto">
          <a:xfrm flipV="1">
            <a:off x="1495425" y="4699000"/>
            <a:ext cx="161925" cy="3238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802" name="Line 58"/>
          <p:cNvSpPr>
            <a:spLocks noChangeShapeType="1"/>
          </p:cNvSpPr>
          <p:nvPr/>
        </p:nvSpPr>
        <p:spPr bwMode="auto">
          <a:xfrm flipH="1" flipV="1">
            <a:off x="1762125" y="4708525"/>
            <a:ext cx="247650" cy="2476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803" name="Line 59"/>
          <p:cNvSpPr>
            <a:spLocks noChangeShapeType="1"/>
          </p:cNvSpPr>
          <p:nvPr/>
        </p:nvSpPr>
        <p:spPr bwMode="auto">
          <a:xfrm flipV="1">
            <a:off x="1800225" y="4575175"/>
            <a:ext cx="447675" cy="952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804" name="Line 60"/>
          <p:cNvSpPr>
            <a:spLocks noChangeShapeType="1"/>
          </p:cNvSpPr>
          <p:nvPr/>
        </p:nvSpPr>
        <p:spPr bwMode="auto">
          <a:xfrm flipV="1">
            <a:off x="1752600" y="4318000"/>
            <a:ext cx="161925" cy="3238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805" name="computr2"/>
          <p:cNvSpPr>
            <a:spLocks noEditPoints="1" noChangeArrowheads="1"/>
          </p:cNvSpPr>
          <p:nvPr/>
        </p:nvSpPr>
        <p:spPr bwMode="auto">
          <a:xfrm>
            <a:off x="1708150" y="4033838"/>
            <a:ext cx="461963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543806" name="Picture 6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17625" y="4565650"/>
            <a:ext cx="6731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3807" name="computr2"/>
          <p:cNvSpPr>
            <a:spLocks noEditPoints="1" noChangeArrowheads="1"/>
          </p:cNvSpPr>
          <p:nvPr/>
        </p:nvSpPr>
        <p:spPr bwMode="auto">
          <a:xfrm>
            <a:off x="733425" y="4797425"/>
            <a:ext cx="461963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808" name="computr2"/>
          <p:cNvSpPr>
            <a:spLocks noEditPoints="1" noChangeArrowheads="1"/>
          </p:cNvSpPr>
          <p:nvPr/>
        </p:nvSpPr>
        <p:spPr bwMode="auto">
          <a:xfrm>
            <a:off x="1755775" y="4900613"/>
            <a:ext cx="461963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809" name="computr2"/>
          <p:cNvSpPr>
            <a:spLocks noEditPoints="1" noChangeArrowheads="1"/>
          </p:cNvSpPr>
          <p:nvPr/>
        </p:nvSpPr>
        <p:spPr bwMode="auto">
          <a:xfrm>
            <a:off x="1260475" y="4976813"/>
            <a:ext cx="461963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810" name="computr2"/>
          <p:cNvSpPr>
            <a:spLocks noEditPoints="1" noChangeArrowheads="1"/>
          </p:cNvSpPr>
          <p:nvPr/>
        </p:nvSpPr>
        <p:spPr bwMode="auto">
          <a:xfrm>
            <a:off x="2155825" y="4454525"/>
            <a:ext cx="461963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811" name="computr2"/>
          <p:cNvSpPr>
            <a:spLocks noEditPoints="1" noChangeArrowheads="1"/>
          </p:cNvSpPr>
          <p:nvPr/>
        </p:nvSpPr>
        <p:spPr bwMode="auto">
          <a:xfrm>
            <a:off x="1174750" y="4090988"/>
            <a:ext cx="461963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812" name="Line 68"/>
          <p:cNvSpPr>
            <a:spLocks noChangeShapeType="1"/>
          </p:cNvSpPr>
          <p:nvPr/>
        </p:nvSpPr>
        <p:spPr bwMode="auto">
          <a:xfrm flipV="1">
            <a:off x="2873375" y="5640388"/>
            <a:ext cx="419100" cy="1714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813" name="Line 69"/>
          <p:cNvSpPr>
            <a:spLocks noChangeShapeType="1"/>
          </p:cNvSpPr>
          <p:nvPr/>
        </p:nvSpPr>
        <p:spPr bwMode="auto">
          <a:xfrm flipH="1" flipV="1">
            <a:off x="2903538" y="5340350"/>
            <a:ext cx="531812" cy="252413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814" name="Line 70"/>
          <p:cNvSpPr>
            <a:spLocks noChangeShapeType="1"/>
          </p:cNvSpPr>
          <p:nvPr/>
        </p:nvSpPr>
        <p:spPr bwMode="auto">
          <a:xfrm flipV="1">
            <a:off x="3311525" y="5640388"/>
            <a:ext cx="161925" cy="3238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815" name="Line 71"/>
          <p:cNvSpPr>
            <a:spLocks noChangeShapeType="1"/>
          </p:cNvSpPr>
          <p:nvPr/>
        </p:nvSpPr>
        <p:spPr bwMode="auto">
          <a:xfrm flipH="1" flipV="1">
            <a:off x="3578225" y="5649913"/>
            <a:ext cx="247650" cy="247650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816" name="Line 72"/>
          <p:cNvSpPr>
            <a:spLocks noChangeShapeType="1"/>
          </p:cNvSpPr>
          <p:nvPr/>
        </p:nvSpPr>
        <p:spPr bwMode="auto">
          <a:xfrm flipV="1">
            <a:off x="3616325" y="5330825"/>
            <a:ext cx="608013" cy="280988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817" name="Line 73"/>
          <p:cNvSpPr>
            <a:spLocks noChangeShapeType="1"/>
          </p:cNvSpPr>
          <p:nvPr/>
        </p:nvSpPr>
        <p:spPr bwMode="auto">
          <a:xfrm flipH="1" flipV="1">
            <a:off x="3492500" y="5299075"/>
            <a:ext cx="76200" cy="284163"/>
          </a:xfrm>
          <a:prstGeom prst="line">
            <a:avLst/>
          </a:prstGeom>
          <a:noFill/>
          <a:ln w="9525">
            <a:solidFill>
              <a:srgbClr val="526E8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818" name="computr2"/>
          <p:cNvSpPr>
            <a:spLocks noEditPoints="1" noChangeArrowheads="1"/>
          </p:cNvSpPr>
          <p:nvPr/>
        </p:nvSpPr>
        <p:spPr bwMode="auto">
          <a:xfrm>
            <a:off x="3300413" y="5027613"/>
            <a:ext cx="461962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543819" name="Picture 7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133725" y="5507038"/>
            <a:ext cx="6731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3820" name="computr2"/>
          <p:cNvSpPr>
            <a:spLocks noEditPoints="1" noChangeArrowheads="1"/>
          </p:cNvSpPr>
          <p:nvPr/>
        </p:nvSpPr>
        <p:spPr bwMode="auto">
          <a:xfrm>
            <a:off x="2549525" y="5738813"/>
            <a:ext cx="461963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821" name="computr2"/>
          <p:cNvSpPr>
            <a:spLocks noEditPoints="1" noChangeArrowheads="1"/>
          </p:cNvSpPr>
          <p:nvPr/>
        </p:nvSpPr>
        <p:spPr bwMode="auto">
          <a:xfrm>
            <a:off x="3571875" y="5842000"/>
            <a:ext cx="461963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822" name="computr2"/>
          <p:cNvSpPr>
            <a:spLocks noEditPoints="1" noChangeArrowheads="1"/>
          </p:cNvSpPr>
          <p:nvPr/>
        </p:nvSpPr>
        <p:spPr bwMode="auto">
          <a:xfrm>
            <a:off x="3076575" y="5918200"/>
            <a:ext cx="461963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823" name="computr2"/>
          <p:cNvSpPr>
            <a:spLocks noEditPoints="1" noChangeArrowheads="1"/>
          </p:cNvSpPr>
          <p:nvPr/>
        </p:nvSpPr>
        <p:spPr bwMode="auto">
          <a:xfrm>
            <a:off x="3917950" y="5143500"/>
            <a:ext cx="461963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824" name="computr2"/>
          <p:cNvSpPr>
            <a:spLocks noEditPoints="1" noChangeArrowheads="1"/>
          </p:cNvSpPr>
          <p:nvPr/>
        </p:nvSpPr>
        <p:spPr bwMode="auto">
          <a:xfrm>
            <a:off x="2711450" y="5097463"/>
            <a:ext cx="461963" cy="3651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526E8A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3825" name="Freeform 81"/>
          <p:cNvSpPr>
            <a:spLocks/>
          </p:cNvSpPr>
          <p:nvPr/>
        </p:nvSpPr>
        <p:spPr bwMode="auto">
          <a:xfrm rot="-783996">
            <a:off x="2709863" y="2487613"/>
            <a:ext cx="1220787" cy="1371600"/>
          </a:xfrm>
          <a:custGeom>
            <a:avLst/>
            <a:gdLst/>
            <a:ahLst/>
            <a:cxnLst>
              <a:cxn ang="0">
                <a:pos x="699" y="768"/>
              </a:cxn>
              <a:cxn ang="0">
                <a:pos x="365" y="468"/>
              </a:cxn>
              <a:cxn ang="0">
                <a:pos x="465" y="476"/>
              </a:cxn>
              <a:cxn ang="0">
                <a:pos x="0" y="0"/>
              </a:cxn>
            </a:cxnLst>
            <a:rect l="0" t="0" r="r" b="b"/>
            <a:pathLst>
              <a:path w="699" h="768">
                <a:moveTo>
                  <a:pt x="699" y="768"/>
                </a:moveTo>
                <a:lnTo>
                  <a:pt x="365" y="468"/>
                </a:lnTo>
                <a:lnTo>
                  <a:pt x="465" y="476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526E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543826" name="Picture 8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19413" y="3573463"/>
            <a:ext cx="17605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512763" y="3179763"/>
            <a:ext cx="3444875" cy="1046162"/>
            <a:chOff x="474" y="1970"/>
            <a:chExt cx="2170" cy="659"/>
          </a:xfrm>
        </p:grpSpPr>
        <p:sp>
          <p:nvSpPr>
            <p:cNvPr id="543828" name="AutoShape 84"/>
            <p:cNvSpPr>
              <a:spLocks noChangeArrowheads="1"/>
            </p:cNvSpPr>
            <p:nvPr/>
          </p:nvSpPr>
          <p:spPr bwMode="auto">
            <a:xfrm>
              <a:off x="474" y="1970"/>
              <a:ext cx="2170" cy="659"/>
            </a:xfrm>
            <a:prstGeom prst="curvedDownArrow">
              <a:avLst>
                <a:gd name="adj1" fmla="val 23020"/>
                <a:gd name="adj2" fmla="val 68358"/>
                <a:gd name="adj3" fmla="val 33333"/>
              </a:avLst>
            </a:prstGeom>
            <a:solidFill>
              <a:schemeClr val="tx2"/>
            </a:solidFill>
            <a:ln w="12700" cap="rnd">
              <a:noFill/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543829" name="Text Box 85"/>
            <p:cNvSpPr txBox="1">
              <a:spLocks noChangeArrowheads="1"/>
            </p:cNvSpPr>
            <p:nvPr/>
          </p:nvSpPr>
          <p:spPr bwMode="auto">
            <a:xfrm>
              <a:off x="795" y="2168"/>
              <a:ext cx="1374" cy="250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 b="1">
                  <a:solidFill>
                    <a:schemeClr val="tx2"/>
                  </a:solidFill>
                  <a:latin typeface="Arial" charset="0"/>
                </a:rPr>
                <a:t>Record Browser</a:t>
              </a:r>
              <a:endParaRPr lang="en-GB" sz="1400" b="1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543830" name="Text Box 86"/>
          <p:cNvSpPr txBox="1">
            <a:spLocks noChangeArrowheads="1"/>
          </p:cNvSpPr>
          <p:nvPr/>
        </p:nvSpPr>
        <p:spPr bwMode="auto">
          <a:xfrm>
            <a:off x="5435600" y="1184275"/>
            <a:ext cx="2546350" cy="2028825"/>
          </a:xfrm>
          <a:prstGeom prst="rect">
            <a:avLst/>
          </a:prstGeom>
          <a:solidFill>
            <a:srgbClr val="DDDDDD"/>
          </a:solidFill>
          <a:ln w="38100" cap="rnd" cmpd="dbl">
            <a:solidFill>
              <a:srgbClr val="526E8A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1600" b="1">
                <a:solidFill>
                  <a:srgbClr val="336699"/>
                </a:solidFill>
                <a:latin typeface="Arial Narrow" pitchFamily="34" charset="0"/>
              </a:rPr>
              <a:t>Problems Sheet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GB" sz="1600" b="1">
                <a:solidFill>
                  <a:srgbClr val="336699"/>
                </a:solidFill>
                <a:latin typeface="Arial Narrow" pitchFamily="34" charset="0"/>
              </a:rPr>
              <a:t>Allergic/Contraindications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GB" sz="1600" b="1">
                <a:solidFill>
                  <a:srgbClr val="336699"/>
                </a:solidFill>
                <a:latin typeface="Arial Narrow" pitchFamily="34" charset="0"/>
              </a:rPr>
              <a:t>Personal Background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GB" sz="1600" b="1">
                <a:solidFill>
                  <a:srgbClr val="336699"/>
                </a:solidFill>
                <a:latin typeface="Arial Narrow" pitchFamily="34" charset="0"/>
              </a:rPr>
              <a:t>Current prescription Sheet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GB" sz="1600" b="1">
                <a:solidFill>
                  <a:srgbClr val="336699"/>
                </a:solidFill>
                <a:latin typeface="Arial Narrow" pitchFamily="34" charset="0"/>
              </a:rPr>
              <a:t>Medical Disability Notes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GB" sz="1600" b="1">
                <a:solidFill>
                  <a:srgbClr val="336699"/>
                </a:solidFill>
                <a:latin typeface="Arial Narrow" pitchFamily="34" charset="0"/>
              </a:rPr>
              <a:t>Diagnostics Test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GB" sz="1600" b="1">
                <a:solidFill>
                  <a:srgbClr val="336699"/>
                </a:solidFill>
                <a:latin typeface="Arial Narrow" pitchFamily="34" charset="0"/>
              </a:rPr>
              <a:t>Medical Referrals</a:t>
            </a:r>
            <a:endParaRPr lang="en-GB" sz="20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43831" name="Picture 87" descr="BASE amarilla copiar"/>
          <p:cNvPicPr>
            <a:picLocks noChangeAspect="1" noChangeArrowheads="1"/>
          </p:cNvPicPr>
          <p:nvPr/>
        </p:nvPicPr>
        <p:blipFill>
          <a:blip r:embed="rId4" cstate="print"/>
          <a:srcRect l="14890" t="7489" r="14098" b="11278"/>
          <a:stretch>
            <a:fillRect/>
          </a:stretch>
        </p:blipFill>
        <p:spPr bwMode="auto">
          <a:xfrm>
            <a:off x="2687638" y="1298575"/>
            <a:ext cx="1279525" cy="1463675"/>
          </a:xfrm>
          <a:prstGeom prst="rect">
            <a:avLst/>
          </a:prstGeom>
          <a:noFill/>
        </p:spPr>
      </p:pic>
      <p:sp>
        <p:nvSpPr>
          <p:cNvPr id="543832" name="Rectangle 88"/>
          <p:cNvSpPr>
            <a:spLocks noChangeArrowheads="1"/>
          </p:cNvSpPr>
          <p:nvPr/>
        </p:nvSpPr>
        <p:spPr bwMode="auto">
          <a:xfrm>
            <a:off x="2870200" y="1981200"/>
            <a:ext cx="1128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b="1">
                <a:solidFill>
                  <a:schemeClr val="bg1"/>
                </a:solidFill>
                <a:latin typeface="Arial Narrow" pitchFamily="34" charset="0"/>
              </a:rPr>
              <a:t>LOCAL RECORD</a:t>
            </a:r>
          </a:p>
        </p:txBody>
      </p: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5767388" y="5619750"/>
            <a:ext cx="385762" cy="381000"/>
            <a:chOff x="4509" y="3696"/>
            <a:chExt cx="243" cy="240"/>
          </a:xfrm>
        </p:grpSpPr>
        <p:sp>
          <p:nvSpPr>
            <p:cNvPr id="543834" name="Oval 90"/>
            <p:cNvSpPr>
              <a:spLocks noChangeArrowheads="1"/>
            </p:cNvSpPr>
            <p:nvPr/>
          </p:nvSpPr>
          <p:spPr bwMode="auto">
            <a:xfrm>
              <a:off x="4512" y="3696"/>
              <a:ext cx="240" cy="240"/>
            </a:xfrm>
            <a:prstGeom prst="ellipse">
              <a:avLst/>
            </a:prstGeom>
            <a:solidFill>
              <a:srgbClr val="00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835" name="Text Box 91"/>
            <p:cNvSpPr txBox="1">
              <a:spLocks noChangeArrowheads="1"/>
            </p:cNvSpPr>
            <p:nvPr/>
          </p:nvSpPr>
          <p:spPr bwMode="auto">
            <a:xfrm>
              <a:off x="4509" y="3747"/>
              <a:ext cx="24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B2C2D2"/>
                </a:buClr>
                <a:buSzPct val="80000"/>
                <a:buFont typeface="Wingdings" pitchFamily="2" charset="2"/>
                <a:buNone/>
              </a:pPr>
              <a:r>
                <a:rPr lang="en-GB" sz="1400" b="1">
                  <a:latin typeface="Arial Narrow" pitchFamily="34" charset="0"/>
                </a:rPr>
                <a:t>H.C.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3328988" y="5448300"/>
            <a:ext cx="385762" cy="381000"/>
            <a:chOff x="4509" y="3696"/>
            <a:chExt cx="243" cy="240"/>
          </a:xfrm>
        </p:grpSpPr>
        <p:sp>
          <p:nvSpPr>
            <p:cNvPr id="543837" name="Oval 93"/>
            <p:cNvSpPr>
              <a:spLocks noChangeArrowheads="1"/>
            </p:cNvSpPr>
            <p:nvPr/>
          </p:nvSpPr>
          <p:spPr bwMode="auto">
            <a:xfrm>
              <a:off x="4512" y="3696"/>
              <a:ext cx="240" cy="240"/>
            </a:xfrm>
            <a:prstGeom prst="ellipse">
              <a:avLst/>
            </a:prstGeom>
            <a:solidFill>
              <a:srgbClr val="00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838" name="Text Box 94"/>
            <p:cNvSpPr txBox="1">
              <a:spLocks noChangeArrowheads="1"/>
            </p:cNvSpPr>
            <p:nvPr/>
          </p:nvSpPr>
          <p:spPr bwMode="auto">
            <a:xfrm>
              <a:off x="4509" y="3747"/>
              <a:ext cx="24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B2C2D2"/>
                </a:buClr>
                <a:buSzPct val="80000"/>
                <a:buFont typeface="Wingdings" pitchFamily="2" charset="2"/>
                <a:buNone/>
              </a:pPr>
              <a:r>
                <a:rPr lang="en-GB" sz="1400" b="1">
                  <a:latin typeface="Arial Narrow" pitchFamily="34" charset="0"/>
                </a:rPr>
                <a:t>H.C.</a:t>
              </a:r>
            </a:p>
          </p:txBody>
        </p:sp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7615238" y="4171950"/>
            <a:ext cx="385762" cy="381000"/>
            <a:chOff x="4509" y="3696"/>
            <a:chExt cx="243" cy="240"/>
          </a:xfrm>
        </p:grpSpPr>
        <p:sp>
          <p:nvSpPr>
            <p:cNvPr id="543840" name="Oval 96"/>
            <p:cNvSpPr>
              <a:spLocks noChangeArrowheads="1"/>
            </p:cNvSpPr>
            <p:nvPr/>
          </p:nvSpPr>
          <p:spPr bwMode="auto">
            <a:xfrm>
              <a:off x="4512" y="3696"/>
              <a:ext cx="240" cy="240"/>
            </a:xfrm>
            <a:prstGeom prst="ellipse">
              <a:avLst/>
            </a:prstGeom>
            <a:solidFill>
              <a:srgbClr val="00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841" name="Text Box 97"/>
            <p:cNvSpPr txBox="1">
              <a:spLocks noChangeArrowheads="1"/>
            </p:cNvSpPr>
            <p:nvPr/>
          </p:nvSpPr>
          <p:spPr bwMode="auto">
            <a:xfrm>
              <a:off x="4509" y="3747"/>
              <a:ext cx="24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B2C2D2"/>
                </a:buClr>
                <a:buSzPct val="80000"/>
                <a:buFont typeface="Wingdings" pitchFamily="2" charset="2"/>
                <a:buNone/>
              </a:pPr>
              <a:r>
                <a:rPr lang="en-GB" sz="1400" b="1">
                  <a:latin typeface="Arial Narrow" pitchFamily="34" charset="0"/>
                </a:rPr>
                <a:t>H.C.</a:t>
              </a:r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1481138" y="4476750"/>
            <a:ext cx="385762" cy="381000"/>
            <a:chOff x="4509" y="3696"/>
            <a:chExt cx="243" cy="240"/>
          </a:xfrm>
        </p:grpSpPr>
        <p:sp>
          <p:nvSpPr>
            <p:cNvPr id="543843" name="Oval 99"/>
            <p:cNvSpPr>
              <a:spLocks noChangeArrowheads="1"/>
            </p:cNvSpPr>
            <p:nvPr/>
          </p:nvSpPr>
          <p:spPr bwMode="auto">
            <a:xfrm>
              <a:off x="4512" y="3696"/>
              <a:ext cx="240" cy="240"/>
            </a:xfrm>
            <a:prstGeom prst="ellipse">
              <a:avLst/>
            </a:prstGeom>
            <a:solidFill>
              <a:srgbClr val="00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844" name="Text Box 100"/>
            <p:cNvSpPr txBox="1">
              <a:spLocks noChangeArrowheads="1"/>
            </p:cNvSpPr>
            <p:nvPr/>
          </p:nvSpPr>
          <p:spPr bwMode="auto">
            <a:xfrm>
              <a:off x="4509" y="3747"/>
              <a:ext cx="24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B2C2D2"/>
                </a:buClr>
                <a:buSzPct val="80000"/>
                <a:buFont typeface="Wingdings" pitchFamily="2" charset="2"/>
                <a:buNone/>
              </a:pPr>
              <a:r>
                <a:rPr lang="en-GB" sz="1400" b="1">
                  <a:latin typeface="Arial Narrow" pitchFamily="34" charset="0"/>
                </a:rPr>
                <a:t>H.C.</a:t>
              </a:r>
            </a:p>
          </p:txBody>
        </p:sp>
      </p:grpSp>
      <p:sp>
        <p:nvSpPr>
          <p:cNvPr id="543845" name="Rectangle 101"/>
          <p:cNvSpPr>
            <a:spLocks noChangeArrowheads="1"/>
          </p:cNvSpPr>
          <p:nvPr/>
        </p:nvSpPr>
        <p:spPr bwMode="auto">
          <a:xfrm>
            <a:off x="258763" y="1738313"/>
            <a:ext cx="1298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b="1">
                <a:solidFill>
                  <a:schemeClr val="bg1"/>
                </a:solidFill>
                <a:latin typeface="Arial Narrow" pitchFamily="34" charset="0"/>
              </a:rPr>
              <a:t>Citizen Register</a:t>
            </a: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53975"/>
            <a:ext cx="6283325" cy="631825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 </a:t>
            </a:r>
            <a:r>
              <a:rPr lang="en-GB" sz="2800" b="1" dirty="0"/>
              <a:t>Lessons learned in Spain</a:t>
            </a:r>
            <a:r>
              <a:rPr lang="en-GB" sz="2800" dirty="0"/>
              <a:t> 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350250" cy="4968875"/>
          </a:xfrm>
          <a:noFill/>
        </p:spPr>
        <p:txBody>
          <a:bodyPr tIns="10800" bIns="10800"/>
          <a:lstStyle/>
          <a:p>
            <a:pPr>
              <a:buClr>
                <a:schemeClr val="bg2"/>
              </a:buClr>
            </a:pPr>
            <a:r>
              <a:rPr lang="en-GB" sz="2800" i="1" dirty="0" smtClean="0">
                <a:latin typeface="Arial Narrow" pitchFamily="34" charset="0"/>
              </a:rPr>
              <a:t>Involve </a:t>
            </a:r>
            <a:r>
              <a:rPr lang="en-GB" sz="2800" i="1" dirty="0">
                <a:latin typeface="Arial Narrow" pitchFamily="34" charset="0"/>
              </a:rPr>
              <a:t>professionals in the inception of the system in order to create useful tools for the clinical practice. </a:t>
            </a:r>
          </a:p>
          <a:p>
            <a:pPr>
              <a:buClr>
                <a:schemeClr val="bg2"/>
              </a:buClr>
            </a:pPr>
            <a:r>
              <a:rPr lang="en-GB" sz="2800" i="1" dirty="0">
                <a:latin typeface="Arial Narrow" pitchFamily="34" charset="0"/>
              </a:rPr>
              <a:t>Feedback </a:t>
            </a:r>
            <a:r>
              <a:rPr lang="en-GB" sz="2800" i="1" dirty="0" smtClean="0">
                <a:latin typeface="Arial Narrow" pitchFamily="34" charset="0"/>
              </a:rPr>
              <a:t>of information.</a:t>
            </a:r>
            <a:endParaRPr lang="en-GB" sz="2800" i="1" dirty="0">
              <a:latin typeface="Arial Narrow" pitchFamily="34" charset="0"/>
            </a:endParaRPr>
          </a:p>
          <a:p>
            <a:pPr>
              <a:buClr>
                <a:schemeClr val="bg2"/>
              </a:buClr>
            </a:pPr>
            <a:r>
              <a:rPr lang="en-GB" sz="2800" i="1" dirty="0">
                <a:latin typeface="Arial Narrow" pitchFamily="34" charset="0"/>
              </a:rPr>
              <a:t>Provide support </a:t>
            </a:r>
            <a:r>
              <a:rPr lang="en-GB" sz="2800" i="1" dirty="0" smtClean="0">
                <a:latin typeface="Arial Narrow" pitchFamily="34" charset="0"/>
              </a:rPr>
              <a:t>to </a:t>
            </a:r>
            <a:r>
              <a:rPr lang="en-GB" sz="2800" i="1" dirty="0">
                <a:latin typeface="Arial Narrow" pitchFamily="34" charset="0"/>
              </a:rPr>
              <a:t>management level information systems. Staff involvement.</a:t>
            </a:r>
          </a:p>
          <a:p>
            <a:pPr>
              <a:buClr>
                <a:schemeClr val="bg2"/>
              </a:buClr>
            </a:pPr>
            <a:r>
              <a:rPr lang="en-GB" sz="2800" i="1" dirty="0">
                <a:latin typeface="Arial Narrow" pitchFamily="34" charset="0"/>
              </a:rPr>
              <a:t>Political support.</a:t>
            </a:r>
          </a:p>
          <a:p>
            <a:pPr>
              <a:buClr>
                <a:schemeClr val="bg2"/>
              </a:buClr>
            </a:pPr>
            <a:r>
              <a:rPr lang="en-GB" sz="2800" i="1" dirty="0" smtClean="0">
                <a:latin typeface="Arial Narrow" pitchFamily="34" charset="0"/>
              </a:rPr>
              <a:t>Internal </a:t>
            </a:r>
            <a:r>
              <a:rPr lang="en-GB" sz="2800" i="1" dirty="0">
                <a:latin typeface="Arial Narrow" pitchFamily="34" charset="0"/>
              </a:rPr>
              <a:t>and external </a:t>
            </a:r>
            <a:r>
              <a:rPr lang="en-GB" sz="2800" i="1" dirty="0" smtClean="0">
                <a:latin typeface="Arial Narrow" pitchFamily="34" charset="0"/>
              </a:rPr>
              <a:t>communications</a:t>
            </a:r>
            <a:endParaRPr lang="en-GB" sz="2800" i="1" dirty="0">
              <a:latin typeface="Arial Narrow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</a:pPr>
            <a:endParaRPr lang="en-GB" sz="2000" dirty="0">
              <a:solidFill>
                <a:srgbClr val="36485A"/>
              </a:solidFill>
              <a:latin typeface="Arial Narrow" pitchFamily="34" charset="0"/>
            </a:endParaRPr>
          </a:p>
        </p:txBody>
      </p:sp>
      <p:pic>
        <p:nvPicPr>
          <p:cNvPr id="4" name="Picture 3" descr="P1010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5334000"/>
            <a:ext cx="1600200" cy="120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772400" cy="685800"/>
          </a:xfrm>
        </p:spPr>
        <p:txBody>
          <a:bodyPr/>
          <a:lstStyle/>
          <a:p>
            <a:r>
              <a:rPr lang="en-US" sz="3200" b="1"/>
              <a:t>US – Veteran’s Administration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229600" cy="1219200"/>
          </a:xfrm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1" lang="en-US" sz="3500" dirty="0">
                <a:solidFill>
                  <a:srgbClr val="000099"/>
                </a:solidFill>
              </a:rPr>
              <a:t>	</a:t>
            </a:r>
            <a:r>
              <a:rPr kumimoji="1" lang="en-US" sz="2400" dirty="0"/>
              <a:t>Every VA Medical Center has </a:t>
            </a:r>
            <a:br>
              <a:rPr kumimoji="1" lang="en-US" sz="2400" dirty="0"/>
            </a:br>
            <a:r>
              <a:rPr kumimoji="1" lang="en-US" sz="2400" dirty="0"/>
              <a:t>Electronic Health Records and</a:t>
            </a:r>
            <a:br>
              <a:rPr kumimoji="1" lang="en-US" sz="2400" dirty="0"/>
            </a:br>
            <a:r>
              <a:rPr kumimoji="1" lang="en-US" sz="2400" dirty="0" smtClean="0"/>
              <a:t>Computerized </a:t>
            </a:r>
            <a:r>
              <a:rPr kumimoji="1" lang="en-US" sz="2400" dirty="0"/>
              <a:t>Order Entry!</a:t>
            </a: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77963" y="1295400"/>
            <a:ext cx="7513637" cy="4832350"/>
            <a:chOff x="931" y="96"/>
            <a:chExt cx="4733" cy="3044"/>
          </a:xfrm>
        </p:grpSpPr>
        <p:pic>
          <p:nvPicPr>
            <p:cNvPr id="53253" name="Picture 5" descr="computer_medical_record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" y="1238"/>
              <a:ext cx="1467" cy="1901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3254" name="Picture 6" descr="SHDebrie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37" y="1670"/>
              <a:ext cx="1914" cy="14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3255" name="Picture 7" descr="Fletcher at CPR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2" y="96"/>
              <a:ext cx="2352" cy="1762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6858000" y="152400"/>
            <a:ext cx="2286000" cy="45720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858000" y="76200"/>
            <a:ext cx="2286000" cy="579438"/>
            <a:chOff x="4320" y="48"/>
            <a:chExt cx="1440" cy="365"/>
          </a:xfrm>
        </p:grpSpPr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4320" y="96"/>
              <a:ext cx="1440" cy="288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53259" name="Picture 11" descr="4_GraphicVIST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60" y="48"/>
              <a:ext cx="768" cy="36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396875"/>
            <a:ext cx="7604125" cy="992188"/>
          </a:xfrm>
          <a:noFill/>
          <a:ln/>
        </p:spPr>
        <p:txBody>
          <a:bodyPr lIns="92075" tIns="46038" rIns="92075" bIns="46038"/>
          <a:lstStyle/>
          <a:p>
            <a:r>
              <a:rPr lang="en-US" sz="4000"/>
              <a:t>Veterans Health Administration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Basic stats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  </a:t>
            </a:r>
            <a:r>
              <a:rPr lang="en-US" sz="2400" b="1" dirty="0"/>
              <a:t>~ 1,400 Sites-of-Care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Including </a:t>
            </a:r>
            <a:r>
              <a:rPr lang="en-US" i="1" dirty="0"/>
              <a:t>154 medical centers, ~ 875 clinics, </a:t>
            </a:r>
            <a:r>
              <a:rPr lang="en-US" i="1" dirty="0">
                <a:solidFill>
                  <a:srgbClr val="FF3300"/>
                </a:solidFill>
              </a:rPr>
              <a:t/>
            </a:r>
            <a:br>
              <a:rPr lang="en-US" i="1" dirty="0">
                <a:solidFill>
                  <a:srgbClr val="FF3300"/>
                </a:solidFill>
              </a:rPr>
            </a:br>
            <a:endParaRPr lang="en-US" dirty="0"/>
          </a:p>
          <a:p>
            <a:pPr lvl="1">
              <a:spcBef>
                <a:spcPct val="40000"/>
              </a:spcBef>
            </a:pPr>
            <a:r>
              <a:rPr lang="en-US" sz="2400" dirty="0"/>
              <a:t>  </a:t>
            </a:r>
            <a:r>
              <a:rPr lang="en-US" b="1" dirty="0" smtClean="0"/>
              <a:t>198,500 Employees</a:t>
            </a:r>
          </a:p>
          <a:p>
            <a:pPr lvl="2"/>
            <a:r>
              <a:rPr lang="en-US" b="1" dirty="0" smtClean="0"/>
              <a:t>&gt; $30 Billion budget </a:t>
            </a:r>
          </a:p>
          <a:p>
            <a:pPr lvl="2"/>
            <a:r>
              <a:rPr lang="en-US" b="1" dirty="0" smtClean="0"/>
              <a:t>5.3 million patients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010400" cy="685800"/>
          </a:xfrm>
        </p:spPr>
        <p:txBody>
          <a:bodyPr/>
          <a:lstStyle/>
          <a:p>
            <a:r>
              <a:rPr lang="en-US" sz="3600" dirty="0"/>
              <a:t>Critical Success Factors at the VA</a:t>
            </a:r>
          </a:p>
        </p:txBody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504950"/>
            <a:ext cx="8178800" cy="4591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Top management support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Clinical informatics leadership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Institutional </a:t>
            </a:r>
            <a:r>
              <a:rPr lang="en-US" sz="2400" dirty="0"/>
              <a:t>commitment and </a:t>
            </a:r>
            <a:r>
              <a:rPr lang="en-US" sz="2400" dirty="0" smtClean="0"/>
              <a:t>culture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National </a:t>
            </a:r>
            <a:r>
              <a:rPr lang="en-US" sz="2400" dirty="0" smtClean="0"/>
              <a:t>networking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Excellent infrastructure and resources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Inpatient/outpatient care can be documented by same system</a:t>
            </a:r>
          </a:p>
        </p:txBody>
      </p:sp>
      <p:sp>
        <p:nvSpPr>
          <p:cNvPr id="1113092" name="Line 4"/>
          <p:cNvSpPr>
            <a:spLocks noChangeShapeType="1"/>
          </p:cNvSpPr>
          <p:nvPr/>
        </p:nvSpPr>
        <p:spPr bwMode="auto">
          <a:xfrm>
            <a:off x="1447800" y="1295400"/>
            <a:ext cx="487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113093" name="Picture 5" descr="MCj042406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343400"/>
            <a:ext cx="1768475" cy="1800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Sweden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87488" y="1600200"/>
            <a:ext cx="61690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95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 1995, the northern region of </a:t>
            </a:r>
            <a:r>
              <a:rPr lang="en-US" sz="2800" dirty="0" err="1"/>
              <a:t>Norrbotten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FFFF00"/>
                </a:solidFill>
              </a:rPr>
              <a:t>mandated that everyone – including all PHC centers and hospitals - would use a single common system</a:t>
            </a:r>
            <a:r>
              <a:rPr lang="en-US" sz="2800" i="1" dirty="0">
                <a:solidFill>
                  <a:srgbClr val="FF3300"/>
                </a:solidFill>
              </a:rPr>
              <a:t>.</a:t>
            </a:r>
            <a:r>
              <a:rPr lang="en-US" sz="2800" dirty="0"/>
              <a:t> 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One of the justifications was to eliminate the problems surrounding the electronic transmission of </a:t>
            </a:r>
            <a:r>
              <a:rPr lang="en-US" sz="2800" dirty="0" smtClean="0"/>
              <a:t>records between </a:t>
            </a:r>
            <a:r>
              <a:rPr lang="en-US" sz="2800" dirty="0"/>
              <a:t>sectors and different computer systems. 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This </a:t>
            </a:r>
            <a:r>
              <a:rPr lang="en-US" sz="2800" dirty="0"/>
              <a:t>approach has become </a:t>
            </a:r>
            <a:r>
              <a:rPr lang="en-US" sz="2800" dirty="0" smtClean="0"/>
              <a:t>widespread in all Sweden with adoption of standards.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054100"/>
            <a:ext cx="7696200" cy="52085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Critical success factors in Sweden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Local autonomy</a:t>
            </a:r>
          </a:p>
          <a:p>
            <a:r>
              <a:rPr lang="en-GB" dirty="0" smtClean="0"/>
              <a:t>National EHR standards</a:t>
            </a:r>
          </a:p>
          <a:p>
            <a:r>
              <a:rPr lang="en-GB" dirty="0" smtClean="0"/>
              <a:t>Clinical leadership</a:t>
            </a:r>
          </a:p>
          <a:p>
            <a:r>
              <a:rPr lang="en-GB" dirty="0" smtClean="0"/>
              <a:t>Advanced IT infrastructure</a:t>
            </a:r>
            <a:endParaRPr lang="en-GB" dirty="0"/>
          </a:p>
        </p:txBody>
      </p:sp>
      <p:pic>
        <p:nvPicPr>
          <p:cNvPr id="4" name="Picture 3" descr="P1010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267200"/>
            <a:ext cx="231140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Summaries transfer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Emergency care summary Scotland</a:t>
            </a:r>
          </a:p>
          <a:p>
            <a:r>
              <a:rPr lang="en-GB" dirty="0" smtClean="0"/>
              <a:t>EPSOS Europe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P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838" y="0"/>
            <a:ext cx="4632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1000" y="51816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2013</a:t>
            </a:r>
            <a:endParaRPr 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Emergency Care Summary</a:t>
            </a:r>
            <a:br>
              <a:rPr lang="en-GB" sz="4000" dirty="0"/>
            </a:br>
            <a:r>
              <a:rPr lang="en-GB" sz="4000" dirty="0"/>
              <a:t>– a </a:t>
            </a:r>
            <a:r>
              <a:rPr lang="en-GB" sz="4000" dirty="0" smtClean="0"/>
              <a:t>taster of the successes</a:t>
            </a:r>
            <a:endParaRPr lang="en-GB" sz="4000" dirty="0"/>
          </a:p>
        </p:txBody>
      </p:sp>
      <p:pic>
        <p:nvPicPr>
          <p:cNvPr id="101379" name="Picture 3" descr="eHealth logo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333375"/>
            <a:ext cx="12795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0" name="Group 4"/>
          <p:cNvGrpSpPr>
            <a:grpSpLocks noChangeAspect="1"/>
          </p:cNvGrpSpPr>
          <p:nvPr/>
        </p:nvGrpSpPr>
        <p:grpSpPr bwMode="auto">
          <a:xfrm>
            <a:off x="0" y="1254125"/>
            <a:ext cx="9013825" cy="5603875"/>
            <a:chOff x="0" y="790"/>
            <a:chExt cx="5678" cy="3530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790"/>
              <a:ext cx="5678" cy="3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871" y="1002"/>
              <a:ext cx="4595" cy="27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871" y="3335"/>
              <a:ext cx="45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871" y="2945"/>
              <a:ext cx="45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871" y="2557"/>
              <a:ext cx="45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871" y="2168"/>
              <a:ext cx="45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871" y="1780"/>
              <a:ext cx="45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871" y="1390"/>
              <a:ext cx="45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871" y="1002"/>
              <a:ext cx="45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871" y="1002"/>
              <a:ext cx="4595" cy="2722"/>
            </a:xfrm>
            <a:prstGeom prst="rect">
              <a:avLst/>
            </a:prstGeom>
            <a:noFill/>
            <a:ln w="11113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980" y="3596"/>
              <a:ext cx="146" cy="128"/>
            </a:xfrm>
            <a:prstGeom prst="rect">
              <a:avLst/>
            </a:prstGeom>
            <a:solidFill>
              <a:srgbClr val="FFCC0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1490" y="2997"/>
              <a:ext cx="146" cy="727"/>
            </a:xfrm>
            <a:prstGeom prst="rect">
              <a:avLst/>
            </a:prstGeom>
            <a:solidFill>
              <a:srgbClr val="FFCC0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2002" y="1779"/>
              <a:ext cx="146" cy="1945"/>
            </a:xfrm>
            <a:prstGeom prst="rect">
              <a:avLst/>
            </a:prstGeom>
            <a:solidFill>
              <a:srgbClr val="FFCC0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2512" y="1945"/>
              <a:ext cx="146" cy="1779"/>
            </a:xfrm>
            <a:prstGeom prst="rect">
              <a:avLst/>
            </a:prstGeom>
            <a:solidFill>
              <a:srgbClr val="FFCC0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3023" y="1324"/>
              <a:ext cx="146" cy="2400"/>
            </a:xfrm>
            <a:prstGeom prst="rect">
              <a:avLst/>
            </a:prstGeom>
            <a:solidFill>
              <a:srgbClr val="FFCC0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3533" y="2578"/>
              <a:ext cx="146" cy="1146"/>
            </a:xfrm>
            <a:prstGeom prst="rect">
              <a:avLst/>
            </a:prstGeom>
            <a:solidFill>
              <a:srgbClr val="FFCC0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4044" y="2759"/>
              <a:ext cx="146" cy="965"/>
            </a:xfrm>
            <a:prstGeom prst="rect">
              <a:avLst/>
            </a:prstGeom>
            <a:solidFill>
              <a:srgbClr val="FFCC0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4555" y="2942"/>
              <a:ext cx="146" cy="782"/>
            </a:xfrm>
            <a:prstGeom prst="rect">
              <a:avLst/>
            </a:prstGeom>
            <a:solidFill>
              <a:srgbClr val="FFCC0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5066" y="3092"/>
              <a:ext cx="146" cy="632"/>
            </a:xfrm>
            <a:prstGeom prst="rect">
              <a:avLst/>
            </a:prstGeom>
            <a:solidFill>
              <a:srgbClr val="FFCC0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2148" y="3676"/>
              <a:ext cx="145" cy="48"/>
            </a:xfrm>
            <a:prstGeom prst="rect">
              <a:avLst/>
            </a:prstGeom>
            <a:solidFill>
              <a:srgbClr val="00008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>
              <a:off x="2658" y="3342"/>
              <a:ext cx="146" cy="382"/>
            </a:xfrm>
            <a:prstGeom prst="rect">
              <a:avLst/>
            </a:prstGeom>
            <a:solidFill>
              <a:srgbClr val="00008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>
              <a:off x="3169" y="3230"/>
              <a:ext cx="145" cy="494"/>
            </a:xfrm>
            <a:prstGeom prst="rect">
              <a:avLst/>
            </a:prstGeom>
            <a:solidFill>
              <a:srgbClr val="00008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3679" y="2577"/>
              <a:ext cx="146" cy="1147"/>
            </a:xfrm>
            <a:prstGeom prst="rect">
              <a:avLst/>
            </a:prstGeom>
            <a:solidFill>
              <a:srgbClr val="00008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4190" y="1828"/>
              <a:ext cx="146" cy="1896"/>
            </a:xfrm>
            <a:prstGeom prst="rect">
              <a:avLst/>
            </a:prstGeom>
            <a:solidFill>
              <a:srgbClr val="00008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4701" y="1549"/>
              <a:ext cx="146" cy="2175"/>
            </a:xfrm>
            <a:prstGeom prst="rect">
              <a:avLst/>
            </a:prstGeom>
            <a:solidFill>
              <a:srgbClr val="00008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5212" y="1447"/>
              <a:ext cx="145" cy="2277"/>
            </a:xfrm>
            <a:prstGeom prst="rect">
              <a:avLst/>
            </a:prstGeom>
            <a:solidFill>
              <a:srgbClr val="00008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871" y="1002"/>
              <a:ext cx="1" cy="27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>
              <a:off x="836" y="3724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>
              <a:off x="836" y="3335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>
              <a:off x="836" y="2945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>
              <a:off x="836" y="2557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1" name="Line 35"/>
            <p:cNvSpPr>
              <a:spLocks noChangeShapeType="1"/>
            </p:cNvSpPr>
            <p:nvPr/>
          </p:nvSpPr>
          <p:spPr bwMode="auto">
            <a:xfrm>
              <a:off x="836" y="2168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>
              <a:off x="836" y="1780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>
              <a:off x="836" y="1390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>
              <a:off x="836" y="1002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5" name="Line 39"/>
            <p:cNvSpPr>
              <a:spLocks noChangeShapeType="1"/>
            </p:cNvSpPr>
            <p:nvPr/>
          </p:nvSpPr>
          <p:spPr bwMode="auto">
            <a:xfrm>
              <a:off x="871" y="3724"/>
              <a:ext cx="45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 flipV="1">
              <a:off x="871" y="37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 flipV="1">
              <a:off x="1381" y="37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 flipV="1">
              <a:off x="1892" y="37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 flipV="1">
              <a:off x="2402" y="37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 flipV="1">
              <a:off x="2913" y="37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1" name="Line 45"/>
            <p:cNvSpPr>
              <a:spLocks noChangeShapeType="1"/>
            </p:cNvSpPr>
            <p:nvPr/>
          </p:nvSpPr>
          <p:spPr bwMode="auto">
            <a:xfrm flipV="1">
              <a:off x="3424" y="37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2" name="Line 46"/>
            <p:cNvSpPr>
              <a:spLocks noChangeShapeType="1"/>
            </p:cNvSpPr>
            <p:nvPr/>
          </p:nvSpPr>
          <p:spPr bwMode="auto">
            <a:xfrm flipV="1">
              <a:off x="3935" y="37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3" name="Line 47"/>
            <p:cNvSpPr>
              <a:spLocks noChangeShapeType="1"/>
            </p:cNvSpPr>
            <p:nvPr/>
          </p:nvSpPr>
          <p:spPr bwMode="auto">
            <a:xfrm flipV="1">
              <a:off x="4445" y="37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4" name="Line 48"/>
            <p:cNvSpPr>
              <a:spLocks noChangeShapeType="1"/>
            </p:cNvSpPr>
            <p:nvPr/>
          </p:nvSpPr>
          <p:spPr bwMode="auto">
            <a:xfrm flipV="1">
              <a:off x="4956" y="37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5" name="Line 49"/>
            <p:cNvSpPr>
              <a:spLocks noChangeShapeType="1"/>
            </p:cNvSpPr>
            <p:nvPr/>
          </p:nvSpPr>
          <p:spPr bwMode="auto">
            <a:xfrm flipV="1">
              <a:off x="5466" y="37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6" name="Rectangle 50"/>
            <p:cNvSpPr>
              <a:spLocks noChangeArrowheads="1"/>
            </p:cNvSpPr>
            <p:nvPr/>
          </p:nvSpPr>
          <p:spPr bwMode="auto">
            <a:xfrm>
              <a:off x="725" y="3659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>
              <a:off x="298" y="3270"/>
              <a:ext cx="50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1.000.000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298" y="2881"/>
              <a:ext cx="50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2.000.000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auto">
            <a:xfrm>
              <a:off x="298" y="2492"/>
              <a:ext cx="50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3.000.000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298" y="2104"/>
              <a:ext cx="50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4.000.000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>
              <a:off x="298" y="1715"/>
              <a:ext cx="50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5.000.000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>
              <a:off x="298" y="1326"/>
              <a:ext cx="50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6.000.000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>
              <a:off x="298" y="937"/>
              <a:ext cx="50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7.000.000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>
              <a:off x="1005" y="3821"/>
              <a:ext cx="25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2002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5" name="Rectangle 59"/>
            <p:cNvSpPr>
              <a:spLocks noChangeArrowheads="1"/>
            </p:cNvSpPr>
            <p:nvPr/>
          </p:nvSpPr>
          <p:spPr bwMode="auto">
            <a:xfrm>
              <a:off x="1515" y="3821"/>
              <a:ext cx="25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2003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6" name="Rectangle 60"/>
            <p:cNvSpPr>
              <a:spLocks noChangeArrowheads="1"/>
            </p:cNvSpPr>
            <p:nvPr/>
          </p:nvSpPr>
          <p:spPr bwMode="auto">
            <a:xfrm>
              <a:off x="2026" y="3821"/>
              <a:ext cx="25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2004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>
              <a:off x="2536" y="3821"/>
              <a:ext cx="25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2005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>
              <a:off x="3047" y="3821"/>
              <a:ext cx="25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2006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>
              <a:off x="3558" y="3821"/>
              <a:ext cx="25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2007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>
              <a:off x="4068" y="3821"/>
              <a:ext cx="25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2008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>
              <a:off x="4579" y="3821"/>
              <a:ext cx="25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2009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2" name="Rectangle 66"/>
            <p:cNvSpPr>
              <a:spLocks noChangeArrowheads="1"/>
            </p:cNvSpPr>
            <p:nvPr/>
          </p:nvSpPr>
          <p:spPr bwMode="auto">
            <a:xfrm>
              <a:off x="5089" y="3821"/>
              <a:ext cx="25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2010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205" y="229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4" name="Rectangle 68"/>
            <p:cNvSpPr>
              <a:spLocks noChangeArrowheads="1"/>
            </p:cNvSpPr>
            <p:nvPr/>
          </p:nvSpPr>
          <p:spPr bwMode="auto">
            <a:xfrm>
              <a:off x="950" y="4049"/>
              <a:ext cx="4696" cy="21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5" name="Rectangle 69"/>
            <p:cNvSpPr>
              <a:spLocks noChangeArrowheads="1"/>
            </p:cNvSpPr>
            <p:nvPr/>
          </p:nvSpPr>
          <p:spPr bwMode="auto">
            <a:xfrm>
              <a:off x="1081" y="4125"/>
              <a:ext cx="78" cy="78"/>
            </a:xfrm>
            <a:prstGeom prst="rect">
              <a:avLst/>
            </a:prstGeom>
            <a:solidFill>
              <a:srgbClr val="FFCC0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6" name="Rectangle 70"/>
            <p:cNvSpPr>
              <a:spLocks noChangeArrowheads="1"/>
            </p:cNvSpPr>
            <p:nvPr/>
          </p:nvSpPr>
          <p:spPr bwMode="auto">
            <a:xfrm>
              <a:off x="1190" y="4092"/>
              <a:ext cx="220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Present value of total annual costs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7" name="Rectangle 71"/>
            <p:cNvSpPr>
              <a:spLocks noChangeArrowheads="1"/>
            </p:cNvSpPr>
            <p:nvPr/>
          </p:nvSpPr>
          <p:spPr bwMode="auto">
            <a:xfrm>
              <a:off x="3520" y="4125"/>
              <a:ext cx="78" cy="78"/>
            </a:xfrm>
            <a:prstGeom prst="rect">
              <a:avLst/>
            </a:prstGeom>
            <a:solidFill>
              <a:srgbClr val="00008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8" name="Rectangle 72"/>
            <p:cNvSpPr>
              <a:spLocks noChangeArrowheads="1"/>
            </p:cNvSpPr>
            <p:nvPr/>
          </p:nvSpPr>
          <p:spPr bwMode="auto">
            <a:xfrm>
              <a:off x="3629" y="4092"/>
              <a:ext cx="202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Present value of annual benefits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EPSOS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Transfer of patient summaries across EU countries</a:t>
            </a:r>
          </a:p>
          <a:p>
            <a:r>
              <a:rPr lang="en-GB" dirty="0" smtClean="0"/>
              <a:t>Developed Standards</a:t>
            </a:r>
          </a:p>
          <a:p>
            <a:r>
              <a:rPr lang="en-GB" dirty="0" smtClean="0"/>
              <a:t>Legal and Governance Agreements</a:t>
            </a:r>
          </a:p>
          <a:p>
            <a:r>
              <a:rPr lang="en-GB" dirty="0" smtClean="0"/>
              <a:t>Technical &amp; Semantic Interoperability </a:t>
            </a:r>
          </a:p>
          <a:p>
            <a:r>
              <a:rPr lang="en-GB" dirty="0" smtClean="0"/>
              <a:t>Open Source developments</a:t>
            </a:r>
            <a:endParaRPr lang="en-GB" dirty="0"/>
          </a:p>
        </p:txBody>
      </p:sp>
      <p:pic>
        <p:nvPicPr>
          <p:cNvPr id="4" name="Picture 3" descr="P1010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724400"/>
            <a:ext cx="2006600" cy="150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eHealth</a:t>
            </a:r>
            <a:r>
              <a:rPr lang="en-GB" dirty="0" smtClean="0"/>
              <a:t> in Chile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0"/>
            <a:ext cx="5867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21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1010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81000"/>
            <a:ext cx="1600200" cy="1200150"/>
          </a:xfrm>
          <a:prstGeom prst="rect">
            <a:avLst/>
          </a:prstGeom>
        </p:spPr>
      </p:pic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6172200" y="228600"/>
            <a:ext cx="2160445" cy="144779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13350"/>
            <a:ext cx="9144000" cy="59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36" y="457200"/>
            <a:ext cx="905575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990600"/>
            <a:ext cx="9601676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eHealth</a:t>
            </a:r>
            <a:r>
              <a:rPr lang="en-GB" dirty="0" smtClean="0"/>
              <a:t> in Chile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4419600" cy="4419600"/>
          </a:xfrm>
          <a:prstGeom prst="rect">
            <a:avLst/>
          </a:prstGeom>
          <a:noFill/>
        </p:spPr>
      </p:pic>
      <p:pic>
        <p:nvPicPr>
          <p:cNvPr id="5" name="Picture 4" descr="P1010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286000"/>
            <a:ext cx="1600200" cy="1200150"/>
          </a:xfrm>
          <a:prstGeom prst="rect">
            <a:avLst/>
          </a:prstGeom>
        </p:spPr>
      </p:pic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533400" y="3962400"/>
            <a:ext cx="2160445" cy="144779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eHealth</a:t>
            </a:r>
            <a:r>
              <a:rPr lang="en-GB" dirty="0" smtClean="0"/>
              <a:t> in South Africa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P1010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86000"/>
            <a:ext cx="1600200" cy="1200150"/>
          </a:xfrm>
          <a:prstGeom prst="rect">
            <a:avLst/>
          </a:prstGeom>
        </p:spPr>
      </p:pic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4953000" y="2209800"/>
            <a:ext cx="2160445" cy="144779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6482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 Decide !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EDR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-76200" y="6096000"/>
            <a:ext cx="176847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1935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EDR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-76200" y="6096000"/>
            <a:ext cx="176847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2013</a:t>
            </a:r>
            <a:endParaRPr 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The </a:t>
            </a:r>
            <a:r>
              <a:rPr lang="en-US" dirty="0" err="1" smtClean="0"/>
              <a:t>eHealth</a:t>
            </a:r>
            <a:r>
              <a:rPr lang="en-US" dirty="0" smtClean="0"/>
              <a:t> future </a:t>
            </a:r>
            <a:r>
              <a:rPr lang="en-US" dirty="0"/>
              <a:t>is not a destination like Cape </a:t>
            </a:r>
            <a:r>
              <a:rPr lang="en-US" dirty="0" smtClean="0"/>
              <a:t>St Francis, </a:t>
            </a:r>
            <a:r>
              <a:rPr lang="en-US" dirty="0"/>
              <a:t>waiting for our arrival; it is something like the </a:t>
            </a:r>
            <a:r>
              <a:rPr lang="en-US" dirty="0" smtClean="0"/>
              <a:t>Kruger Park </a:t>
            </a:r>
            <a:r>
              <a:rPr lang="en-US" dirty="0"/>
              <a:t>that  we have to imagine, plan and </a:t>
            </a:r>
            <a:r>
              <a:rPr lang="en-US" dirty="0" smtClean="0"/>
              <a:t>evolve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rgbClr val="002060"/>
                </a:solidFill>
              </a:rPr>
              <a:t>Challenges in </a:t>
            </a:r>
            <a:br>
              <a:rPr lang="en-GB">
                <a:solidFill>
                  <a:srgbClr val="002060"/>
                </a:solidFill>
              </a:rPr>
            </a:br>
            <a:r>
              <a:rPr lang="en-GB">
                <a:solidFill>
                  <a:srgbClr val="002060"/>
                </a:solidFill>
              </a:rPr>
              <a:t>Scotland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2332037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Environment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Cancer</a:t>
            </a:r>
            <a:endParaRPr lang="en-US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Cardio Vascular disease</a:t>
            </a:r>
            <a:endParaRPr lang="en-US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Long Term Conditions</a:t>
            </a:r>
            <a:endParaRPr lang="en-US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Deprivation</a:t>
            </a:r>
            <a:endParaRPr lang="en-US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Obesity</a:t>
            </a:r>
            <a:endParaRPr lang="en-US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Ageing population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Escalating costs</a:t>
            </a:r>
            <a:endParaRPr lang="en-US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89154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304800"/>
            <a:ext cx="5315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The Power of Information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33655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 descr="IMT2001Strate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268413"/>
            <a:ext cx="2355850" cy="3330575"/>
          </a:xfrm>
          <a:prstGeom prst="rect">
            <a:avLst/>
          </a:prstGeo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1628775"/>
            <a:ext cx="23542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87450" y="4048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2000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132138" y="5492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2001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356100" y="112553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2003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580063" y="14843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2005</a:t>
            </a: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1989138"/>
            <a:ext cx="26003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308850" y="2133600"/>
            <a:ext cx="670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/>
              <a:t>2008</a:t>
            </a:r>
            <a:endParaRPr lang="en-GB" dirty="0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03213" y="5824538"/>
            <a:ext cx="3544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 smtClean="0"/>
              <a:t>National Strategies</a:t>
            </a:r>
            <a:endParaRPr lang="en-GB" sz="3200" dirty="0"/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2349500"/>
            <a:ext cx="275748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2565400"/>
            <a:ext cx="2786062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446373" y="3048000"/>
            <a:ext cx="56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/>
              <a:t>2011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38" y="3505200"/>
            <a:ext cx="2214562" cy="313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6323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/>
              <a:t>1998</a:t>
            </a:r>
            <a:endParaRPr lang="en-GB" dirty="0"/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6248400" y="2286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</TotalTime>
  <Words>669</Words>
  <Application>Microsoft Office PowerPoint</Application>
  <PresentationFormat>On-screen Show (4:3)</PresentationFormat>
  <Paragraphs>202</Paragraphs>
  <Slides>38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HISA 2013</vt:lpstr>
      <vt:lpstr>Slide 2</vt:lpstr>
      <vt:lpstr>Slide 3</vt:lpstr>
      <vt:lpstr>Slide 4</vt:lpstr>
      <vt:lpstr>Slide 5</vt:lpstr>
      <vt:lpstr>The eHealth future is not a destination like Cape St Francis, waiting for our arrival; it is something like the Kruger Park that  we have to imagine, plan and evolve</vt:lpstr>
      <vt:lpstr>Challenges in  Scotland</vt:lpstr>
      <vt:lpstr>Slide 8</vt:lpstr>
      <vt:lpstr>Slide 9</vt:lpstr>
      <vt:lpstr>The future is here; it is just not evenly distributed</vt:lpstr>
      <vt:lpstr>National Programme in England </vt:lpstr>
      <vt:lpstr>Successes of NPFIT</vt:lpstr>
      <vt:lpstr>Failures of NPFIT</vt:lpstr>
      <vt:lpstr>Reasons for failure 23 (of 245)</vt:lpstr>
      <vt:lpstr>“IT will make an efficient business more efficient ;       IT will make an inefficient business more inefficient”</vt:lpstr>
      <vt:lpstr>Spain (Andalucia)</vt:lpstr>
      <vt:lpstr>Andalucía</vt:lpstr>
      <vt:lpstr>Andalusia’s eHealth objective</vt:lpstr>
      <vt:lpstr>Diraya’s key elements</vt:lpstr>
      <vt:lpstr>Slide 20</vt:lpstr>
      <vt:lpstr> Lessons learned in Spain </vt:lpstr>
      <vt:lpstr>US – Veteran’s Administration</vt:lpstr>
      <vt:lpstr>Veterans Health Administration</vt:lpstr>
      <vt:lpstr>Critical Success Factors at the VA</vt:lpstr>
      <vt:lpstr>Sweden</vt:lpstr>
      <vt:lpstr>Slide 26</vt:lpstr>
      <vt:lpstr>Slide 27</vt:lpstr>
      <vt:lpstr>Critical success factors in Sweden</vt:lpstr>
      <vt:lpstr>Patient Summaries transfer </vt:lpstr>
      <vt:lpstr>Emergency Care Summary – a taster of the successes</vt:lpstr>
      <vt:lpstr>EPSOS</vt:lpstr>
      <vt:lpstr>eHealth in Chile</vt:lpstr>
      <vt:lpstr>Slide 33</vt:lpstr>
      <vt:lpstr>Slide 34</vt:lpstr>
      <vt:lpstr>Slide 35</vt:lpstr>
      <vt:lpstr>Slide 36</vt:lpstr>
      <vt:lpstr>eHealth in Chile ?</vt:lpstr>
      <vt:lpstr>eHealth in South Africa 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HISA 2013</dc:title>
  <dc:creator>paul</dc:creator>
  <cp:lastModifiedBy>paul</cp:lastModifiedBy>
  <cp:revision>23</cp:revision>
  <dcterms:created xsi:type="dcterms:W3CDTF">2006-08-16T00:00:00Z</dcterms:created>
  <dcterms:modified xsi:type="dcterms:W3CDTF">2013-07-02T21:00:26Z</dcterms:modified>
</cp:coreProperties>
</file>