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9" r:id="rId3"/>
    <p:sldId id="261" r:id="rId4"/>
    <p:sldId id="257" r:id="rId5"/>
    <p:sldId id="260" r:id="rId6"/>
    <p:sldId id="277" r:id="rId7"/>
    <p:sldId id="262" r:id="rId8"/>
    <p:sldId id="263" r:id="rId9"/>
    <p:sldId id="264" r:id="rId10"/>
    <p:sldId id="265" r:id="rId11"/>
    <p:sldId id="287" r:id="rId12"/>
    <p:sldId id="285" r:id="rId13"/>
    <p:sldId id="288" r:id="rId14"/>
    <p:sldId id="268" r:id="rId15"/>
    <p:sldId id="278" r:id="rId16"/>
    <p:sldId id="279" r:id="rId17"/>
    <p:sldId id="289" r:id="rId18"/>
    <p:sldId id="291" r:id="rId19"/>
    <p:sldId id="286" r:id="rId20"/>
    <p:sldId id="292" r:id="rId21"/>
    <p:sldId id="293" r:id="rId22"/>
    <p:sldId id="294" r:id="rId23"/>
    <p:sldId id="290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BCE9"/>
    <a:srgbClr val="F14F12"/>
    <a:srgbClr val="6C284F"/>
    <a:srgbClr val="9B221F"/>
    <a:srgbClr val="003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27A03F-32E6-47F7-AB7A-8FE9B4D5C55D}" type="doc">
      <dgm:prSet loTypeId="urn:microsoft.com/office/officeart/2005/8/layout/vList4#6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79E1FA7F-136A-4B4C-B1B2-5C31F6663A1E}">
      <dgm:prSet phldrT="[Text]"/>
      <dgm:spPr>
        <a:ln>
          <a:noFill/>
        </a:ln>
      </dgm:spPr>
      <dgm:t>
        <a:bodyPr/>
        <a:lstStyle/>
        <a:p>
          <a:r>
            <a:rPr lang="en-US" dirty="0" smtClean="0"/>
            <a:t>Color</a:t>
          </a:r>
          <a:endParaRPr lang="en-US" dirty="0"/>
        </a:p>
      </dgm:t>
    </dgm:pt>
    <dgm:pt modelId="{F028166A-FBB1-49BA-803E-761532A4AECE}" type="parTrans" cxnId="{B2B8F801-AF3C-484B-A663-2C49EEC38BB0}">
      <dgm:prSet/>
      <dgm:spPr/>
      <dgm:t>
        <a:bodyPr/>
        <a:lstStyle/>
        <a:p>
          <a:endParaRPr lang="en-US"/>
        </a:p>
      </dgm:t>
    </dgm:pt>
    <dgm:pt modelId="{2BF9D53E-8442-4E3D-A6EB-7DC35286E2EB}" type="sibTrans" cxnId="{B2B8F801-AF3C-484B-A663-2C49EEC38BB0}">
      <dgm:prSet/>
      <dgm:spPr/>
      <dgm:t>
        <a:bodyPr/>
        <a:lstStyle/>
        <a:p>
          <a:endParaRPr lang="en-US"/>
        </a:p>
      </dgm:t>
    </dgm:pt>
    <dgm:pt modelId="{071D35EE-14CB-423F-BE43-454FBFAD5D3D}">
      <dgm:prSet phldrT="[Text]"/>
      <dgm:spPr>
        <a:ln>
          <a:noFill/>
        </a:ln>
      </dgm:spPr>
      <dgm:t>
        <a:bodyPr/>
        <a:lstStyle/>
        <a:p>
          <a:r>
            <a:rPr lang="en-US" dirty="0" smtClean="0"/>
            <a:t>Sound</a:t>
          </a:r>
          <a:endParaRPr lang="en-US" dirty="0"/>
        </a:p>
      </dgm:t>
    </dgm:pt>
    <dgm:pt modelId="{714658F5-807A-40C5-9952-4EE66C100B01}" type="parTrans" cxnId="{3984A988-8B0E-4698-B441-506ACC8000D8}">
      <dgm:prSet/>
      <dgm:spPr/>
      <dgm:t>
        <a:bodyPr/>
        <a:lstStyle/>
        <a:p>
          <a:endParaRPr lang="en-US"/>
        </a:p>
      </dgm:t>
    </dgm:pt>
    <dgm:pt modelId="{6B68DDD8-964F-499F-8721-AFA63AAA047D}" type="sibTrans" cxnId="{3984A988-8B0E-4698-B441-506ACC8000D8}">
      <dgm:prSet/>
      <dgm:spPr/>
      <dgm:t>
        <a:bodyPr/>
        <a:lstStyle/>
        <a:p>
          <a:endParaRPr lang="en-US"/>
        </a:p>
      </dgm:t>
    </dgm:pt>
    <dgm:pt modelId="{FCC440D8-CD12-4EE1-9529-7A07406AFBA7}">
      <dgm:prSet phldrT="[Text]"/>
      <dgm:spPr>
        <a:ln>
          <a:noFill/>
        </a:ln>
      </dgm:spPr>
      <dgm:t>
        <a:bodyPr/>
        <a:lstStyle/>
        <a:p>
          <a:r>
            <a:rPr lang="en-US" dirty="0" smtClean="0"/>
            <a:t>Media</a:t>
          </a:r>
          <a:endParaRPr lang="en-US" dirty="0"/>
        </a:p>
      </dgm:t>
    </dgm:pt>
    <dgm:pt modelId="{64F094F6-D2E9-4CDF-AD12-E173D8857486}" type="parTrans" cxnId="{FE9549BF-AAC7-4F43-A58D-0841ABA363E2}">
      <dgm:prSet/>
      <dgm:spPr/>
      <dgm:t>
        <a:bodyPr/>
        <a:lstStyle/>
        <a:p>
          <a:endParaRPr lang="en-US"/>
        </a:p>
      </dgm:t>
    </dgm:pt>
    <dgm:pt modelId="{A6260BDC-090E-4F41-BA0E-FD27538938E2}" type="sibTrans" cxnId="{FE9549BF-AAC7-4F43-A58D-0841ABA363E2}">
      <dgm:prSet/>
      <dgm:spPr/>
      <dgm:t>
        <a:bodyPr/>
        <a:lstStyle/>
        <a:p>
          <a:endParaRPr lang="en-US"/>
        </a:p>
      </dgm:t>
    </dgm:pt>
    <dgm:pt modelId="{F7AA5014-EBAA-41DC-BF94-2D865D32F7FE}">
      <dgm:prSet phldrT="[Text]"/>
      <dgm:spPr>
        <a:ln>
          <a:noFill/>
        </a:ln>
      </dgm:spPr>
      <dgm:t>
        <a:bodyPr/>
        <a:lstStyle/>
        <a:p>
          <a:r>
            <a:rPr lang="en-US" dirty="0" smtClean="0"/>
            <a:t>Interaction</a:t>
          </a:r>
          <a:endParaRPr lang="en-US" dirty="0"/>
        </a:p>
      </dgm:t>
    </dgm:pt>
    <dgm:pt modelId="{BE28149A-080F-4FE3-AB02-E9987F896B9D}" type="parTrans" cxnId="{E2F09AA7-79A8-417F-8369-9478FBFE1529}">
      <dgm:prSet/>
      <dgm:spPr/>
      <dgm:t>
        <a:bodyPr/>
        <a:lstStyle/>
        <a:p>
          <a:endParaRPr lang="en-US"/>
        </a:p>
      </dgm:t>
    </dgm:pt>
    <dgm:pt modelId="{9ABD40CB-49E2-4BAB-8BE3-2BEEEDA56131}" type="sibTrans" cxnId="{E2F09AA7-79A8-417F-8369-9478FBFE1529}">
      <dgm:prSet/>
      <dgm:spPr/>
      <dgm:t>
        <a:bodyPr/>
        <a:lstStyle/>
        <a:p>
          <a:endParaRPr lang="en-US"/>
        </a:p>
      </dgm:t>
    </dgm:pt>
    <dgm:pt modelId="{EA46E924-B57B-4DDA-B707-E1F826A4FC00}" type="pres">
      <dgm:prSet presAssocID="{6527A03F-32E6-47F7-AB7A-8FE9B4D5C55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13237E-39FA-4336-8C23-309F591974BC}" type="pres">
      <dgm:prSet presAssocID="{79E1FA7F-136A-4B4C-B1B2-5C31F6663A1E}" presName="comp" presStyleCnt="0"/>
      <dgm:spPr/>
    </dgm:pt>
    <dgm:pt modelId="{C77E4979-797A-44D7-88E8-C5A692858BC1}" type="pres">
      <dgm:prSet presAssocID="{79E1FA7F-136A-4B4C-B1B2-5C31F6663A1E}" presName="box" presStyleLbl="node1" presStyleIdx="0" presStyleCnt="4"/>
      <dgm:spPr/>
      <dgm:t>
        <a:bodyPr/>
        <a:lstStyle/>
        <a:p>
          <a:endParaRPr lang="en-US"/>
        </a:p>
      </dgm:t>
    </dgm:pt>
    <dgm:pt modelId="{7BC4A26C-3F82-474E-B124-CAF1F740F890}" type="pres">
      <dgm:prSet presAssocID="{79E1FA7F-136A-4B4C-B1B2-5C31F6663A1E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4"/>
          </a:solidFill>
        </a:ln>
      </dgm:spPr>
    </dgm:pt>
    <dgm:pt modelId="{20F34A59-81AA-4B38-BF0E-CDCA5990F3E4}" type="pres">
      <dgm:prSet presAssocID="{79E1FA7F-136A-4B4C-B1B2-5C31F6663A1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5FDD74-D97C-4001-A53C-76819E3327BF}" type="pres">
      <dgm:prSet presAssocID="{2BF9D53E-8442-4E3D-A6EB-7DC35286E2EB}" presName="spacer" presStyleCnt="0"/>
      <dgm:spPr/>
    </dgm:pt>
    <dgm:pt modelId="{884F59A7-0C2B-4F06-BBE7-96069554E0F7}" type="pres">
      <dgm:prSet presAssocID="{071D35EE-14CB-423F-BE43-454FBFAD5D3D}" presName="comp" presStyleCnt="0"/>
      <dgm:spPr/>
    </dgm:pt>
    <dgm:pt modelId="{B28FBD7D-078A-4329-9735-3B8B07BFBEED}" type="pres">
      <dgm:prSet presAssocID="{071D35EE-14CB-423F-BE43-454FBFAD5D3D}" presName="box" presStyleLbl="node1" presStyleIdx="1" presStyleCnt="4"/>
      <dgm:spPr/>
      <dgm:t>
        <a:bodyPr/>
        <a:lstStyle/>
        <a:p>
          <a:endParaRPr lang="en-US"/>
        </a:p>
      </dgm:t>
    </dgm:pt>
    <dgm:pt modelId="{660846FE-9129-48DF-9310-2CD04E03D0B5}" type="pres">
      <dgm:prSet presAssocID="{071D35EE-14CB-423F-BE43-454FBFAD5D3D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4"/>
          </a:solidFill>
        </a:ln>
      </dgm:spPr>
    </dgm:pt>
    <dgm:pt modelId="{A11AD834-9779-496D-B2A2-22BCA24373FC}" type="pres">
      <dgm:prSet presAssocID="{071D35EE-14CB-423F-BE43-454FBFAD5D3D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5FC7C6-1755-40AA-B029-435067A21FE8}" type="pres">
      <dgm:prSet presAssocID="{6B68DDD8-964F-499F-8721-AFA63AAA047D}" presName="spacer" presStyleCnt="0"/>
      <dgm:spPr/>
    </dgm:pt>
    <dgm:pt modelId="{953FCF28-5ED7-4CC3-9B2A-97BAFE2D2B8D}" type="pres">
      <dgm:prSet presAssocID="{FCC440D8-CD12-4EE1-9529-7A07406AFBA7}" presName="comp" presStyleCnt="0"/>
      <dgm:spPr/>
    </dgm:pt>
    <dgm:pt modelId="{653E100D-6699-4554-B167-F37CEA2E255F}" type="pres">
      <dgm:prSet presAssocID="{FCC440D8-CD12-4EE1-9529-7A07406AFBA7}" presName="box" presStyleLbl="node1" presStyleIdx="2" presStyleCnt="4"/>
      <dgm:spPr/>
      <dgm:t>
        <a:bodyPr/>
        <a:lstStyle/>
        <a:p>
          <a:endParaRPr lang="en-US"/>
        </a:p>
      </dgm:t>
    </dgm:pt>
    <dgm:pt modelId="{C9F01C82-9142-4217-9514-DAFDD5DE7F37}" type="pres">
      <dgm:prSet presAssocID="{FCC440D8-CD12-4EE1-9529-7A07406AFBA7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4"/>
          </a:solidFill>
        </a:ln>
      </dgm:spPr>
    </dgm:pt>
    <dgm:pt modelId="{40351C6D-C881-44DE-97ED-783D34CB519D}" type="pres">
      <dgm:prSet presAssocID="{FCC440D8-CD12-4EE1-9529-7A07406AFBA7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0B95F4-A218-4C9B-9A9F-A9B1AF054477}" type="pres">
      <dgm:prSet presAssocID="{A6260BDC-090E-4F41-BA0E-FD27538938E2}" presName="spacer" presStyleCnt="0"/>
      <dgm:spPr/>
    </dgm:pt>
    <dgm:pt modelId="{CFD68670-404A-41A9-BF4C-24DCA7C30F17}" type="pres">
      <dgm:prSet presAssocID="{F7AA5014-EBAA-41DC-BF94-2D865D32F7FE}" presName="comp" presStyleCnt="0"/>
      <dgm:spPr/>
    </dgm:pt>
    <dgm:pt modelId="{3237013C-09C3-48C3-A2A4-6EF6FAEB785C}" type="pres">
      <dgm:prSet presAssocID="{F7AA5014-EBAA-41DC-BF94-2D865D32F7FE}" presName="box" presStyleLbl="node1" presStyleIdx="3" presStyleCnt="4"/>
      <dgm:spPr/>
      <dgm:t>
        <a:bodyPr/>
        <a:lstStyle/>
        <a:p>
          <a:endParaRPr lang="en-US"/>
        </a:p>
      </dgm:t>
    </dgm:pt>
    <dgm:pt modelId="{C045FF8F-C729-40BC-9BEC-EE561F2150F4}" type="pres">
      <dgm:prSet presAssocID="{F7AA5014-EBAA-41DC-BF94-2D865D32F7FE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chemeClr val="accent4"/>
          </a:solidFill>
        </a:ln>
      </dgm:spPr>
    </dgm:pt>
    <dgm:pt modelId="{30C74E76-A282-4221-87A1-A31027DDD3DF}" type="pres">
      <dgm:prSet presAssocID="{F7AA5014-EBAA-41DC-BF94-2D865D32F7FE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6CCDA0-8E18-4CB7-B7FC-5C441323F616}" type="presOf" srcId="{071D35EE-14CB-423F-BE43-454FBFAD5D3D}" destId="{B28FBD7D-078A-4329-9735-3B8B07BFBEED}" srcOrd="0" destOrd="0" presId="urn:microsoft.com/office/officeart/2005/8/layout/vList4#6"/>
    <dgm:cxn modelId="{FE9549BF-AAC7-4F43-A58D-0841ABA363E2}" srcId="{6527A03F-32E6-47F7-AB7A-8FE9B4D5C55D}" destId="{FCC440D8-CD12-4EE1-9529-7A07406AFBA7}" srcOrd="2" destOrd="0" parTransId="{64F094F6-D2E9-4CDF-AD12-E173D8857486}" sibTransId="{A6260BDC-090E-4F41-BA0E-FD27538938E2}"/>
    <dgm:cxn modelId="{E3982E03-8CE4-4540-A0FD-9C3D3C86340B}" type="presOf" srcId="{F7AA5014-EBAA-41DC-BF94-2D865D32F7FE}" destId="{3237013C-09C3-48C3-A2A4-6EF6FAEB785C}" srcOrd="0" destOrd="0" presId="urn:microsoft.com/office/officeart/2005/8/layout/vList4#6"/>
    <dgm:cxn modelId="{E2F09AA7-79A8-417F-8369-9478FBFE1529}" srcId="{6527A03F-32E6-47F7-AB7A-8FE9B4D5C55D}" destId="{F7AA5014-EBAA-41DC-BF94-2D865D32F7FE}" srcOrd="3" destOrd="0" parTransId="{BE28149A-080F-4FE3-AB02-E9987F896B9D}" sibTransId="{9ABD40CB-49E2-4BAB-8BE3-2BEEEDA56131}"/>
    <dgm:cxn modelId="{6C3BE447-8073-462E-BA07-8F82C6B3A990}" type="presOf" srcId="{071D35EE-14CB-423F-BE43-454FBFAD5D3D}" destId="{A11AD834-9779-496D-B2A2-22BCA24373FC}" srcOrd="1" destOrd="0" presId="urn:microsoft.com/office/officeart/2005/8/layout/vList4#6"/>
    <dgm:cxn modelId="{AB47FE36-0A27-4716-8B72-CF535EDD03BD}" type="presOf" srcId="{79E1FA7F-136A-4B4C-B1B2-5C31F6663A1E}" destId="{20F34A59-81AA-4B38-BF0E-CDCA5990F3E4}" srcOrd="1" destOrd="0" presId="urn:microsoft.com/office/officeart/2005/8/layout/vList4#6"/>
    <dgm:cxn modelId="{CD5406FD-5C28-41F8-92CB-6977F846E478}" type="presOf" srcId="{6527A03F-32E6-47F7-AB7A-8FE9B4D5C55D}" destId="{EA46E924-B57B-4DDA-B707-E1F826A4FC00}" srcOrd="0" destOrd="0" presId="urn:microsoft.com/office/officeart/2005/8/layout/vList4#6"/>
    <dgm:cxn modelId="{8C9E6032-6DA2-48DC-88CA-A7927ACE81B2}" type="presOf" srcId="{FCC440D8-CD12-4EE1-9529-7A07406AFBA7}" destId="{40351C6D-C881-44DE-97ED-783D34CB519D}" srcOrd="1" destOrd="0" presId="urn:microsoft.com/office/officeart/2005/8/layout/vList4#6"/>
    <dgm:cxn modelId="{3984A988-8B0E-4698-B441-506ACC8000D8}" srcId="{6527A03F-32E6-47F7-AB7A-8FE9B4D5C55D}" destId="{071D35EE-14CB-423F-BE43-454FBFAD5D3D}" srcOrd="1" destOrd="0" parTransId="{714658F5-807A-40C5-9952-4EE66C100B01}" sibTransId="{6B68DDD8-964F-499F-8721-AFA63AAA047D}"/>
    <dgm:cxn modelId="{834307E3-B7CC-4BAC-8E02-D2814165D92A}" type="presOf" srcId="{79E1FA7F-136A-4B4C-B1B2-5C31F6663A1E}" destId="{C77E4979-797A-44D7-88E8-C5A692858BC1}" srcOrd="0" destOrd="0" presId="urn:microsoft.com/office/officeart/2005/8/layout/vList4#6"/>
    <dgm:cxn modelId="{13A7D38D-7B6C-42FA-94DD-F0E6842981D2}" type="presOf" srcId="{FCC440D8-CD12-4EE1-9529-7A07406AFBA7}" destId="{653E100D-6699-4554-B167-F37CEA2E255F}" srcOrd="0" destOrd="0" presId="urn:microsoft.com/office/officeart/2005/8/layout/vList4#6"/>
    <dgm:cxn modelId="{B2B8F801-AF3C-484B-A663-2C49EEC38BB0}" srcId="{6527A03F-32E6-47F7-AB7A-8FE9B4D5C55D}" destId="{79E1FA7F-136A-4B4C-B1B2-5C31F6663A1E}" srcOrd="0" destOrd="0" parTransId="{F028166A-FBB1-49BA-803E-761532A4AECE}" sibTransId="{2BF9D53E-8442-4E3D-A6EB-7DC35286E2EB}"/>
    <dgm:cxn modelId="{54DBFE26-845E-4F96-9114-6AFFFD84C8D6}" type="presOf" srcId="{F7AA5014-EBAA-41DC-BF94-2D865D32F7FE}" destId="{30C74E76-A282-4221-87A1-A31027DDD3DF}" srcOrd="1" destOrd="0" presId="urn:microsoft.com/office/officeart/2005/8/layout/vList4#6"/>
    <dgm:cxn modelId="{7D46BC11-2F95-4066-B1BD-6D0A8DF659DD}" type="presParOf" srcId="{EA46E924-B57B-4DDA-B707-E1F826A4FC00}" destId="{EE13237E-39FA-4336-8C23-309F591974BC}" srcOrd="0" destOrd="0" presId="urn:microsoft.com/office/officeart/2005/8/layout/vList4#6"/>
    <dgm:cxn modelId="{E49E698E-3DB6-44A0-89A4-1F1C82FB9A27}" type="presParOf" srcId="{EE13237E-39FA-4336-8C23-309F591974BC}" destId="{C77E4979-797A-44D7-88E8-C5A692858BC1}" srcOrd="0" destOrd="0" presId="urn:microsoft.com/office/officeart/2005/8/layout/vList4#6"/>
    <dgm:cxn modelId="{195AA417-AFF4-4B72-BEAC-56FFCE24FBAD}" type="presParOf" srcId="{EE13237E-39FA-4336-8C23-309F591974BC}" destId="{7BC4A26C-3F82-474E-B124-CAF1F740F890}" srcOrd="1" destOrd="0" presId="urn:microsoft.com/office/officeart/2005/8/layout/vList4#6"/>
    <dgm:cxn modelId="{1B3CF14C-139D-429D-8CD6-05C377E6162A}" type="presParOf" srcId="{EE13237E-39FA-4336-8C23-309F591974BC}" destId="{20F34A59-81AA-4B38-BF0E-CDCA5990F3E4}" srcOrd="2" destOrd="0" presId="urn:microsoft.com/office/officeart/2005/8/layout/vList4#6"/>
    <dgm:cxn modelId="{E2412B21-5B05-449F-8FD4-A014C7D505A0}" type="presParOf" srcId="{EA46E924-B57B-4DDA-B707-E1F826A4FC00}" destId="{A95FDD74-D97C-4001-A53C-76819E3327BF}" srcOrd="1" destOrd="0" presId="urn:microsoft.com/office/officeart/2005/8/layout/vList4#6"/>
    <dgm:cxn modelId="{BC71F1BC-20E0-4C86-B76F-10A931CD05AF}" type="presParOf" srcId="{EA46E924-B57B-4DDA-B707-E1F826A4FC00}" destId="{884F59A7-0C2B-4F06-BBE7-96069554E0F7}" srcOrd="2" destOrd="0" presId="urn:microsoft.com/office/officeart/2005/8/layout/vList4#6"/>
    <dgm:cxn modelId="{6921E989-7A46-492C-8D7F-5AB708CDCA11}" type="presParOf" srcId="{884F59A7-0C2B-4F06-BBE7-96069554E0F7}" destId="{B28FBD7D-078A-4329-9735-3B8B07BFBEED}" srcOrd="0" destOrd="0" presId="urn:microsoft.com/office/officeart/2005/8/layout/vList4#6"/>
    <dgm:cxn modelId="{09063EC6-53F4-4B4E-837A-AC3E26B51F17}" type="presParOf" srcId="{884F59A7-0C2B-4F06-BBE7-96069554E0F7}" destId="{660846FE-9129-48DF-9310-2CD04E03D0B5}" srcOrd="1" destOrd="0" presId="urn:microsoft.com/office/officeart/2005/8/layout/vList4#6"/>
    <dgm:cxn modelId="{782B8A17-B5E4-4123-A1BA-AD813C21AD6B}" type="presParOf" srcId="{884F59A7-0C2B-4F06-BBE7-96069554E0F7}" destId="{A11AD834-9779-496D-B2A2-22BCA24373FC}" srcOrd="2" destOrd="0" presId="urn:microsoft.com/office/officeart/2005/8/layout/vList4#6"/>
    <dgm:cxn modelId="{60A29D81-65E8-4ADA-9662-C2DAD72E9707}" type="presParOf" srcId="{EA46E924-B57B-4DDA-B707-E1F826A4FC00}" destId="{CB5FC7C6-1755-40AA-B029-435067A21FE8}" srcOrd="3" destOrd="0" presId="urn:microsoft.com/office/officeart/2005/8/layout/vList4#6"/>
    <dgm:cxn modelId="{1E5657D4-7061-46E2-8369-8E7005054633}" type="presParOf" srcId="{EA46E924-B57B-4DDA-B707-E1F826A4FC00}" destId="{953FCF28-5ED7-4CC3-9B2A-97BAFE2D2B8D}" srcOrd="4" destOrd="0" presId="urn:microsoft.com/office/officeart/2005/8/layout/vList4#6"/>
    <dgm:cxn modelId="{0638CDCA-1888-4DAD-B990-F3638A51D06C}" type="presParOf" srcId="{953FCF28-5ED7-4CC3-9B2A-97BAFE2D2B8D}" destId="{653E100D-6699-4554-B167-F37CEA2E255F}" srcOrd="0" destOrd="0" presId="urn:microsoft.com/office/officeart/2005/8/layout/vList4#6"/>
    <dgm:cxn modelId="{71039B4E-1F6B-490D-871C-9E063E33AE6C}" type="presParOf" srcId="{953FCF28-5ED7-4CC3-9B2A-97BAFE2D2B8D}" destId="{C9F01C82-9142-4217-9514-DAFDD5DE7F37}" srcOrd="1" destOrd="0" presId="urn:microsoft.com/office/officeart/2005/8/layout/vList4#6"/>
    <dgm:cxn modelId="{A6D085F9-98BC-45CC-A13A-B79C9AD0B877}" type="presParOf" srcId="{953FCF28-5ED7-4CC3-9B2A-97BAFE2D2B8D}" destId="{40351C6D-C881-44DE-97ED-783D34CB519D}" srcOrd="2" destOrd="0" presId="urn:microsoft.com/office/officeart/2005/8/layout/vList4#6"/>
    <dgm:cxn modelId="{2021EFD3-E19B-4E7F-A44D-4EC0BB1933DA}" type="presParOf" srcId="{EA46E924-B57B-4DDA-B707-E1F826A4FC00}" destId="{2F0B95F4-A218-4C9B-9A9F-A9B1AF054477}" srcOrd="5" destOrd="0" presId="urn:microsoft.com/office/officeart/2005/8/layout/vList4#6"/>
    <dgm:cxn modelId="{6763B80C-FFE7-421F-8E15-4F7A3BE8056D}" type="presParOf" srcId="{EA46E924-B57B-4DDA-B707-E1F826A4FC00}" destId="{CFD68670-404A-41A9-BF4C-24DCA7C30F17}" srcOrd="6" destOrd="0" presId="urn:microsoft.com/office/officeart/2005/8/layout/vList4#6"/>
    <dgm:cxn modelId="{1835BCCF-1A6D-438C-9BF1-CD5A406F9F78}" type="presParOf" srcId="{CFD68670-404A-41A9-BF4C-24DCA7C30F17}" destId="{3237013C-09C3-48C3-A2A4-6EF6FAEB785C}" srcOrd="0" destOrd="0" presId="urn:microsoft.com/office/officeart/2005/8/layout/vList4#6"/>
    <dgm:cxn modelId="{42B22F8F-FEE6-4856-87A0-6949DAE2FF13}" type="presParOf" srcId="{CFD68670-404A-41A9-BF4C-24DCA7C30F17}" destId="{C045FF8F-C729-40BC-9BEC-EE561F2150F4}" srcOrd="1" destOrd="0" presId="urn:microsoft.com/office/officeart/2005/8/layout/vList4#6"/>
    <dgm:cxn modelId="{D4C27A42-643C-49B2-B189-8D8776B3E4F8}" type="presParOf" srcId="{CFD68670-404A-41A9-BF4C-24DCA7C30F17}" destId="{30C74E76-A282-4221-87A1-A31027DDD3DF}" srcOrd="2" destOrd="0" presId="urn:microsoft.com/office/officeart/2005/8/layout/vList4#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E4979-797A-44D7-88E8-C5A692858BC1}">
      <dsp:nvSpPr>
        <dsp:cNvPr id="0" name=""/>
        <dsp:cNvSpPr/>
      </dsp:nvSpPr>
      <dsp:spPr>
        <a:xfrm>
          <a:off x="0" y="0"/>
          <a:ext cx="6096000" cy="10982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Color</a:t>
          </a:r>
          <a:endParaRPr lang="en-US" sz="5200" kern="1200" dirty="0"/>
        </a:p>
      </dsp:txBody>
      <dsp:txXfrm>
        <a:off x="1329022" y="0"/>
        <a:ext cx="4766977" cy="1098226"/>
      </dsp:txXfrm>
    </dsp:sp>
    <dsp:sp modelId="{7BC4A26C-3F82-474E-B124-CAF1F740F890}">
      <dsp:nvSpPr>
        <dsp:cNvPr id="0" name=""/>
        <dsp:cNvSpPr/>
      </dsp:nvSpPr>
      <dsp:spPr>
        <a:xfrm>
          <a:off x="109822" y="109822"/>
          <a:ext cx="1219200" cy="8785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8FBD7D-078A-4329-9735-3B8B07BFBEED}">
      <dsp:nvSpPr>
        <dsp:cNvPr id="0" name=""/>
        <dsp:cNvSpPr/>
      </dsp:nvSpPr>
      <dsp:spPr>
        <a:xfrm>
          <a:off x="0" y="1208049"/>
          <a:ext cx="6096000" cy="10982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Sound</a:t>
          </a:r>
          <a:endParaRPr lang="en-US" sz="5200" kern="1200" dirty="0"/>
        </a:p>
      </dsp:txBody>
      <dsp:txXfrm>
        <a:off x="1329022" y="1208049"/>
        <a:ext cx="4766977" cy="1098226"/>
      </dsp:txXfrm>
    </dsp:sp>
    <dsp:sp modelId="{660846FE-9129-48DF-9310-2CD04E03D0B5}">
      <dsp:nvSpPr>
        <dsp:cNvPr id="0" name=""/>
        <dsp:cNvSpPr/>
      </dsp:nvSpPr>
      <dsp:spPr>
        <a:xfrm>
          <a:off x="109822" y="1317872"/>
          <a:ext cx="1219200" cy="8785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3E100D-6699-4554-B167-F37CEA2E255F}">
      <dsp:nvSpPr>
        <dsp:cNvPr id="0" name=""/>
        <dsp:cNvSpPr/>
      </dsp:nvSpPr>
      <dsp:spPr>
        <a:xfrm>
          <a:off x="0" y="2416099"/>
          <a:ext cx="6096000" cy="10982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Media</a:t>
          </a:r>
          <a:endParaRPr lang="en-US" sz="5200" kern="1200" dirty="0"/>
        </a:p>
      </dsp:txBody>
      <dsp:txXfrm>
        <a:off x="1329022" y="2416099"/>
        <a:ext cx="4766977" cy="1098226"/>
      </dsp:txXfrm>
    </dsp:sp>
    <dsp:sp modelId="{C9F01C82-9142-4217-9514-DAFDD5DE7F37}">
      <dsp:nvSpPr>
        <dsp:cNvPr id="0" name=""/>
        <dsp:cNvSpPr/>
      </dsp:nvSpPr>
      <dsp:spPr>
        <a:xfrm>
          <a:off x="109822" y="2525921"/>
          <a:ext cx="1219200" cy="8785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37013C-09C3-48C3-A2A4-6EF6FAEB785C}">
      <dsp:nvSpPr>
        <dsp:cNvPr id="0" name=""/>
        <dsp:cNvSpPr/>
      </dsp:nvSpPr>
      <dsp:spPr>
        <a:xfrm>
          <a:off x="0" y="3624148"/>
          <a:ext cx="6096000" cy="10982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Interaction</a:t>
          </a:r>
          <a:endParaRPr lang="en-US" sz="5200" kern="1200" dirty="0"/>
        </a:p>
      </dsp:txBody>
      <dsp:txXfrm>
        <a:off x="1329022" y="3624148"/>
        <a:ext cx="4766977" cy="1098226"/>
      </dsp:txXfrm>
    </dsp:sp>
    <dsp:sp modelId="{C045FF8F-C729-40BC-9BEC-EE561F2150F4}">
      <dsp:nvSpPr>
        <dsp:cNvPr id="0" name=""/>
        <dsp:cNvSpPr/>
      </dsp:nvSpPr>
      <dsp:spPr>
        <a:xfrm>
          <a:off x="109822" y="3733971"/>
          <a:ext cx="1219200" cy="8785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6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DAB95BF-EE1B-49E6-A090-C2E54774A512}" type="datetimeFigureOut">
              <a:rPr lang="en-US"/>
              <a:pPr>
                <a:defRPr/>
              </a:pPr>
              <a:t>7/2/2013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AEFED9-2487-424F-8E24-52404F23BC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294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0CC8316-7EE8-4A51-8DB1-D678E78FC2E2}" type="slidenum">
              <a:rPr lang="en-US"/>
              <a:pPr eaLnBrk="1" hangingPunct="1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49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37D2565-8464-486A-9BBA-451BC23018C4}" type="slidenum">
              <a:rPr lang="en-US"/>
              <a:pPr eaLnBrk="1" hangingPunct="1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40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A65AE9F-1730-4DEF-8C3A-E9794D3CF0AD}" type="slidenum">
              <a:rPr lang="en-US"/>
              <a:pPr eaLnBrk="1" hangingPunct="1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57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6F55ABD-4AC8-4C0C-B00C-71F7043505F1}" type="slidenum">
              <a:rPr lang="en-US"/>
              <a:pPr eaLnBrk="1" hangingPunct="1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63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594486-7B0C-483C-943A-9709B04DD1F2}" type="slidenum">
              <a:rPr lang="en-US"/>
              <a:pPr eaLnBrk="1" hangingPunct="1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69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A382835-D1A3-4B3A-826F-9763B67C5BEF}" type="slidenum">
              <a:rPr lang="en-US"/>
              <a:pPr eaLnBrk="1" hangingPunct="1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31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1BC1CE3-1124-4E3F-9AF7-68E785AB3A5A}" type="slidenum">
              <a:rPr lang="en-US"/>
              <a:pPr eaLnBrk="1" hangingPunct="1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99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F91527D-0FE0-461E-A54E-1C4207803689}" type="slidenum">
              <a:rPr lang="en-US"/>
              <a:pPr eaLnBrk="1" hangingPunct="1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26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F4C9669-EAB5-4EF0-9156-A3C912702666}" type="slidenum">
              <a:rPr lang="en-US"/>
              <a:pPr eaLnBrk="1" hangingPunct="1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723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A7B3E6A-0A3F-4441-A141-7CB6C13B2DFD}" type="slidenum">
              <a:rPr lang="en-US"/>
              <a:pPr eaLnBrk="1" hangingPunct="1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14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C36D35C-C13D-4587-9DDB-1F28039F1115}" type="slidenum">
              <a:rPr lang="en-US"/>
              <a:pPr eaLnBrk="1" hangingPunct="1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32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0502D9E-3EAC-424C-A092-1E4FC18E4E11}" type="slidenum">
              <a:rPr lang="en-US"/>
              <a:pPr eaLnBrk="1" hangingPunct="1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73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6BC5A14-19A4-4D32-9158-51E7A6FFFBF1}" type="slidenum">
              <a:rPr lang="en-US"/>
              <a:pPr eaLnBrk="1" hangingPunct="1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61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Engineering, the Built Environment and Information Technology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92725" y="2420938"/>
            <a:ext cx="3455988" cy="2376487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92725" y="5300663"/>
            <a:ext cx="3457575" cy="79216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1652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47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9550" y="115888"/>
            <a:ext cx="2125663" cy="6010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227762" cy="6010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4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5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6900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125538"/>
            <a:ext cx="4176712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0" y="1125538"/>
            <a:ext cx="4176713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4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22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70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4835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6874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352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9" descr="Engineering header  pp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43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15888"/>
            <a:ext cx="83740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125538"/>
            <a:ext cx="85058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pic>
        <p:nvPicPr>
          <p:cNvPr id="2053" name="Picture 8" descr="NMMU  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6269038"/>
            <a:ext cx="12287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173038" indent="-173038" algn="l" rtl="0" eaLnBrk="0" fontAlgn="base" hangingPunct="0">
        <a:spcBef>
          <a:spcPct val="20000"/>
        </a:spcBef>
        <a:spcAft>
          <a:spcPct val="0"/>
        </a:spcAft>
        <a:buClr>
          <a:srgbClr val="57BCE9"/>
        </a:buClr>
        <a:buFont typeface="Wingdings" panose="05000000000000000000" pitchFamily="2" charset="2"/>
        <a:buChar char="§"/>
        <a:defRPr sz="2400">
          <a:solidFill>
            <a:srgbClr val="003057"/>
          </a:solidFill>
          <a:latin typeface="+mn-lt"/>
          <a:ea typeface="+mn-ea"/>
          <a:cs typeface="+mn-cs"/>
        </a:defRPr>
      </a:lvl1pPr>
      <a:lvl2pPr marL="347663" indent="-173038" algn="l" rtl="0" eaLnBrk="0" fontAlgn="base" hangingPunct="0">
        <a:spcBef>
          <a:spcPct val="20000"/>
        </a:spcBef>
        <a:spcAft>
          <a:spcPct val="0"/>
        </a:spcAft>
        <a:buClr>
          <a:srgbClr val="003057"/>
        </a:buClr>
        <a:buChar char="•"/>
        <a:defRPr sz="2400">
          <a:solidFill>
            <a:schemeClr val="tx1"/>
          </a:solidFill>
          <a:latin typeface="+mn-lt"/>
        </a:defRPr>
      </a:lvl2pPr>
      <a:lvl3pPr marL="547688" indent="-1984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-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057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057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057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057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057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057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29188" y="2420938"/>
            <a:ext cx="3819525" cy="2376487"/>
          </a:xfrm>
        </p:spPr>
        <p:txBody>
          <a:bodyPr/>
          <a:lstStyle/>
          <a:p>
            <a:pPr eaLnBrk="1" hangingPunct="1"/>
            <a:r>
              <a:rPr lang="en-ZA" sz="2800" dirty="0"/>
              <a:t>Does SA have the skills and ability to write and deliver  </a:t>
            </a:r>
            <a:r>
              <a:rPr lang="en-ZA" sz="2800" i="1" dirty="0"/>
              <a:t>meaningful</a:t>
            </a:r>
            <a:r>
              <a:rPr lang="en-ZA" sz="2800" dirty="0"/>
              <a:t> online learning </a:t>
            </a:r>
            <a:r>
              <a:rPr lang="en-ZA" sz="2800" dirty="0" smtClean="0"/>
              <a:t>material?</a:t>
            </a:r>
            <a:endParaRPr lang="en-US" sz="28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Prof. Johan </a:t>
            </a:r>
            <a:r>
              <a:rPr lang="en-US" dirty="0" smtClean="0"/>
              <a:t>van Niekerk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E-learning – Is it worth it? Summary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endParaRPr lang="en-US" smtClean="0"/>
          </a:p>
          <a:p>
            <a:pPr algn="ctr" eaLnBrk="1" hangingPunct="1"/>
            <a:r>
              <a:rPr lang="en-US" smtClean="0"/>
              <a:t>In recent experimental and quasi-experimental studies contrasting blends of online and face-to-face instruction with conventional face-to-face classes, </a:t>
            </a:r>
            <a:r>
              <a:rPr lang="en-US" sz="2800" b="1" smtClean="0"/>
              <a:t>blended instruction has been more effective</a:t>
            </a:r>
            <a:r>
              <a:rPr lang="en-US" smtClean="0"/>
              <a:t>, providing a rationale for the effort required to design and implement blended approaches. </a:t>
            </a:r>
          </a:p>
          <a:p>
            <a:pPr algn="ctr" eaLnBrk="1" hangingPunct="1"/>
            <a:endParaRPr lang="en-US" smtClean="0"/>
          </a:p>
          <a:p>
            <a:pPr algn="ctr" eaLnBrk="1" hangingPunct="1"/>
            <a:r>
              <a:rPr lang="en-US" smtClean="0"/>
              <a:t>Even when used by itself, online learning appears to offer a modest advantage over conventional classroom instruction.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E-Learning in Health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052736"/>
            <a:ext cx="6912768" cy="548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6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39552" y="2276872"/>
            <a:ext cx="7772400" cy="1500187"/>
          </a:xfrm>
        </p:spPr>
        <p:txBody>
          <a:bodyPr/>
          <a:lstStyle/>
          <a:p>
            <a:r>
              <a:rPr lang="en-ZA" sz="3600" dirty="0" smtClean="0"/>
              <a:t>Is South Africa ready for E-learning?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403509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3600" dirty="0" smtClean="0"/>
              <a:t>Are South African </a:t>
            </a:r>
            <a:r>
              <a:rPr lang="en-ZA" sz="3600" b="1" dirty="0" smtClean="0"/>
              <a:t>learners</a:t>
            </a:r>
            <a:r>
              <a:rPr lang="en-ZA" sz="3600" dirty="0" smtClean="0"/>
              <a:t> ready?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293021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ZA" smtClean="0"/>
              <a:t>Case study: HE Students</a:t>
            </a:r>
            <a:endParaRPr 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ZA" smtClean="0"/>
              <a:t>A research project on access and use started in 2004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mixed-method approach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twelve universities in South Africa</a:t>
            </a:r>
          </a:p>
          <a:p>
            <a:pPr eaLnBrk="1" hangingPunct="1">
              <a:lnSpc>
                <a:spcPct val="90000"/>
              </a:lnSpc>
            </a:pPr>
            <a:r>
              <a:rPr lang="en-ZA" sz="2800" smtClean="0"/>
              <a:t>Comprising</a:t>
            </a:r>
            <a:endParaRPr lang="en-GB" sz="2800" smtClean="0"/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two surveys of 10 110 students (2004 and 2007)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quantitative analysis of 58</a:t>
            </a:r>
            <a:r>
              <a:rPr lang="en-GB" smtClean="0">
                <a:solidFill>
                  <a:srgbClr val="FF0000"/>
                </a:solidFill>
              </a:rPr>
              <a:t> </a:t>
            </a:r>
            <a:r>
              <a:rPr lang="en-GB" smtClean="0"/>
              <a:t>question survey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qualitative analysis of the questionnaire’s open-ended questions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student interviews (2009) – preliminary findings</a:t>
            </a:r>
          </a:p>
          <a:p>
            <a:pPr lvl="1" eaLnBrk="1" hangingPunct="1">
              <a:lnSpc>
                <a:spcPct val="90000"/>
              </a:lnSpc>
            </a:pPr>
            <a:r>
              <a:rPr lang="en-ZA" smtClean="0"/>
              <a:t>Survey of OLE at UCT (2008)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digital divide</a:t>
            </a:r>
            <a:endParaRPr 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79388" y="1125538"/>
            <a:ext cx="8505825" cy="1231900"/>
          </a:xfrm>
        </p:spPr>
        <p:txBody>
          <a:bodyPr/>
          <a:lstStyle/>
          <a:p>
            <a:pPr eaLnBrk="1" hangingPunct="1"/>
            <a:r>
              <a:rPr lang="en-ZA" smtClean="0"/>
              <a:t>On-campus, access is fair and equivalent</a:t>
            </a:r>
          </a:p>
          <a:p>
            <a:pPr eaLnBrk="1" hangingPunct="1"/>
            <a:r>
              <a:rPr lang="en-ZA" smtClean="0"/>
              <a:t>Off-campus access is varied and unequal</a:t>
            </a:r>
          </a:p>
          <a:p>
            <a:endParaRPr lang="en-US" smtClean="0"/>
          </a:p>
        </p:txBody>
      </p:sp>
      <p:pic>
        <p:nvPicPr>
          <p:cNvPr id="245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25"/>
            <a:ext cx="4310063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000375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HE digital divide worsening</a:t>
            </a:r>
            <a:endParaRPr lang="en-US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ZA" sz="3000" smtClean="0"/>
              <a:t>Digital divide exacerbated  </a:t>
            </a:r>
            <a:r>
              <a:rPr lang="en-ZA" sz="260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ZA" sz="2600" smtClean="0"/>
              <a:t>Small (11%) but distinct group of South African students display characteristics of “digital natives” in that they have: </a:t>
            </a:r>
          </a:p>
          <a:p>
            <a:pPr lvl="2" eaLnBrk="1" hangingPunct="1">
              <a:lnSpc>
                <a:spcPct val="90000"/>
              </a:lnSpc>
              <a:buSzPct val="120000"/>
            </a:pPr>
            <a:r>
              <a:rPr lang="en-ZA" smtClean="0"/>
              <a:t>grown up with computers;</a:t>
            </a:r>
          </a:p>
          <a:p>
            <a:pPr lvl="2" eaLnBrk="1" hangingPunct="1">
              <a:lnSpc>
                <a:spcPct val="90000"/>
              </a:lnSpc>
              <a:buSzPct val="120000"/>
            </a:pPr>
            <a:r>
              <a:rPr lang="en-ZA" smtClean="0"/>
              <a:t>are independent when solving computer problems and learning new skills,  and</a:t>
            </a:r>
          </a:p>
          <a:p>
            <a:pPr lvl="2" eaLnBrk="1" hangingPunct="1">
              <a:lnSpc>
                <a:spcPct val="90000"/>
              </a:lnSpc>
              <a:buSzPct val="120000"/>
            </a:pPr>
            <a:r>
              <a:rPr lang="en-ZA" smtClean="0"/>
              <a:t>draw extensively on their social networks. </a:t>
            </a:r>
          </a:p>
          <a:p>
            <a:pPr lvl="1" eaLnBrk="1" hangingPunct="1">
              <a:lnSpc>
                <a:spcPct val="90000"/>
              </a:lnSpc>
            </a:pPr>
            <a:r>
              <a:rPr lang="en-ZA" sz="2600" smtClean="0"/>
              <a:t>But a significant group of student (22%)  still lack both experience and opportunities, as they have:</a:t>
            </a:r>
          </a:p>
          <a:p>
            <a:pPr lvl="2" eaLnBrk="1" hangingPunct="1">
              <a:lnSpc>
                <a:spcPct val="90000"/>
              </a:lnSpc>
              <a:buSzPct val="120000"/>
            </a:pPr>
            <a:r>
              <a:rPr lang="en-ZA" smtClean="0"/>
              <a:t>been using a computer for less than 4 years; and </a:t>
            </a:r>
          </a:p>
          <a:p>
            <a:pPr lvl="2" eaLnBrk="1" hangingPunct="1">
              <a:lnSpc>
                <a:spcPct val="90000"/>
              </a:lnSpc>
              <a:buSzPct val="120000"/>
            </a:pPr>
            <a:r>
              <a:rPr lang="en-ZA" smtClean="0"/>
              <a:t>have no direct access to ICTs off campus.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3600" dirty="0" smtClean="0"/>
              <a:t>Are South African </a:t>
            </a:r>
            <a:r>
              <a:rPr lang="en-ZA" sz="3600" b="1" dirty="0"/>
              <a:t>t</a:t>
            </a:r>
            <a:r>
              <a:rPr lang="en-ZA" sz="3600" b="1" dirty="0" smtClean="0"/>
              <a:t>eachers</a:t>
            </a:r>
            <a:r>
              <a:rPr lang="en-ZA" sz="3600" dirty="0" smtClean="0"/>
              <a:t> ready?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155875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E-Learning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ZA" sz="3200" dirty="0" smtClean="0"/>
          </a:p>
          <a:p>
            <a:pPr marL="0" indent="0" algn="ctr">
              <a:buNone/>
            </a:pPr>
            <a:endParaRPr lang="en-ZA" sz="3200" dirty="0"/>
          </a:p>
          <a:p>
            <a:pPr marL="0" indent="0" algn="ctr">
              <a:buNone/>
            </a:pPr>
            <a:r>
              <a:rPr lang="en-ZA" sz="3200" dirty="0" smtClean="0"/>
              <a:t>Simply making "normal" textbooks, slides, or lecture notes available online is not necessarily good pedagogy!</a:t>
            </a:r>
          </a:p>
          <a:p>
            <a:pPr marL="0" indent="0" algn="ctr">
              <a:buNone/>
            </a:pPr>
            <a:endParaRPr lang="en-ZA" sz="3200" dirty="0"/>
          </a:p>
          <a:p>
            <a:pPr marL="0" indent="0" algn="ctr">
              <a:buNone/>
            </a:pPr>
            <a:r>
              <a:rPr lang="en-ZA" sz="3200" dirty="0" smtClean="0"/>
              <a:t>Posting unedited video of your lectures is almost worse!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400163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sz="3600" dirty="0" smtClean="0"/>
              <a:t>We need to </a:t>
            </a:r>
            <a:r>
              <a:rPr lang="en-ZA" sz="4000" dirty="0" smtClean="0"/>
              <a:t>leverage</a:t>
            </a:r>
            <a:r>
              <a:rPr lang="en-ZA" sz="3600" dirty="0" smtClean="0"/>
              <a:t> technology!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-252536" y="3356992"/>
            <a:ext cx="284380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Design</a:t>
            </a:r>
          </a:p>
        </p:txBody>
      </p:sp>
      <p:pic>
        <p:nvPicPr>
          <p:cNvPr id="7" name="Content Placeholder 6" descr="valpak-target-audience.pn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1772817"/>
            <a:ext cx="2520280" cy="155448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8" name="Diagram 7"/>
          <p:cNvGraphicFramePr/>
          <p:nvPr/>
        </p:nvGraphicFramePr>
        <p:xfrm>
          <a:off x="2843808" y="2132856"/>
          <a:ext cx="6096000" cy="47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262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Something to Think about</a:t>
            </a:r>
            <a:endParaRPr lang="en-US" dirty="0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endParaRPr lang="en-US" smtClean="0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smtClean="0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smtClean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smtClean="0"/>
              <a:t>The blackboard, or “chalkboard” was first introduced into American schools in 1801…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smtClean="0"/>
              <a:t>Can teachers today really </a:t>
            </a:r>
            <a:r>
              <a:rPr lang="en-US" b="1" smtClean="0"/>
              <a:t>reach</a:t>
            </a:r>
            <a:r>
              <a:rPr lang="en-US" smtClean="0"/>
              <a:t> the current generation of “digital natives” if they only use technology that is more than 200 years old?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Principles for good e-learning material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1. A learning experience should be as multifaceted as possible; catering for as many learning styles as possible and providing as many opportunities for each learner to develop as possible.</a:t>
            </a:r>
          </a:p>
          <a:p>
            <a:endParaRPr lang="en-ZA" dirty="0" smtClean="0"/>
          </a:p>
          <a:p>
            <a:r>
              <a:rPr lang="en-ZA" dirty="0" smtClean="0"/>
              <a:t>2. Positive emotions should be used to aid recognition and recall</a:t>
            </a:r>
          </a:p>
          <a:p>
            <a:endParaRPr lang="en-ZA" dirty="0" smtClean="0"/>
          </a:p>
          <a:p>
            <a:r>
              <a:rPr lang="en-ZA" dirty="0" smtClean="0"/>
              <a:t>3. Relate all new material back to old material and thereby build new knowledge on old knowledge</a:t>
            </a:r>
          </a:p>
          <a:p>
            <a:endParaRPr lang="en-ZA" dirty="0" smtClean="0"/>
          </a:p>
          <a:p>
            <a:r>
              <a:rPr lang="en-ZA" dirty="0" smtClean="0"/>
              <a:t>4. The search for meaning is innate and occurs through patterning.</a:t>
            </a:r>
          </a:p>
          <a:p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282714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Principles for good e-learning material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5. Every brain simultaneously perceives and creates parts and wholes during the learning process.</a:t>
            </a:r>
          </a:p>
          <a:p>
            <a:endParaRPr lang="en-ZA" dirty="0" smtClean="0"/>
          </a:p>
          <a:p>
            <a:r>
              <a:rPr lang="en-ZA" dirty="0" smtClean="0"/>
              <a:t>6. It is necessary to repetitively review material to solidify recall and recognition.</a:t>
            </a:r>
          </a:p>
          <a:p>
            <a:endParaRPr lang="en-ZA" dirty="0" smtClean="0"/>
          </a:p>
          <a:p>
            <a:r>
              <a:rPr lang="en-ZA" dirty="0" smtClean="0"/>
              <a:t>7. Both focused and peripheral attention of a learner should be involved in the learning process.</a:t>
            </a:r>
          </a:p>
          <a:p>
            <a:endParaRPr lang="en-ZA" dirty="0" smtClean="0"/>
          </a:p>
          <a:p>
            <a:r>
              <a:rPr lang="en-ZA" dirty="0" smtClean="0"/>
              <a:t>8. Allow learners to progress through the course at their own pace.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7048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To create good e-learning material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A lecturer needs to be:</a:t>
            </a:r>
          </a:p>
          <a:p>
            <a:pPr lvl="1"/>
            <a:r>
              <a:rPr lang="en-ZA" dirty="0" smtClean="0"/>
              <a:t>A subject specialist </a:t>
            </a:r>
          </a:p>
          <a:p>
            <a:pPr lvl="2"/>
            <a:r>
              <a:rPr lang="en-ZA" dirty="0" smtClean="0"/>
              <a:t>content</a:t>
            </a:r>
          </a:p>
          <a:p>
            <a:pPr lvl="1"/>
            <a:r>
              <a:rPr lang="en-ZA" dirty="0" smtClean="0"/>
              <a:t>An educational expert </a:t>
            </a:r>
          </a:p>
          <a:p>
            <a:pPr lvl="2"/>
            <a:r>
              <a:rPr lang="en-ZA" dirty="0" smtClean="0"/>
              <a:t>pedagogical principles</a:t>
            </a:r>
          </a:p>
          <a:p>
            <a:pPr lvl="1"/>
            <a:r>
              <a:rPr lang="en-ZA" dirty="0" smtClean="0"/>
              <a:t>A graphic designer</a:t>
            </a:r>
          </a:p>
          <a:p>
            <a:pPr lvl="2"/>
            <a:r>
              <a:rPr lang="en-ZA" dirty="0" smtClean="0"/>
              <a:t>Look &amp; Feel</a:t>
            </a:r>
          </a:p>
          <a:p>
            <a:pPr lvl="1"/>
            <a:r>
              <a:rPr lang="en-ZA" dirty="0" smtClean="0"/>
              <a:t>IT Expert</a:t>
            </a:r>
          </a:p>
          <a:p>
            <a:pPr lvl="2"/>
            <a:r>
              <a:rPr lang="en-ZA" dirty="0" smtClean="0"/>
              <a:t>Most tools out there are NOT easy to use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218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3600" dirty="0" smtClean="0"/>
              <a:t>Do we have the </a:t>
            </a:r>
            <a:r>
              <a:rPr lang="en-ZA" sz="3600" b="1" dirty="0" smtClean="0"/>
              <a:t>infrastructure</a:t>
            </a:r>
            <a:r>
              <a:rPr lang="en-ZA" sz="3600" dirty="0" smtClean="0"/>
              <a:t>?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219986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Bandwidth Quality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5"/>
            <a:ext cx="7200800" cy="4800533"/>
          </a:xfrm>
        </p:spPr>
      </p:pic>
      <p:sp>
        <p:nvSpPr>
          <p:cNvPr id="5" name="Rectangle 4"/>
          <p:cNvSpPr/>
          <p:nvPr/>
        </p:nvSpPr>
        <p:spPr>
          <a:xfrm>
            <a:off x="3851920" y="6525344"/>
            <a:ext cx="40046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200" dirty="0" smtClean="0">
                <a:solidFill>
                  <a:srgbClr val="263034"/>
                </a:solidFill>
              </a:rPr>
              <a:t>Source: Measurement </a:t>
            </a:r>
            <a:r>
              <a:rPr lang="en-ZA" sz="1200" dirty="0">
                <a:solidFill>
                  <a:srgbClr val="263034"/>
                </a:solidFill>
              </a:rPr>
              <a:t>Lab Research </a:t>
            </a:r>
            <a:r>
              <a:rPr lang="en-ZA" sz="1200" dirty="0" smtClean="0">
                <a:solidFill>
                  <a:srgbClr val="263034"/>
                </a:solidFill>
              </a:rPr>
              <a:t>Consortium (2013)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160559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Download Speeds</a:t>
            </a:r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3851920" y="6525344"/>
            <a:ext cx="40046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200" dirty="0" smtClean="0">
                <a:solidFill>
                  <a:srgbClr val="263034"/>
                </a:solidFill>
              </a:rPr>
              <a:t>Source: Measurement </a:t>
            </a:r>
            <a:r>
              <a:rPr lang="en-ZA" sz="1200" dirty="0">
                <a:solidFill>
                  <a:srgbClr val="263034"/>
                </a:solidFill>
              </a:rPr>
              <a:t>Lab Research </a:t>
            </a:r>
            <a:r>
              <a:rPr lang="en-ZA" sz="1200" dirty="0" smtClean="0">
                <a:solidFill>
                  <a:srgbClr val="263034"/>
                </a:solidFill>
              </a:rPr>
              <a:t>Consortium (2013)</a:t>
            </a:r>
            <a:endParaRPr lang="en-ZA" sz="1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59"/>
            <a:ext cx="7272808" cy="4848539"/>
          </a:xfrm>
        </p:spPr>
      </p:pic>
    </p:spTree>
    <p:extLst>
      <p:ext uri="{BB962C8B-B14F-4D97-AF65-F5344CB8AC3E}">
        <p14:creationId xmlns:p14="http://schemas.microsoft.com/office/powerpoint/2010/main" val="417629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Conclusion?  (My Opinion</a:t>
            </a:r>
            <a:r>
              <a:rPr lang="en-ZA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125539"/>
            <a:ext cx="8505825" cy="2159446"/>
          </a:xfrm>
        </p:spPr>
        <p:txBody>
          <a:bodyPr/>
          <a:lstStyle/>
          <a:p>
            <a:r>
              <a:rPr lang="en-ZA" sz="3200" dirty="0" smtClean="0"/>
              <a:t>Our </a:t>
            </a:r>
            <a:r>
              <a:rPr lang="en-ZA" sz="3200" b="1" dirty="0" smtClean="0"/>
              <a:t>learners</a:t>
            </a:r>
            <a:r>
              <a:rPr lang="en-ZA" sz="3200" dirty="0" smtClean="0"/>
              <a:t> are </a:t>
            </a:r>
            <a:r>
              <a:rPr lang="en-ZA" sz="3200" b="1" dirty="0" smtClean="0"/>
              <a:t>somewhat</a:t>
            </a:r>
            <a:r>
              <a:rPr lang="en-ZA" sz="3200" dirty="0" smtClean="0"/>
              <a:t> ready…</a:t>
            </a:r>
          </a:p>
          <a:p>
            <a:r>
              <a:rPr lang="en-ZA" sz="3200" dirty="0" smtClean="0"/>
              <a:t>Our </a:t>
            </a:r>
            <a:r>
              <a:rPr lang="en-ZA" sz="3200" b="1" dirty="0" smtClean="0"/>
              <a:t>teachers</a:t>
            </a:r>
            <a:r>
              <a:rPr lang="en-ZA" sz="3200" dirty="0" smtClean="0"/>
              <a:t> are </a:t>
            </a:r>
            <a:r>
              <a:rPr lang="en-ZA" sz="3200" b="1" dirty="0" smtClean="0"/>
              <a:t>not</a:t>
            </a:r>
            <a:r>
              <a:rPr lang="en-ZA" sz="3200" dirty="0" smtClean="0"/>
              <a:t> ready…</a:t>
            </a:r>
          </a:p>
          <a:p>
            <a:r>
              <a:rPr lang="en-ZA" sz="3200" dirty="0" smtClean="0"/>
              <a:t>Our </a:t>
            </a:r>
            <a:r>
              <a:rPr lang="en-ZA" sz="3200" b="1" dirty="0" smtClean="0"/>
              <a:t>infrastructure</a:t>
            </a:r>
            <a:r>
              <a:rPr lang="en-ZA" sz="3200" dirty="0" smtClean="0"/>
              <a:t> is still very </a:t>
            </a:r>
            <a:r>
              <a:rPr lang="en-ZA" sz="3200" b="1" dirty="0" smtClean="0"/>
              <a:t>lacking</a:t>
            </a:r>
            <a:r>
              <a:rPr lang="en-ZA" sz="3200" dirty="0" smtClean="0"/>
              <a:t>…</a:t>
            </a:r>
            <a:endParaRPr lang="en-ZA" sz="3200" dirty="0"/>
          </a:p>
        </p:txBody>
      </p:sp>
      <p:sp>
        <p:nvSpPr>
          <p:cNvPr id="4" name="Rectangle 3"/>
          <p:cNvSpPr/>
          <p:nvPr/>
        </p:nvSpPr>
        <p:spPr>
          <a:xfrm>
            <a:off x="3707904" y="3356992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13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044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</a:t>
            </a:r>
            <a:r>
              <a:rPr lang="en-US" dirty="0" smtClean="0"/>
              <a:t>Characteristics of Gen Y</a:t>
            </a:r>
            <a:endParaRPr lang="en-US" dirty="0" smtClean="0"/>
          </a:p>
        </p:txBody>
      </p:sp>
      <p:sp>
        <p:nvSpPr>
          <p:cNvPr id="8195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/>
              <a:t>General</a:t>
            </a:r>
            <a:r>
              <a:rPr lang="en-US" sz="2400" dirty="0" smtClean="0"/>
              <a:t>	</a:t>
            </a:r>
          </a:p>
          <a:p>
            <a:pPr lvl="1" eaLnBrk="1" hangingPunct="1"/>
            <a:r>
              <a:rPr lang="en-US" sz="1800" dirty="0" smtClean="0"/>
              <a:t>Short concentration span	</a:t>
            </a:r>
          </a:p>
          <a:p>
            <a:pPr lvl="1" eaLnBrk="1" hangingPunct="1"/>
            <a:r>
              <a:rPr lang="en-US" sz="1800" dirty="0" smtClean="0"/>
              <a:t>Desire individual recognition</a:t>
            </a:r>
          </a:p>
          <a:p>
            <a:pPr lvl="1" eaLnBrk="1" hangingPunct="1"/>
            <a:r>
              <a:rPr lang="en-US" sz="1800" dirty="0" smtClean="0"/>
              <a:t>View own opinion is important</a:t>
            </a:r>
          </a:p>
          <a:p>
            <a:pPr lvl="1" eaLnBrk="1" hangingPunct="1"/>
            <a:r>
              <a:rPr lang="en-US" sz="1800" dirty="0" smtClean="0"/>
              <a:t>View the destination as more important than journey</a:t>
            </a:r>
          </a:p>
          <a:p>
            <a:pPr lvl="1" eaLnBrk="1" hangingPunct="1"/>
            <a:r>
              <a:rPr lang="en-US" sz="1800" dirty="0" smtClean="0"/>
              <a:t>Passive	</a:t>
            </a:r>
          </a:p>
          <a:p>
            <a:pPr lvl="1" eaLnBrk="1" hangingPunct="1"/>
            <a:r>
              <a:rPr lang="en-US" sz="1800" dirty="0" smtClean="0"/>
              <a:t>Desire immediate impact with little effort</a:t>
            </a:r>
          </a:p>
          <a:p>
            <a:pPr lvl="1" eaLnBrk="1" hangingPunct="1"/>
            <a:r>
              <a:rPr lang="en-US" sz="1800" dirty="0" smtClean="0"/>
              <a:t>Gather trophies and accolades</a:t>
            </a:r>
          </a:p>
          <a:p>
            <a:pPr lvl="1" eaLnBrk="1" hangingPunct="1"/>
            <a:r>
              <a:rPr lang="en-US" sz="1800" dirty="0" smtClean="0"/>
              <a:t>Use social technology constantly</a:t>
            </a:r>
          </a:p>
        </p:txBody>
      </p:sp>
      <p:sp>
        <p:nvSpPr>
          <p:cNvPr id="8196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z="2400" b="1" smtClean="0"/>
              <a:t>Learning Related</a:t>
            </a:r>
            <a:r>
              <a:rPr lang="en-US" sz="2400" smtClean="0"/>
              <a:t>	</a:t>
            </a:r>
          </a:p>
          <a:p>
            <a:pPr lvl="1" eaLnBrk="1" hangingPunct="1"/>
            <a:r>
              <a:rPr lang="en-US" sz="1800" smtClean="0"/>
              <a:t>Desire a challenge	</a:t>
            </a:r>
          </a:p>
          <a:p>
            <a:pPr lvl="1" eaLnBrk="1" hangingPunct="1"/>
            <a:r>
              <a:rPr lang="en-US" sz="1800" smtClean="0"/>
              <a:t>Want to build skills quickly	</a:t>
            </a:r>
          </a:p>
          <a:p>
            <a:pPr lvl="1" eaLnBrk="1" hangingPunct="1"/>
            <a:r>
              <a:rPr lang="en-US" sz="1800" smtClean="0"/>
              <a:t>Prefer small goals with tight deadlines	</a:t>
            </a:r>
          </a:p>
          <a:p>
            <a:pPr lvl="1" eaLnBrk="1" hangingPunct="1"/>
            <a:r>
              <a:rPr lang="en-US" sz="1800" smtClean="0"/>
              <a:t>Share information readily and use each other as a source of information</a:t>
            </a:r>
          </a:p>
          <a:p>
            <a:pPr lvl="1" eaLnBrk="1" hangingPunct="1"/>
            <a:r>
              <a:rPr lang="en-US" sz="1800" smtClean="0"/>
              <a:t>Prefer limits and structure, and need clear guidance	</a:t>
            </a:r>
          </a:p>
          <a:p>
            <a:pPr lvl="1" eaLnBrk="1" hangingPunct="1"/>
            <a:r>
              <a:rPr lang="en-US" sz="1800" smtClean="0"/>
              <a:t>Choose breadth rather than depth in researching new topics</a:t>
            </a:r>
          </a:p>
          <a:p>
            <a:pPr lvl="1" eaLnBrk="1" hangingPunct="1"/>
            <a:r>
              <a:rPr lang="en-US" sz="1800" smtClean="0"/>
              <a:t>Only retain information deemed relevant</a:t>
            </a:r>
          </a:p>
          <a:p>
            <a:pPr lvl="1" eaLnBrk="1" hangingPunct="1"/>
            <a:r>
              <a:rPr lang="en-US" sz="1800" smtClean="0"/>
              <a:t>Information needed is gathered just in time</a:t>
            </a:r>
          </a:p>
        </p:txBody>
      </p:sp>
      <p:sp>
        <p:nvSpPr>
          <p:cNvPr id="8197" name="Rectangle 1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Payne, S.L. &amp; Holmes, B., 1998, Communication challenges for management faculty involving younger Generation, </a:t>
            </a:r>
            <a:r>
              <a:rPr lang="en-US" sz="800" i="1">
                <a:latin typeface="Times New Roman" panose="02020603050405020304" pitchFamily="18" charset="0"/>
                <a:cs typeface="Times New Roman" panose="02020603050405020304" pitchFamily="18" charset="0"/>
              </a:rPr>
              <a:t>Journal of Management Education; </a:t>
            </a:r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June Vol. 22, No. 3; ABI/INFORM Global, pg. 344-367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Today’s students WANT to use technology</a:t>
            </a:r>
            <a:endParaRPr lang="en-US" sz="28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22532"/>
            <a:ext cx="51435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4313" y="1000125"/>
          <a:ext cx="7185025" cy="555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r:id="rId4" imgW="5940000" imgH="4577760" progId="AcroExch.Document.7">
                  <p:embed/>
                </p:oleObj>
              </mc:Choice>
              <mc:Fallback>
                <p:oleObj name="Acrobat Document" r:id="rId4" imgW="5940000" imgH="4577760" progId="AcroExch.Documen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000125"/>
                        <a:ext cx="7185025" cy="555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BIG question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>
              <a:buFont typeface="Wingdings" panose="05000000000000000000" pitchFamily="2" charset="2"/>
              <a:buNone/>
            </a:pPr>
            <a:endParaRPr lang="en-US" smtClean="0"/>
          </a:p>
          <a:p>
            <a:pPr algn="ctr">
              <a:buFont typeface="Wingdings" panose="05000000000000000000" pitchFamily="2" charset="2"/>
              <a:buNone/>
            </a:pPr>
            <a:r>
              <a:rPr lang="en-US" sz="4000" smtClean="0"/>
              <a:t>Is e-learning WORTH all the effort?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E-learning-Is it worth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b="1" dirty="0" smtClean="0"/>
              <a:t>Evaluation of Evidence-Based Practices in Online Learning: A Meta-Analysis and Review of Online Learning Studies – US Department of Education 2009</a:t>
            </a:r>
          </a:p>
          <a:p>
            <a:pPr lvl="1" eaLnBrk="1" hangingPunct="1">
              <a:defRPr/>
            </a:pPr>
            <a:r>
              <a:rPr lang="en-US" sz="1800" dirty="0" smtClean="0"/>
              <a:t>The meta-analysis of 51 study effects, </a:t>
            </a:r>
            <a:r>
              <a:rPr lang="en-US" sz="1800" b="1" dirty="0" smtClean="0"/>
              <a:t>44 of which were drawn from research with older learners</a:t>
            </a:r>
            <a:r>
              <a:rPr lang="en-US" sz="1800" dirty="0" smtClean="0"/>
              <a:t>, found that:</a:t>
            </a:r>
          </a:p>
          <a:p>
            <a:pPr lvl="1" eaLnBrk="1" hangingPunct="1">
              <a:defRPr/>
            </a:pPr>
            <a:endParaRPr lang="en-US" sz="1800" dirty="0" smtClean="0"/>
          </a:p>
          <a:p>
            <a:pPr lvl="2" eaLnBrk="1" hangingPunct="1">
              <a:buFont typeface="Arial" charset="0"/>
              <a:buChar char="-"/>
              <a:defRPr/>
            </a:pPr>
            <a:r>
              <a:rPr lang="en-US" sz="1800" i="1" dirty="0" smtClean="0"/>
              <a:t>Students who took all or part of their class online performed better, on average, than those taking the same course through traditional face-to-face instruction. </a:t>
            </a:r>
          </a:p>
          <a:p>
            <a:pPr lvl="2" eaLnBrk="1" hangingPunct="1">
              <a:buFont typeface="Arial" charset="0"/>
              <a:buChar char="-"/>
              <a:defRPr/>
            </a:pPr>
            <a:endParaRPr lang="en-US" sz="1800" i="1" dirty="0" smtClean="0"/>
          </a:p>
          <a:p>
            <a:pPr lvl="2" eaLnBrk="1" hangingPunct="1">
              <a:buFont typeface="Arial" charset="0"/>
              <a:buChar char="-"/>
              <a:defRPr/>
            </a:pPr>
            <a:r>
              <a:rPr lang="en-US" sz="1800" i="1" dirty="0" smtClean="0"/>
              <a:t>Instruction combining online and face-to-face elements had a larger advantage relative to purely face-to-face instruction than did purely online instruction </a:t>
            </a:r>
          </a:p>
          <a:p>
            <a:pPr lvl="2" eaLnBrk="1" hangingPunct="1">
              <a:buFont typeface="Arial" charset="0"/>
              <a:buChar char="-"/>
              <a:defRPr/>
            </a:pPr>
            <a:endParaRPr lang="en-US" sz="1800" i="1" dirty="0" smtClean="0"/>
          </a:p>
          <a:p>
            <a:pPr lvl="2" eaLnBrk="1" hangingPunct="1">
              <a:buFont typeface="Arial" charset="0"/>
              <a:buChar char="-"/>
              <a:defRPr/>
            </a:pPr>
            <a:r>
              <a:rPr lang="en-US" sz="1800" i="1" dirty="0" smtClean="0"/>
              <a:t>Studies in which learners in the online condition spent more time on task than students in the face-to-face condition found a greater benefit for online learning.</a:t>
            </a:r>
          </a:p>
          <a:p>
            <a:pPr lvl="2" eaLnBrk="1" hangingPunct="1">
              <a:buFont typeface="Arial" charset="0"/>
              <a:buChar char="-"/>
              <a:defRPr/>
            </a:pPr>
            <a:endParaRPr lang="en-US" sz="1800" i="1" dirty="0" smtClean="0"/>
          </a:p>
          <a:p>
            <a:pPr eaLnBrk="1" hangingPunct="1">
              <a:defRPr/>
            </a:pPr>
            <a:endParaRPr lang="en-US" sz="1800" i="1" dirty="0" smtClean="0"/>
          </a:p>
          <a:p>
            <a:pPr eaLnBrk="1" hangingPunct="1">
              <a:defRPr/>
            </a:pPr>
            <a:endParaRPr lang="en-US" sz="1800" i="1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1800" i="1" dirty="0" smtClean="0"/>
          </a:p>
          <a:p>
            <a:pPr marL="631825" lvl="1" indent="-457200" eaLnBrk="1" hangingPunct="1">
              <a:buFont typeface="+mj-lt"/>
              <a:buAutoNum type="arabicPeriod"/>
              <a:defRPr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E-learning-Is it worth it?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 eaLnBrk="1" hangingPunct="1"/>
            <a:r>
              <a:rPr lang="en-US" sz="1800" i="1" smtClean="0"/>
              <a:t>Most of the variations in the way in which different studies implemented online learning did not affect student learning outcomes significantly. </a:t>
            </a:r>
          </a:p>
          <a:p>
            <a:pPr lvl="2" eaLnBrk="1" hangingPunct="1"/>
            <a:endParaRPr lang="en-US" sz="1800" i="1" smtClean="0"/>
          </a:p>
          <a:p>
            <a:pPr lvl="2" eaLnBrk="1" hangingPunct="1"/>
            <a:r>
              <a:rPr lang="en-US" sz="1800" i="1" smtClean="0"/>
              <a:t>The effectiveness of online learning approaches appears quite broad across different content and learner types. </a:t>
            </a:r>
          </a:p>
          <a:p>
            <a:pPr lvl="2" eaLnBrk="1" hangingPunct="1"/>
            <a:endParaRPr lang="en-US" sz="1800" i="1" smtClean="0"/>
          </a:p>
          <a:p>
            <a:pPr lvl="2" eaLnBrk="1" hangingPunct="1"/>
            <a:r>
              <a:rPr lang="en-US" sz="1800" i="1" smtClean="0"/>
              <a:t>Effect sizes were larger for studies in which the online and face-to-face conditions varied in terms of curriculum materials and aspects of instructional approach in addition to the medium of instruction.</a:t>
            </a:r>
          </a:p>
          <a:p>
            <a:pPr lvl="2" eaLnBrk="1" hangingPunct="1"/>
            <a:endParaRPr lang="en-US" sz="1800" i="1" smtClean="0"/>
          </a:p>
          <a:p>
            <a:pPr lvl="2" eaLnBrk="1" hangingPunct="1"/>
            <a:r>
              <a:rPr lang="en-US" sz="1800" i="1" smtClean="0"/>
              <a:t>Blended and purely online learning conditions implemented within a single study generally result in similar student learning outcomes. </a:t>
            </a:r>
          </a:p>
          <a:p>
            <a:pPr lvl="2" eaLnBrk="1" hangingPunct="1"/>
            <a:endParaRPr lang="en-US" sz="1800" i="1" smtClean="0"/>
          </a:p>
          <a:p>
            <a:pPr lvl="2" eaLnBrk="1" hangingPunct="1"/>
            <a:r>
              <a:rPr lang="en-US" sz="1800" i="1" smtClean="0"/>
              <a:t>Elements such as video or online quizzes do not appear to influence the amount that students learn in online classes. </a:t>
            </a:r>
          </a:p>
          <a:p>
            <a:pPr lvl="2" eaLnBrk="1" hangingPunct="1"/>
            <a:endParaRPr lang="en-US" sz="1800" i="1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sz="1800" i="1" smtClean="0"/>
          </a:p>
          <a:p>
            <a:pPr eaLnBrk="1" hangingPunct="1"/>
            <a:endParaRPr lang="en-US" sz="1800" i="1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sz="1800" i="1" smtClean="0"/>
          </a:p>
          <a:p>
            <a:pPr marL="631825" lvl="1" indent="-457200" eaLnBrk="1" hangingPunct="1">
              <a:buFontTx/>
              <a:buAutoNum type="arabicPeriod"/>
            </a:pPr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E-learning-Is it worth it?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 eaLnBrk="1" hangingPunct="1"/>
            <a:r>
              <a:rPr lang="en-US" sz="1800" i="1" smtClean="0"/>
              <a:t>Online learning can be enhanced by giving learners control of their interactions with media and prompting learner reflection. </a:t>
            </a:r>
          </a:p>
          <a:p>
            <a:pPr lvl="2" eaLnBrk="1" hangingPunct="1"/>
            <a:endParaRPr lang="en-US" sz="1800" i="1" smtClean="0"/>
          </a:p>
          <a:p>
            <a:pPr lvl="2" eaLnBrk="1" hangingPunct="1"/>
            <a:r>
              <a:rPr lang="en-US" sz="1800" i="1" smtClean="0"/>
              <a:t>Providing guidance for learning for groups of students appears less successful than does using such mechanisms with individual learners. </a:t>
            </a:r>
          </a:p>
          <a:p>
            <a:pPr eaLnBrk="1" hangingPunct="1"/>
            <a:endParaRPr lang="en-US" sz="1800" i="1" smtClean="0"/>
          </a:p>
          <a:p>
            <a:pPr eaLnBrk="1" hangingPunct="1"/>
            <a:endParaRPr lang="en-US" sz="1800" i="1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sz="1800" i="1" smtClean="0"/>
          </a:p>
          <a:p>
            <a:pPr marL="631825" lvl="1" indent="-457200" eaLnBrk="1" hangingPunct="1">
              <a:buFontTx/>
              <a:buAutoNum type="arabicPeriod"/>
            </a:pPr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2079</TotalTime>
  <Words>963</Words>
  <Application>Microsoft Office PowerPoint</Application>
  <PresentationFormat>On-screen Show (4:3)</PresentationFormat>
  <Paragraphs>158</Paragraphs>
  <Slides>26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Wingdings</vt:lpstr>
      <vt:lpstr>Calibri</vt:lpstr>
      <vt:lpstr>Times New Roman</vt:lpstr>
      <vt:lpstr>Book Antiqua</vt:lpstr>
      <vt:lpstr>Default Design</vt:lpstr>
      <vt:lpstr>Acrobat Document</vt:lpstr>
      <vt:lpstr>Does SA have the skills and ability to write and deliver  meaningful online learning material?</vt:lpstr>
      <vt:lpstr>Something to Think about</vt:lpstr>
      <vt:lpstr>Learning Characteristics of Gen Y</vt:lpstr>
      <vt:lpstr>Today’s students WANT to use technology</vt:lpstr>
      <vt:lpstr>PowerPoint Presentation</vt:lpstr>
      <vt:lpstr>The BIG question</vt:lpstr>
      <vt:lpstr>E-learning-Is it worth it?</vt:lpstr>
      <vt:lpstr>E-learning-Is it worth it?</vt:lpstr>
      <vt:lpstr>E-learning-Is it worth it?</vt:lpstr>
      <vt:lpstr>E-learning – Is it worth it? Summary</vt:lpstr>
      <vt:lpstr>E-Learning in Health</vt:lpstr>
      <vt:lpstr>PowerPoint Presentation</vt:lpstr>
      <vt:lpstr>PowerPoint Presentation</vt:lpstr>
      <vt:lpstr>Case study: HE Students</vt:lpstr>
      <vt:lpstr>The digital divide</vt:lpstr>
      <vt:lpstr>HE digital divide worsening</vt:lpstr>
      <vt:lpstr>PowerPoint Presentation</vt:lpstr>
      <vt:lpstr>E-Learning</vt:lpstr>
      <vt:lpstr>We need to leverage technology!</vt:lpstr>
      <vt:lpstr>Principles for good e-learning material</vt:lpstr>
      <vt:lpstr>Principles for good e-learning material</vt:lpstr>
      <vt:lpstr>To create good e-learning material</vt:lpstr>
      <vt:lpstr>PowerPoint Presentation</vt:lpstr>
      <vt:lpstr>Bandwidth Quality</vt:lpstr>
      <vt:lpstr>Download Speeds</vt:lpstr>
      <vt:lpstr>Conclusion?  (My Opinion)</vt:lpstr>
    </vt:vector>
  </TitlesOfParts>
  <Company>NMMU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CSchonknecht</dc:creator>
  <cp:lastModifiedBy>Johanvn</cp:lastModifiedBy>
  <cp:revision>106</cp:revision>
  <dcterms:created xsi:type="dcterms:W3CDTF">2006-12-05T12:30:39Z</dcterms:created>
  <dcterms:modified xsi:type="dcterms:W3CDTF">2013-07-03T09:39:11Z</dcterms:modified>
</cp:coreProperties>
</file>