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7" r:id="rId3"/>
    <p:sldId id="258" r:id="rId4"/>
    <p:sldId id="307" r:id="rId5"/>
    <p:sldId id="275" r:id="rId6"/>
    <p:sldId id="284" r:id="rId7"/>
    <p:sldId id="283" r:id="rId8"/>
    <p:sldId id="282" r:id="rId9"/>
    <p:sldId id="286" r:id="rId10"/>
    <p:sldId id="287" r:id="rId11"/>
    <p:sldId id="285" r:id="rId12"/>
    <p:sldId id="292" r:id="rId13"/>
    <p:sldId id="295" r:id="rId14"/>
    <p:sldId id="310" r:id="rId15"/>
    <p:sldId id="296" r:id="rId16"/>
    <p:sldId id="299" r:id="rId17"/>
    <p:sldId id="302" r:id="rId18"/>
    <p:sldId id="288" r:id="rId19"/>
    <p:sldId id="306" r:id="rId20"/>
    <p:sldId id="305" r:id="rId21"/>
    <p:sldId id="308" r:id="rId22"/>
    <p:sldId id="290" r:id="rId23"/>
  </p:sldIdLst>
  <p:sldSz cx="9144000" cy="6858000" type="screen4x3"/>
  <p:notesSz cx="6669088" cy="9928225"/>
  <p:custShowLst>
    <p:custShow name="Custom Show 1" id="0">
      <p:sldLst>
        <p:sld r:id="rId2"/>
        <p:sld r:id="rId3"/>
        <p:sld r:id="rId4"/>
      </p:sldLst>
    </p:custShow>
  </p:custShow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40" autoAdjust="0"/>
  </p:normalViewPr>
  <p:slideViewPr>
    <p:cSldViewPr>
      <p:cViewPr>
        <p:scale>
          <a:sx n="66" d="100"/>
          <a:sy n="66" d="100"/>
        </p:scale>
        <p:origin x="-2100" y="-5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4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05611-8DA5-4C32-8DF0-7E4E0561E683}" type="datetimeFigureOut">
              <a:rPr lang="en-ZA" smtClean="0"/>
              <a:t>2013-07-02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70DBA5-2571-442A-BEB4-BDA9326CA3E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6367692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CA33DA-0055-4C2E-82BB-4795AE5B8F32}" type="datetimeFigureOut">
              <a:rPr lang="en-US" smtClean="0"/>
              <a:pPr/>
              <a:t>7/2/2013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15907"/>
            <a:ext cx="533527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2F576E-22A8-4B56-BB04-71DF654B5D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9802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F576E-22A8-4B56-BB04-71DF654B5D64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FFB6865-F276-44DE-B0C4-47FE196BB70D}" type="datetimeFigureOut">
              <a:rPr lang="en-ZA" smtClean="0"/>
              <a:pPr/>
              <a:t>2013-07-02</a:t>
            </a:fld>
            <a:endParaRPr lang="en-Z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ZA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99ED75F-8A81-4378-8BDD-63FADF5C4AB9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FB6865-F276-44DE-B0C4-47FE196BB70D}" type="datetimeFigureOut">
              <a:rPr lang="en-ZA" smtClean="0"/>
              <a:pPr/>
              <a:t>2013-07-02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9ED75F-8A81-4378-8BDD-63FADF5C4AB9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FB6865-F276-44DE-B0C4-47FE196BB70D}" type="datetimeFigureOut">
              <a:rPr lang="en-ZA" smtClean="0"/>
              <a:pPr/>
              <a:t>2013-07-02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9ED75F-8A81-4378-8BDD-63FADF5C4AB9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FB6865-F276-44DE-B0C4-47FE196BB70D}" type="datetimeFigureOut">
              <a:rPr lang="en-ZA" smtClean="0"/>
              <a:pPr/>
              <a:t>2013-07-02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9ED75F-8A81-4378-8BDD-63FADF5C4AB9}" type="slidenum">
              <a:rPr lang="en-ZA" smtClean="0"/>
              <a:pPr/>
              <a:t>‹#›</a:t>
            </a:fld>
            <a:endParaRPr lang="en-ZA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FB6865-F276-44DE-B0C4-47FE196BB70D}" type="datetimeFigureOut">
              <a:rPr lang="en-ZA" smtClean="0"/>
              <a:pPr/>
              <a:t>2013-07-02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9ED75F-8A81-4378-8BDD-63FADF5C4AB9}" type="slidenum">
              <a:rPr lang="en-ZA" smtClean="0"/>
              <a:pPr/>
              <a:t>‹#›</a:t>
            </a:fld>
            <a:endParaRPr lang="en-ZA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FB6865-F276-44DE-B0C4-47FE196BB70D}" type="datetimeFigureOut">
              <a:rPr lang="en-ZA" smtClean="0"/>
              <a:pPr/>
              <a:t>2013-07-02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9ED75F-8A81-4378-8BDD-63FADF5C4AB9}" type="slidenum">
              <a:rPr lang="en-ZA" smtClean="0"/>
              <a:pPr/>
              <a:t>‹#›</a:t>
            </a:fld>
            <a:endParaRPr lang="en-Z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FB6865-F276-44DE-B0C4-47FE196BB70D}" type="datetimeFigureOut">
              <a:rPr lang="en-ZA" smtClean="0"/>
              <a:pPr/>
              <a:t>2013-07-02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9ED75F-8A81-4378-8BDD-63FADF5C4AB9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FB6865-F276-44DE-B0C4-47FE196BB70D}" type="datetimeFigureOut">
              <a:rPr lang="en-ZA" smtClean="0"/>
              <a:pPr/>
              <a:t>2013-07-02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9ED75F-8A81-4378-8BDD-63FADF5C4AB9}" type="slidenum">
              <a:rPr lang="en-ZA" smtClean="0"/>
              <a:pPr/>
              <a:t>‹#›</a:t>
            </a:fld>
            <a:endParaRPr lang="en-ZA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FB6865-F276-44DE-B0C4-47FE196BB70D}" type="datetimeFigureOut">
              <a:rPr lang="en-ZA" smtClean="0"/>
              <a:pPr/>
              <a:t>2013-07-02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9ED75F-8A81-4378-8BDD-63FADF5C4AB9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EFFB6865-F276-44DE-B0C4-47FE196BB70D}" type="datetimeFigureOut">
              <a:rPr lang="en-ZA" smtClean="0"/>
              <a:pPr/>
              <a:t>2013-07-02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9ED75F-8A81-4378-8BDD-63FADF5C4AB9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FFB6865-F276-44DE-B0C4-47FE196BB70D}" type="datetimeFigureOut">
              <a:rPr lang="en-ZA" smtClean="0"/>
              <a:pPr/>
              <a:t>2013-07-02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99ED75F-8A81-4378-8BDD-63FADF5C4AB9}" type="slidenum">
              <a:rPr lang="en-ZA" smtClean="0"/>
              <a:pPr/>
              <a:t>‹#›</a:t>
            </a:fld>
            <a:endParaRPr lang="en-Z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EFFB6865-F276-44DE-B0C4-47FE196BB70D}" type="datetimeFigureOut">
              <a:rPr lang="en-ZA" smtClean="0"/>
              <a:pPr/>
              <a:t>2013-07-02</a:t>
            </a:fld>
            <a:endParaRPr lang="en-ZA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Z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999ED75F-8A81-4378-8BDD-63FADF5C4AB9}" type="slidenum">
              <a:rPr lang="en-ZA" smtClean="0"/>
              <a:pPr/>
              <a:t>‹#›</a:t>
            </a:fld>
            <a:endParaRPr lang="en-Z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hyperlink" Target="http://www.google.co.za/url?sa=i&amp;source=images&amp;cd=&amp;cad=rja&amp;docid=8zYJJi0oDiTYHM&amp;tbnid=49TutZN835RAiM:&amp;ved=0CAgQjRwwAA&amp;url=http://ace.nmmu.ac.za/Completed-projects/Baviaanskloof-Leopards&amp;ei=9ZHRUb1Gio3sBtfAgegF&amp;psig=AFQjCNEsqZogkW9LG53LwUe4B4fUIYJuFQ&amp;ust=1372775285070166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3848" y="404664"/>
            <a:ext cx="5940152" cy="2160240"/>
          </a:xfrm>
        </p:spPr>
        <p:txBody>
          <a:bodyPr>
            <a:normAutofit/>
          </a:bodyPr>
          <a:lstStyle/>
          <a:p>
            <a:pPr algn="ctr"/>
            <a:r>
              <a:rPr lang="en-ZA" sz="3600" dirty="0" smtClean="0">
                <a:solidFill>
                  <a:schemeClr val="tx1"/>
                </a:solidFill>
              </a:rPr>
              <a:t>Designing a Mobile Pill Reminder for Elderly Users in South Africa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endParaRPr lang="en-ZA" sz="36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75448" y="3645024"/>
            <a:ext cx="4968552" cy="1728192"/>
          </a:xfrm>
        </p:spPr>
        <p:txBody>
          <a:bodyPr>
            <a:normAutofit lnSpcReduction="10000"/>
          </a:bodyPr>
          <a:lstStyle/>
          <a:p>
            <a:pPr algn="ctr"/>
            <a:r>
              <a:rPr lang="en-ZA" sz="2800" dirty="0" smtClean="0">
                <a:solidFill>
                  <a:schemeClr val="bg2">
                    <a:lumMod val="50000"/>
                  </a:schemeClr>
                </a:solidFill>
              </a:rPr>
              <a:t>Mr Cainos Mukandatsama</a:t>
            </a:r>
          </a:p>
          <a:p>
            <a:pPr algn="ctr"/>
            <a:r>
              <a:rPr lang="en-ZA" sz="2800" dirty="0" smtClean="0">
                <a:solidFill>
                  <a:schemeClr val="bg2">
                    <a:lumMod val="50000"/>
                  </a:schemeClr>
                </a:solidFill>
              </a:rPr>
              <a:t>Professor Janet Wesson</a:t>
            </a:r>
          </a:p>
          <a:p>
            <a:pPr algn="ctr"/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Department of Computing Sciences</a:t>
            </a:r>
            <a:endParaRPr lang="en-ZA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19250"/>
            <a:ext cx="3486150" cy="523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 descr="http://ace.nmmu.ac.za/ace/media/Store/images/Project%20in%20Progress/Baviaanskloof%20Leopards/nmmuLogo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332656"/>
            <a:ext cx="2381250" cy="9715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ZA" dirty="0" smtClean="0"/>
              <a:t>Adding Pills </a:t>
            </a:r>
            <a:endParaRPr lang="en-Z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8782526" cy="5593556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3419872" y="3775348"/>
            <a:ext cx="1800200" cy="0"/>
          </a:xfrm>
          <a:prstGeom prst="straightConnector1">
            <a:avLst/>
          </a:prstGeom>
          <a:noFill/>
          <a:ln w="38100" cap="flat" cmpd="sng" algn="ctr">
            <a:solidFill>
              <a:srgbClr val="1F497D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48640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126" y="0"/>
            <a:ext cx="8229600" cy="764704"/>
          </a:xfrm>
        </p:spPr>
        <p:txBody>
          <a:bodyPr>
            <a:normAutofit/>
          </a:bodyPr>
          <a:lstStyle/>
          <a:p>
            <a:r>
              <a:rPr lang="en-ZA" dirty="0" smtClean="0"/>
              <a:t>Reordering</a:t>
            </a:r>
            <a:endParaRPr lang="en-Z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8949690" cy="5799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894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24744"/>
            <a:ext cx="8435280" cy="5040560"/>
          </a:xfrm>
        </p:spPr>
        <p:txBody>
          <a:bodyPr>
            <a:noAutofit/>
          </a:bodyPr>
          <a:lstStyle/>
          <a:p>
            <a:pPr marL="514350" indent="-514350">
              <a:lnSpc>
                <a:spcPct val="120000"/>
              </a:lnSpc>
            </a:pPr>
            <a:r>
              <a:rPr lang="en-ZA" sz="2800" dirty="0" smtClean="0">
                <a:cs typeface="Arial" pitchFamily="34" charset="0"/>
              </a:rPr>
              <a:t>Informal testing:</a:t>
            </a:r>
            <a:endParaRPr lang="en-ZA" sz="2800" dirty="0">
              <a:cs typeface="Arial" pitchFamily="34" charset="0"/>
            </a:endParaRPr>
          </a:p>
          <a:p>
            <a:pPr marL="770382" lvl="1" indent="-514350">
              <a:lnSpc>
                <a:spcPct val="120000"/>
              </a:lnSpc>
            </a:pPr>
            <a:r>
              <a:rPr lang="en-ZA" sz="2400" dirty="0">
                <a:cs typeface="Arial" pitchFamily="34" charset="0"/>
              </a:rPr>
              <a:t>Done by peers and during weekly meeting</a:t>
            </a:r>
          </a:p>
          <a:p>
            <a:pPr marL="514350" indent="-514350">
              <a:lnSpc>
                <a:spcPct val="120000"/>
              </a:lnSpc>
            </a:pPr>
            <a:r>
              <a:rPr lang="en-ZA" sz="2800" dirty="0">
                <a:cs typeface="Arial" pitchFamily="34" charset="0"/>
              </a:rPr>
              <a:t>Expert </a:t>
            </a:r>
            <a:r>
              <a:rPr lang="en-ZA" sz="2800" dirty="0" smtClean="0">
                <a:cs typeface="Arial" pitchFamily="34" charset="0"/>
              </a:rPr>
              <a:t>reviews:</a:t>
            </a:r>
            <a:endParaRPr lang="en-ZA" sz="2800" dirty="0">
              <a:cs typeface="Arial" pitchFamily="34" charset="0"/>
            </a:endParaRPr>
          </a:p>
          <a:p>
            <a:pPr marL="770382" lvl="1" indent="-514350">
              <a:lnSpc>
                <a:spcPct val="120000"/>
              </a:lnSpc>
            </a:pPr>
            <a:r>
              <a:rPr lang="en-ZA" sz="2400" dirty="0"/>
              <a:t>Cognitive Walkthrough and Heuristic Evaluation   </a:t>
            </a:r>
            <a:endParaRPr lang="en-ZA" sz="2400" dirty="0" smtClean="0"/>
          </a:p>
          <a:p>
            <a:pPr marL="514350" indent="-514350">
              <a:lnSpc>
                <a:spcPct val="120000"/>
              </a:lnSpc>
            </a:pPr>
            <a:r>
              <a:rPr lang="en-ZA" sz="2800" dirty="0" smtClean="0">
                <a:cs typeface="Arial" pitchFamily="34" charset="0"/>
              </a:rPr>
              <a:t>User study:</a:t>
            </a:r>
          </a:p>
          <a:p>
            <a:pPr marL="770382" lvl="1" indent="-514350">
              <a:lnSpc>
                <a:spcPct val="120000"/>
              </a:lnSpc>
            </a:pPr>
            <a:r>
              <a:rPr lang="en-ZA" sz="2400" dirty="0" smtClean="0">
                <a:cs typeface="Arial" pitchFamily="34" charset="0"/>
              </a:rPr>
              <a:t>Actual users evaluating the app</a:t>
            </a:r>
          </a:p>
          <a:p>
            <a:pPr marL="514350" indent="-514350">
              <a:lnSpc>
                <a:spcPct val="120000"/>
              </a:lnSpc>
            </a:pPr>
            <a:r>
              <a:rPr lang="en-ZA" sz="2800" dirty="0">
                <a:cs typeface="Arial" pitchFamily="34" charset="0"/>
              </a:rPr>
              <a:t>Investigated the usability of the </a:t>
            </a:r>
            <a:r>
              <a:rPr lang="en-ZA" sz="2800" dirty="0" smtClean="0">
                <a:cs typeface="Arial" pitchFamily="34" charset="0"/>
              </a:rPr>
              <a:t>app:</a:t>
            </a:r>
            <a:endParaRPr lang="en-ZA" sz="2800" dirty="0">
              <a:cs typeface="Arial" pitchFamily="34" charset="0"/>
            </a:endParaRPr>
          </a:p>
          <a:p>
            <a:pPr marL="770382" lvl="1" indent="-514350">
              <a:lnSpc>
                <a:spcPct val="120000"/>
              </a:lnSpc>
            </a:pPr>
            <a:r>
              <a:rPr lang="en-ZA" sz="2400" dirty="0">
                <a:cs typeface="Arial" pitchFamily="34" charset="0"/>
              </a:rPr>
              <a:t>User experience</a:t>
            </a:r>
          </a:p>
          <a:p>
            <a:pPr marL="770382" lvl="1" indent="-514350">
              <a:lnSpc>
                <a:spcPct val="120000"/>
              </a:lnSpc>
            </a:pPr>
            <a:r>
              <a:rPr lang="en-ZA" sz="2400" dirty="0" smtClean="0">
                <a:cs typeface="Arial" pitchFamily="34" charset="0"/>
              </a:rPr>
              <a:t>Identified </a:t>
            </a:r>
            <a:r>
              <a:rPr lang="en-ZA" sz="2400" dirty="0">
                <a:cs typeface="Arial" pitchFamily="34" charset="0"/>
              </a:rPr>
              <a:t>usability issues</a:t>
            </a:r>
          </a:p>
          <a:p>
            <a:pPr marL="770382" lvl="1" indent="-514350">
              <a:lnSpc>
                <a:spcPct val="120000"/>
              </a:lnSpc>
            </a:pPr>
            <a:endParaRPr lang="en-ZA" sz="2400" dirty="0">
              <a:cs typeface="Arial" pitchFamily="34" charset="0"/>
            </a:endParaRPr>
          </a:p>
          <a:p>
            <a:pPr marL="770382" lvl="1" indent="-514350">
              <a:lnSpc>
                <a:spcPct val="120000"/>
              </a:lnSpc>
            </a:pPr>
            <a:endParaRPr lang="en-ZA" sz="2000" dirty="0" smtClean="0">
              <a:cs typeface="Arial" pitchFamily="34" charset="0"/>
            </a:endParaRP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lnSpc>
                <a:spcPct val="120000"/>
              </a:lnSpc>
              <a:spcBef>
                <a:spcPct val="50000"/>
              </a:spcBef>
              <a:buFont typeface="+mj-lt"/>
              <a:buAutoNum type="arabicPeriod"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en-ZA" sz="4400" dirty="0" smtClean="0"/>
              <a:t>Evaluation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63371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-468560" y="476672"/>
            <a:ext cx="9865096" cy="6381328"/>
          </a:xfrm>
        </p:spPr>
        <p:txBody>
          <a:bodyPr>
            <a:noAutofit/>
          </a:bodyPr>
          <a:lstStyle/>
          <a:p>
            <a:pPr marL="514350" indent="-514350">
              <a:lnSpc>
                <a:spcPct val="120000"/>
              </a:lnSpc>
            </a:pPr>
            <a:endParaRPr lang="en-ZA" sz="2400" dirty="0" smtClean="0">
              <a:cs typeface="Arial" pitchFamily="34" charset="0"/>
            </a:endParaRP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lnSpc>
                <a:spcPct val="120000"/>
              </a:lnSpc>
              <a:spcBef>
                <a:spcPct val="50000"/>
              </a:spcBef>
              <a:buFont typeface="+mj-lt"/>
              <a:buAutoNum type="arabicPeriod"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Participants (n=18)</a:t>
            </a:r>
            <a:endParaRPr lang="en-Z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24744"/>
            <a:ext cx="5148064" cy="2880000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7" y="1124744"/>
            <a:ext cx="4067943" cy="288000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978000"/>
            <a:ext cx="4459908" cy="28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3923928" y="1988840"/>
            <a:ext cx="1152128" cy="79208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1" name="Rounded Rectangle 10"/>
          <p:cNvSpPr/>
          <p:nvPr/>
        </p:nvSpPr>
        <p:spPr>
          <a:xfrm>
            <a:off x="3923928" y="2924944"/>
            <a:ext cx="1152128" cy="7200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5800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sz="2800" dirty="0" smtClean="0"/>
              <a:t>Number of errors made by the user during the use of the application</a:t>
            </a:r>
          </a:p>
          <a:p>
            <a:r>
              <a:rPr lang="en-ZA" sz="2800" dirty="0" smtClean="0"/>
              <a:t>Time taken to complete certain tasks Number of incorrect options selected and other user errors</a:t>
            </a:r>
          </a:p>
          <a:p>
            <a:r>
              <a:rPr lang="en-ZA" sz="2800" dirty="0" smtClean="0"/>
              <a:t>Number of questions asked requesting help</a:t>
            </a:r>
          </a:p>
          <a:p>
            <a:r>
              <a:rPr lang="en-ZA" sz="2800" dirty="0" smtClean="0"/>
              <a:t>Whether or not a task was completed correctly.</a:t>
            </a:r>
          </a:p>
          <a:p>
            <a:endParaRPr lang="en-Z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Metrics</a:t>
            </a:r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40768"/>
            <a:ext cx="8435280" cy="4666523"/>
          </a:xfrm>
        </p:spPr>
        <p:txBody>
          <a:bodyPr>
            <a:noAutofit/>
          </a:bodyPr>
          <a:lstStyle/>
          <a:p>
            <a:pPr marL="514350" indent="-514350">
              <a:lnSpc>
                <a:spcPct val="120000"/>
              </a:lnSpc>
            </a:pPr>
            <a:r>
              <a:rPr lang="en-ZA" sz="2400" dirty="0" smtClean="0"/>
              <a:t>Samsung </a:t>
            </a:r>
            <a:r>
              <a:rPr lang="en-ZA" sz="2400" dirty="0"/>
              <a:t>Galaxy S 3G mobile phone </a:t>
            </a:r>
            <a:endParaRPr lang="en-ZA" sz="2400" dirty="0" smtClean="0"/>
          </a:p>
          <a:p>
            <a:pPr marL="514350" indent="-514350">
              <a:lnSpc>
                <a:spcPct val="120000"/>
              </a:lnSpc>
            </a:pPr>
            <a:r>
              <a:rPr lang="en-ZA" sz="2400" dirty="0" smtClean="0"/>
              <a:t>Small demo done at the beginning</a:t>
            </a:r>
          </a:p>
          <a:p>
            <a:pPr marL="514350" indent="-514350">
              <a:lnSpc>
                <a:spcPct val="120000"/>
              </a:lnSpc>
            </a:pPr>
            <a:r>
              <a:rPr lang="en-ZA" sz="2400" dirty="0" smtClean="0">
                <a:cs typeface="Arial" pitchFamily="34" charset="0"/>
              </a:rPr>
              <a:t>Video-recording the participant-device interactions</a:t>
            </a:r>
          </a:p>
          <a:p>
            <a:pPr marL="514350" indent="-514350">
              <a:lnSpc>
                <a:spcPct val="120000"/>
              </a:lnSpc>
            </a:pPr>
            <a:r>
              <a:rPr lang="en-ZA" sz="2400" dirty="0" smtClean="0"/>
              <a:t>Think-Aloud </a:t>
            </a:r>
            <a:r>
              <a:rPr lang="en-ZA" sz="2400" dirty="0"/>
              <a:t>Evaluation </a:t>
            </a:r>
            <a:r>
              <a:rPr lang="en-ZA" sz="2400" dirty="0" smtClean="0"/>
              <a:t>protocol used</a:t>
            </a:r>
          </a:p>
          <a:p>
            <a:pPr marL="514350" indent="-514350">
              <a:lnSpc>
                <a:spcPct val="120000"/>
              </a:lnSpc>
            </a:pPr>
            <a:r>
              <a:rPr lang="en-ZA" sz="2400" dirty="0" smtClean="0">
                <a:cs typeface="Arial" pitchFamily="34" charset="0"/>
              </a:rPr>
              <a:t>Time on task: stopwatches and videos used</a:t>
            </a:r>
          </a:p>
          <a:p>
            <a:pPr marL="514350" indent="-514350">
              <a:lnSpc>
                <a:spcPct val="120000"/>
              </a:lnSpc>
            </a:pPr>
            <a:r>
              <a:rPr lang="en-ZA" sz="2400" dirty="0" smtClean="0">
                <a:cs typeface="Arial" pitchFamily="34" charset="0"/>
              </a:rPr>
              <a:t>Correct completion: questions used </a:t>
            </a:r>
          </a:p>
          <a:p>
            <a:pPr marL="514350" indent="-514350">
              <a:lnSpc>
                <a:spcPct val="120000"/>
              </a:lnSpc>
            </a:pPr>
            <a:r>
              <a:rPr lang="en-ZA" sz="2400" dirty="0" smtClean="0">
                <a:cs typeface="Arial" pitchFamily="34" charset="0"/>
              </a:rPr>
              <a:t>Participants allowed to ask questions</a:t>
            </a:r>
          </a:p>
          <a:p>
            <a:pPr marL="514350" indent="-514350">
              <a:lnSpc>
                <a:spcPct val="120000"/>
              </a:lnSpc>
            </a:pPr>
            <a:r>
              <a:rPr lang="en-ZA" sz="2400" dirty="0" smtClean="0">
                <a:cs typeface="Arial" pitchFamily="34" charset="0"/>
              </a:rPr>
              <a:t>PSSUQ questionnaire used:</a:t>
            </a:r>
          </a:p>
          <a:p>
            <a:pPr marL="770382" lvl="1" indent="-514350">
              <a:lnSpc>
                <a:spcPct val="120000"/>
              </a:lnSpc>
            </a:pPr>
            <a:r>
              <a:rPr lang="en-ZA" sz="2000" dirty="0" smtClean="0">
                <a:cs typeface="Arial" pitchFamily="34" charset="0"/>
              </a:rPr>
              <a:t>Get both UX &amp; usability (issues) feedback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lnSpc>
                <a:spcPct val="120000"/>
              </a:lnSpc>
              <a:spcBef>
                <a:spcPct val="50000"/>
              </a:spcBef>
              <a:buFont typeface="+mj-lt"/>
              <a:buAutoNum type="arabicPeriod"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64096"/>
          </a:xfrm>
        </p:spPr>
        <p:txBody>
          <a:bodyPr>
            <a:normAutofit/>
          </a:bodyPr>
          <a:lstStyle/>
          <a:p>
            <a:pPr algn="ctr"/>
            <a:r>
              <a:rPr lang="en-ZA" sz="4400" dirty="0" smtClean="0"/>
              <a:t>Method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75800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en-ZA" sz="4400" dirty="0" smtClean="0"/>
              <a:t>Errors</a:t>
            </a:r>
            <a:endParaRPr lang="en-ZA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908720"/>
            <a:ext cx="4860000" cy="3240000"/>
          </a:xfrm>
          <a:prstGeom prst="rect">
            <a:avLst/>
          </a:prstGeom>
          <a:noFill/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7756488"/>
              </p:ext>
            </p:extLst>
          </p:nvPr>
        </p:nvGraphicFramePr>
        <p:xfrm>
          <a:off x="1547664" y="4394404"/>
          <a:ext cx="6048672" cy="2237175"/>
        </p:xfrm>
        <a:graphic>
          <a:graphicData uri="http://schemas.openxmlformats.org/drawingml/2006/table">
            <a:tbl>
              <a:tblPr firstRow="1" firstCol="1" bandRow="1"/>
              <a:tblGrid>
                <a:gridCol w="1382474"/>
                <a:gridCol w="4666198"/>
              </a:tblGrid>
              <a:tr h="3252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dirty="0" smtClean="0">
                          <a:effectLst/>
                          <a:latin typeface="+mn-lt"/>
                          <a:ea typeface="Calibri"/>
                        </a:rPr>
                        <a:t>Type</a:t>
                      </a:r>
                      <a:endParaRPr lang="en-ZA" sz="1600" b="1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600" b="1">
                          <a:effectLst/>
                          <a:latin typeface="+mn-lt"/>
                          <a:ea typeface="Calibri"/>
                        </a:rPr>
                        <a:t>Actual meaning</a:t>
                      </a:r>
                      <a:endParaRPr lang="en-ZA" sz="160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2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600" dirty="0">
                          <a:effectLst/>
                          <a:latin typeface="+mn-lt"/>
                          <a:ea typeface="Calibri"/>
                        </a:rPr>
                        <a:t>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600" dirty="0" smtClean="0">
                          <a:effectLst/>
                          <a:latin typeface="+mn-lt"/>
                          <a:ea typeface="Calibri"/>
                        </a:rPr>
                        <a:t>Pressing </a:t>
                      </a:r>
                      <a:r>
                        <a:rPr lang="en-ZA" sz="1600" dirty="0">
                          <a:effectLst/>
                          <a:latin typeface="+mn-lt"/>
                          <a:ea typeface="Calibri"/>
                        </a:rPr>
                        <a:t>back button more than once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5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600" b="1" dirty="0">
                          <a:effectLst/>
                          <a:latin typeface="+mn-lt"/>
                          <a:ea typeface="Calibri"/>
                        </a:rPr>
                        <a:t>B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600" b="1" dirty="0">
                          <a:effectLst/>
                          <a:latin typeface="+mn-lt"/>
                          <a:ea typeface="Calibri"/>
                        </a:rPr>
                        <a:t>Typing errors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05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600" dirty="0">
                          <a:effectLst/>
                          <a:latin typeface="+mn-lt"/>
                          <a:ea typeface="Calibri"/>
                        </a:rPr>
                        <a:t>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600" dirty="0" smtClean="0">
                          <a:effectLst/>
                          <a:latin typeface="+mn-lt"/>
                          <a:ea typeface="Calibri"/>
                        </a:rPr>
                        <a:t>Pressing </a:t>
                      </a:r>
                      <a:r>
                        <a:rPr lang="en-ZA" sz="1600" dirty="0">
                          <a:effectLst/>
                          <a:latin typeface="+mn-lt"/>
                          <a:ea typeface="Calibri"/>
                        </a:rPr>
                        <a:t>the wrong home button whilst on the administration screens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2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600" b="1" dirty="0">
                          <a:effectLst/>
                          <a:latin typeface="+mn-lt"/>
                          <a:ea typeface="Calibri"/>
                        </a:rPr>
                        <a:t>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600" b="1" dirty="0">
                          <a:effectLst/>
                          <a:latin typeface="+mn-lt"/>
                          <a:ea typeface="Calibri"/>
                        </a:rPr>
                        <a:t>Clicking instead of having a long press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2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600" dirty="0">
                          <a:effectLst/>
                          <a:latin typeface="+mn-lt"/>
                          <a:ea typeface="Calibri"/>
                        </a:rPr>
                        <a:t>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600" dirty="0">
                          <a:effectLst/>
                          <a:latin typeface="+mn-lt"/>
                          <a:ea typeface="Calibri"/>
                        </a:rPr>
                        <a:t>Forgetting to save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010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08720"/>
          </a:xfrm>
        </p:spPr>
        <p:txBody>
          <a:bodyPr>
            <a:normAutofit/>
          </a:bodyPr>
          <a:lstStyle/>
          <a:p>
            <a:pPr algn="ctr"/>
            <a:r>
              <a:rPr lang="en-ZA" sz="4400" dirty="0" smtClean="0"/>
              <a:t>Overall usability</a:t>
            </a:r>
            <a:endParaRPr lang="en-ZA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094647"/>
            <a:ext cx="5943810" cy="57633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2480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080120"/>
          </a:xfrm>
        </p:spPr>
        <p:txBody>
          <a:bodyPr>
            <a:normAutofit/>
          </a:bodyPr>
          <a:lstStyle/>
          <a:p>
            <a:pPr algn="ctr"/>
            <a:r>
              <a:rPr lang="en-ZA" dirty="0" smtClean="0"/>
              <a:t>Recommended changes</a:t>
            </a:r>
            <a:endParaRPr lang="en-ZA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824536"/>
          </a:xfrm>
        </p:spPr>
        <p:txBody>
          <a:bodyPr>
            <a:normAutofit/>
          </a:bodyPr>
          <a:lstStyle/>
          <a:p>
            <a:r>
              <a:rPr lang="en-ZA" sz="3200" dirty="0" smtClean="0"/>
              <a:t>Usability issues:</a:t>
            </a:r>
          </a:p>
          <a:p>
            <a:pPr lvl="1"/>
            <a:r>
              <a:rPr lang="en-ZA" sz="2800" dirty="0" smtClean="0"/>
              <a:t>Several errors </a:t>
            </a:r>
            <a:r>
              <a:rPr lang="en-ZA" sz="2800" dirty="0"/>
              <a:t>or difficulties in </a:t>
            </a:r>
            <a:r>
              <a:rPr lang="en-ZA" sz="2800" dirty="0" smtClean="0"/>
              <a:t>execution.</a:t>
            </a:r>
          </a:p>
          <a:p>
            <a:r>
              <a:rPr lang="en-ZA" sz="3200" dirty="0" smtClean="0"/>
              <a:t>Suggested changes:</a:t>
            </a:r>
          </a:p>
          <a:p>
            <a:pPr lvl="1"/>
            <a:r>
              <a:rPr lang="en-ZA" sz="2800" dirty="0" smtClean="0"/>
              <a:t>More </a:t>
            </a:r>
            <a:r>
              <a:rPr lang="en-ZA" sz="2800" dirty="0"/>
              <a:t>searching options</a:t>
            </a:r>
          </a:p>
          <a:p>
            <a:pPr lvl="1"/>
            <a:r>
              <a:rPr lang="en-ZA" sz="2800" dirty="0"/>
              <a:t>Search box always there</a:t>
            </a:r>
          </a:p>
          <a:p>
            <a:pPr lvl="1"/>
            <a:r>
              <a:rPr lang="en-ZA" sz="2800" dirty="0"/>
              <a:t>Detailed error messages</a:t>
            </a:r>
          </a:p>
          <a:p>
            <a:pPr lvl="1"/>
            <a:r>
              <a:rPr lang="en-ZA" sz="2800" dirty="0"/>
              <a:t>Label </a:t>
            </a:r>
            <a:r>
              <a:rPr lang="en-ZA" sz="2800" dirty="0" smtClean="0"/>
              <a:t>should be visible</a:t>
            </a:r>
            <a:endParaRPr lang="en-ZA" sz="2800" dirty="0"/>
          </a:p>
          <a:p>
            <a:endParaRPr lang="en-ZA" sz="3300" dirty="0" smtClean="0"/>
          </a:p>
          <a:p>
            <a:pPr>
              <a:buNone/>
            </a:pPr>
            <a:endParaRPr lang="en-ZA" sz="3300" dirty="0"/>
          </a:p>
        </p:txBody>
      </p:sp>
    </p:spTree>
    <p:extLst>
      <p:ext uri="{BB962C8B-B14F-4D97-AF65-F5344CB8AC3E}">
        <p14:creationId xmlns:p14="http://schemas.microsoft.com/office/powerpoint/2010/main" val="131080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>
            <a:normAutofit/>
          </a:bodyPr>
          <a:lstStyle/>
          <a:p>
            <a:pPr algn="ctr"/>
            <a:r>
              <a:rPr lang="en-ZA" dirty="0" smtClean="0"/>
              <a:t>Design Implications</a:t>
            </a:r>
            <a:endParaRPr lang="en-ZA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760640"/>
          </a:xfrm>
        </p:spPr>
        <p:txBody>
          <a:bodyPr>
            <a:normAutofit/>
          </a:bodyPr>
          <a:lstStyle/>
          <a:p>
            <a:endParaRPr lang="en-ZA" sz="3300" dirty="0" smtClean="0"/>
          </a:p>
          <a:p>
            <a:pPr>
              <a:buNone/>
            </a:pPr>
            <a:endParaRPr lang="en-ZA" sz="33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6699218"/>
              </p:ext>
            </p:extLst>
          </p:nvPr>
        </p:nvGraphicFramePr>
        <p:xfrm>
          <a:off x="251520" y="881337"/>
          <a:ext cx="8640960" cy="6004693"/>
        </p:xfrm>
        <a:graphic>
          <a:graphicData uri="http://schemas.openxmlformats.org/drawingml/2006/table">
            <a:tbl>
              <a:tblPr firstRow="1" firstCol="1" bandRow="1"/>
              <a:tblGrid>
                <a:gridCol w="2520280"/>
                <a:gridCol w="2304256"/>
                <a:gridCol w="3816424"/>
              </a:tblGrid>
              <a:tr h="351025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800" b="1" spc="-5" dirty="0">
                          <a:effectLst/>
                          <a:latin typeface="Arial"/>
                          <a:ea typeface="Times New Roman"/>
                        </a:rPr>
                        <a:t>Functionality</a:t>
                      </a:r>
                      <a:endParaRPr lang="en-ZA" sz="1800" spc="-5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886" marR="66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800" b="1" spc="-5" dirty="0">
                          <a:effectLst/>
                          <a:latin typeface="Arial"/>
                          <a:ea typeface="Times New Roman"/>
                        </a:rPr>
                        <a:t>Principle</a:t>
                      </a:r>
                      <a:endParaRPr lang="en-ZA" sz="1800" spc="-5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886" marR="66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800" b="1" spc="-5" dirty="0">
                          <a:effectLst/>
                          <a:latin typeface="Arial"/>
                          <a:ea typeface="Times New Roman"/>
                        </a:rPr>
                        <a:t>Guideline</a:t>
                      </a:r>
                      <a:endParaRPr lang="en-ZA" sz="1800" spc="-5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886" marR="66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8913"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800" spc="-5" dirty="0">
                          <a:effectLst/>
                          <a:latin typeface="Arial"/>
                          <a:ea typeface="Times New Roman"/>
                        </a:rPr>
                        <a:t>Text display</a:t>
                      </a:r>
                      <a:endParaRPr lang="en-ZA" sz="1800" spc="-5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886" marR="66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800" spc="-5" dirty="0">
                          <a:effectLst/>
                          <a:latin typeface="Arial"/>
                          <a:ea typeface="Times New Roman"/>
                        </a:rPr>
                        <a:t>Accessibility,</a:t>
                      </a:r>
                      <a:endParaRPr lang="en-ZA" sz="1800" spc="-5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indent="0" algn="l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800" spc="-5" dirty="0">
                          <a:effectLst/>
                          <a:latin typeface="Arial"/>
                          <a:ea typeface="Times New Roman"/>
                        </a:rPr>
                        <a:t>Visibility</a:t>
                      </a:r>
                      <a:endParaRPr lang="en-ZA" sz="1800" spc="-5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886" marR="66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800" spc="-5" dirty="0">
                          <a:effectLst/>
                          <a:latin typeface="Arial"/>
                          <a:ea typeface="Times New Roman"/>
                        </a:rPr>
                        <a:t>Use large fonts, with visual cues and good color contrast.</a:t>
                      </a:r>
                      <a:endParaRPr lang="en-ZA" sz="1800" spc="-5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886" marR="66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2050"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800" spc="-5" dirty="0">
                          <a:effectLst/>
                          <a:latin typeface="Arial"/>
                          <a:ea typeface="Times New Roman"/>
                        </a:rPr>
                        <a:t>Text entry</a:t>
                      </a:r>
                      <a:endParaRPr lang="en-ZA" sz="1800" spc="-5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886" marR="66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800" spc="-5" dirty="0">
                          <a:effectLst/>
                          <a:latin typeface="Arial"/>
                          <a:ea typeface="Times New Roman"/>
                        </a:rPr>
                        <a:t>Error prevention,</a:t>
                      </a:r>
                      <a:endParaRPr lang="en-ZA" sz="1800" spc="-5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indent="0" algn="l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800" spc="-5" dirty="0">
                          <a:effectLst/>
                          <a:latin typeface="Arial"/>
                          <a:ea typeface="Times New Roman"/>
                        </a:rPr>
                        <a:t>Flexibility</a:t>
                      </a:r>
                      <a:endParaRPr lang="en-ZA" sz="1800" spc="-5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886" marR="66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800" spc="-5" dirty="0">
                          <a:effectLst/>
                          <a:latin typeface="Arial"/>
                          <a:ea typeface="Times New Roman"/>
                        </a:rPr>
                        <a:t>Use alternative text input methods, including options and lists. </a:t>
                      </a:r>
                      <a:endParaRPr lang="en-ZA" sz="1800" spc="-5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886" marR="66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3075"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800" spc="-5" dirty="0">
                          <a:effectLst/>
                          <a:latin typeface="Arial"/>
                          <a:ea typeface="Times New Roman"/>
                        </a:rPr>
                        <a:t>Navigation</a:t>
                      </a:r>
                      <a:endParaRPr lang="en-ZA" sz="1800" spc="-5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886" marR="66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800" spc="-5" dirty="0">
                          <a:effectLst/>
                          <a:latin typeface="Arial"/>
                          <a:ea typeface="Times New Roman"/>
                        </a:rPr>
                        <a:t>Consistency,</a:t>
                      </a:r>
                      <a:endParaRPr lang="en-ZA" sz="1800" spc="-5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indent="0" algn="just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800" spc="-5" dirty="0">
                          <a:effectLst/>
                          <a:latin typeface="Arial"/>
                          <a:ea typeface="Times New Roman"/>
                        </a:rPr>
                        <a:t>Predictability</a:t>
                      </a:r>
                      <a:endParaRPr lang="en-ZA" sz="1800" spc="-5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886" marR="66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800" spc="-5" dirty="0">
                          <a:effectLst/>
                          <a:latin typeface="Arial"/>
                          <a:ea typeface="Times New Roman"/>
                        </a:rPr>
                        <a:t>Use a simple navigation scheme, with minimal levels and clear icons. Include a Home icon.</a:t>
                      </a:r>
                      <a:endParaRPr lang="en-ZA" sz="1800" spc="-5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886" marR="66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2050"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800" spc="-5" dirty="0">
                          <a:effectLst/>
                          <a:latin typeface="Arial"/>
                          <a:ea typeface="Times New Roman"/>
                        </a:rPr>
                        <a:t>Feedback</a:t>
                      </a:r>
                      <a:endParaRPr lang="en-ZA" sz="1800" spc="-5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886" marR="66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800" spc="-5" dirty="0">
                          <a:effectLst/>
                          <a:latin typeface="Arial"/>
                          <a:ea typeface="Times New Roman"/>
                        </a:rPr>
                        <a:t>Visibility</a:t>
                      </a:r>
                      <a:endParaRPr lang="en-ZA" sz="1800" spc="-5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886" marR="66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800" spc="-5" dirty="0">
                          <a:effectLst/>
                          <a:latin typeface="Arial"/>
                          <a:ea typeface="Times New Roman"/>
                        </a:rPr>
                        <a:t>Provide feedback on options selected and data entered.</a:t>
                      </a:r>
                      <a:endParaRPr lang="en-ZA" sz="1800" spc="-5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886" marR="66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6537"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800" spc="-5" dirty="0">
                          <a:effectLst/>
                          <a:latin typeface="Arial"/>
                          <a:ea typeface="Times New Roman"/>
                        </a:rPr>
                        <a:t>Reminders</a:t>
                      </a:r>
                      <a:endParaRPr lang="en-ZA" sz="1800" spc="-5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886" marR="66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800" spc="-5" dirty="0">
                          <a:effectLst/>
                          <a:latin typeface="Arial"/>
                          <a:ea typeface="Times New Roman"/>
                        </a:rPr>
                        <a:t>Ease of use</a:t>
                      </a:r>
                      <a:endParaRPr lang="en-ZA" sz="1800" spc="-5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886" marR="66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800" spc="-5" dirty="0">
                          <a:effectLst/>
                          <a:latin typeface="Arial"/>
                          <a:ea typeface="Times New Roman"/>
                        </a:rPr>
                        <a:t>Provide audio and visual reminders.</a:t>
                      </a:r>
                      <a:endParaRPr lang="en-ZA" sz="1800" spc="-5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886" marR="66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6537"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800" spc="-5" dirty="0">
                          <a:effectLst/>
                          <a:latin typeface="Arial"/>
                          <a:ea typeface="Times New Roman"/>
                        </a:rPr>
                        <a:t>Notification</a:t>
                      </a:r>
                      <a:endParaRPr lang="en-ZA" sz="1800" spc="-5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886" marR="66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800" spc="-5" dirty="0">
                          <a:effectLst/>
                          <a:latin typeface="Arial"/>
                          <a:ea typeface="Times New Roman"/>
                        </a:rPr>
                        <a:t>Error prevention</a:t>
                      </a:r>
                      <a:endParaRPr lang="en-ZA" sz="1800" spc="-5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886" marR="66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800" spc="-5" dirty="0">
                          <a:effectLst/>
                          <a:latin typeface="Arial"/>
                          <a:ea typeface="Times New Roman"/>
                        </a:rPr>
                        <a:t>Notify caregivers when patient fails to take medication.</a:t>
                      </a:r>
                      <a:endParaRPr lang="en-ZA" sz="1800" spc="-5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886" marR="66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4426"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800" spc="-5" dirty="0">
                          <a:effectLst/>
                          <a:latin typeface="Arial"/>
                          <a:ea typeface="Times New Roman"/>
                        </a:rPr>
                        <a:t>Reordering medication</a:t>
                      </a:r>
                      <a:endParaRPr lang="en-ZA" sz="1800" spc="-5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886" marR="66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800" spc="-5" dirty="0">
                          <a:effectLst/>
                          <a:latin typeface="Arial"/>
                          <a:ea typeface="Times New Roman"/>
                        </a:rPr>
                        <a:t>Ease of use</a:t>
                      </a:r>
                      <a:endParaRPr lang="en-ZA" sz="1800" spc="-5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indent="0" algn="just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800" spc="-5" dirty="0">
                          <a:effectLst/>
                          <a:latin typeface="Arial"/>
                          <a:ea typeface="Times New Roman"/>
                        </a:rPr>
                        <a:t>Error prevention</a:t>
                      </a:r>
                      <a:endParaRPr lang="en-ZA" sz="1800" spc="-5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886" marR="66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800" spc="-5" dirty="0">
                          <a:effectLst/>
                          <a:latin typeface="Arial"/>
                          <a:ea typeface="Times New Roman"/>
                        </a:rPr>
                        <a:t>Automate re-ordering of medication before it is needed.</a:t>
                      </a:r>
                      <a:endParaRPr lang="en-ZA" sz="1800" spc="-5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886" marR="66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2050"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800" spc="-5" dirty="0">
                          <a:effectLst/>
                          <a:latin typeface="Arial"/>
                          <a:ea typeface="Times New Roman"/>
                        </a:rPr>
                        <a:t>History</a:t>
                      </a:r>
                      <a:endParaRPr lang="en-ZA" sz="1800" spc="-5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886" marR="66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800" spc="-5" dirty="0">
                          <a:effectLst/>
                          <a:latin typeface="Arial"/>
                          <a:ea typeface="Times New Roman"/>
                        </a:rPr>
                        <a:t>Visibility</a:t>
                      </a:r>
                      <a:endParaRPr lang="en-ZA" sz="1800" spc="-5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886" marR="66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800" spc="-5" dirty="0">
                          <a:effectLst/>
                          <a:latin typeface="Arial"/>
                          <a:ea typeface="Times New Roman"/>
                        </a:rPr>
                        <a:t>Provide a history of medication compliance for the patient.</a:t>
                      </a:r>
                      <a:endParaRPr lang="en-ZA" sz="1800" spc="-5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886" marR="66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927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24536"/>
          </a:xfrm>
        </p:spPr>
        <p:txBody>
          <a:bodyPr>
            <a:normAutofit/>
          </a:bodyPr>
          <a:lstStyle/>
          <a:p>
            <a:r>
              <a:rPr lang="en-ZA" sz="2800" dirty="0" smtClean="0">
                <a:cs typeface="Times New Roman" pitchFamily="18" charset="0"/>
              </a:rPr>
              <a:t>Elderly people are prone to chronic diseases</a:t>
            </a:r>
          </a:p>
          <a:p>
            <a:r>
              <a:rPr lang="en-ZA" sz="2800" dirty="0" smtClean="0">
                <a:cs typeface="Times New Roman" pitchFamily="18" charset="0"/>
              </a:rPr>
              <a:t>Intake of many pills everyday:</a:t>
            </a:r>
          </a:p>
          <a:p>
            <a:pPr lvl="1"/>
            <a:r>
              <a:rPr lang="en-ZA" sz="2400" dirty="0" smtClean="0">
                <a:cs typeface="Times New Roman" pitchFamily="18" charset="0"/>
              </a:rPr>
              <a:t>Correct pills and the right dosage</a:t>
            </a:r>
          </a:p>
          <a:p>
            <a:pPr lvl="1"/>
            <a:r>
              <a:rPr lang="en-ZA" sz="2400" dirty="0" smtClean="0">
                <a:cs typeface="Times New Roman" pitchFamily="18" charset="0"/>
              </a:rPr>
              <a:t>At prescribed times</a:t>
            </a:r>
          </a:p>
          <a:p>
            <a:r>
              <a:rPr lang="en-ZA" sz="2800" dirty="0" smtClean="0">
                <a:solidFill>
                  <a:srgbClr val="000000"/>
                </a:solidFill>
              </a:rPr>
              <a:t>Effects of not adhering can be serious</a:t>
            </a:r>
          </a:p>
          <a:p>
            <a:r>
              <a:rPr lang="en-ZA" sz="2800" dirty="0" smtClean="0">
                <a:solidFill>
                  <a:srgbClr val="000000"/>
                </a:solidFill>
                <a:cs typeface="Times New Roman" pitchFamily="18" charset="0"/>
              </a:rPr>
              <a:t>Identification of pills can be problematic</a:t>
            </a:r>
          </a:p>
          <a:p>
            <a:r>
              <a:rPr lang="en-ZA" sz="2800" dirty="0" smtClean="0">
                <a:cs typeface="Times New Roman" pitchFamily="18" charset="0"/>
              </a:rPr>
              <a:t>Responsibility on caregivers and family</a:t>
            </a:r>
          </a:p>
          <a:p>
            <a:r>
              <a:rPr lang="en-ZA" sz="2800" dirty="0" smtClean="0">
                <a:cs typeface="Times New Roman" pitchFamily="18" charset="0"/>
              </a:rPr>
              <a:t>Pills must not run out unexpectedly</a:t>
            </a:r>
            <a:endParaRPr lang="en-ZA" sz="2800" dirty="0"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pPr algn="ctr"/>
            <a:r>
              <a:rPr lang="en-ZA" sz="3600" dirty="0" smtClean="0"/>
              <a:t>Background</a:t>
            </a:r>
            <a:endParaRPr lang="en-ZA" sz="3600" dirty="0"/>
          </a:p>
        </p:txBody>
      </p:sp>
      <p:pic>
        <p:nvPicPr>
          <p:cNvPr id="21505" name="Picture 1" descr="C:\Users\csajlw\AppData\Local\Microsoft\Windows\Temporary Internet Files\Content.IE5\FKR0ZW41\MC900439599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9480" y="-2336794"/>
            <a:ext cx="1666667" cy="2050794"/>
          </a:xfrm>
          <a:prstGeom prst="rect">
            <a:avLst/>
          </a:prstGeom>
          <a:noFill/>
        </p:spPr>
      </p:pic>
      <p:pic>
        <p:nvPicPr>
          <p:cNvPr id="21506" name="Picture 2" descr="C:\Users\csajlw\AppData\Local\Microsoft\Windows\Temporary Internet Files\Content.IE5\QQT05TU3\MC90043488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19" y="188639"/>
            <a:ext cx="1224000" cy="122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20080"/>
          </a:xfrm>
        </p:spPr>
        <p:txBody>
          <a:bodyPr>
            <a:normAutofit/>
          </a:bodyPr>
          <a:lstStyle/>
          <a:p>
            <a:pPr algn="ctr"/>
            <a:r>
              <a:rPr lang="en-ZA" dirty="0" smtClean="0"/>
              <a:t>Conclusions</a:t>
            </a:r>
            <a:endParaRPr lang="en-ZA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680519"/>
          </a:xfrm>
        </p:spPr>
        <p:txBody>
          <a:bodyPr>
            <a:normAutofit/>
          </a:bodyPr>
          <a:lstStyle/>
          <a:p>
            <a:r>
              <a:rPr lang="en-ZA" sz="3200" dirty="0" smtClean="0"/>
              <a:t>Possible benefits of project:</a:t>
            </a:r>
          </a:p>
          <a:p>
            <a:pPr lvl="1"/>
            <a:r>
              <a:rPr lang="en-ZA" sz="2800" dirty="0" smtClean="0"/>
              <a:t>Monitoring mechanism for pill intake</a:t>
            </a:r>
          </a:p>
          <a:p>
            <a:pPr lvl="1"/>
            <a:r>
              <a:rPr lang="en-ZA" sz="2800" dirty="0" smtClean="0"/>
              <a:t>No such application for elderly users in SA</a:t>
            </a:r>
          </a:p>
          <a:p>
            <a:pPr lvl="1"/>
            <a:r>
              <a:rPr lang="en-ZA" sz="2800" dirty="0" smtClean="0"/>
              <a:t>Easy to learn application</a:t>
            </a:r>
          </a:p>
          <a:p>
            <a:r>
              <a:rPr lang="en-ZA" sz="3200" dirty="0" smtClean="0"/>
              <a:t>Future work:</a:t>
            </a:r>
          </a:p>
          <a:p>
            <a:pPr lvl="1"/>
            <a:r>
              <a:rPr lang="en-ZA" sz="2800" dirty="0" smtClean="0"/>
              <a:t>Client and server system</a:t>
            </a:r>
          </a:p>
          <a:p>
            <a:pPr lvl="1"/>
            <a:r>
              <a:rPr lang="en-ZA" sz="2800" dirty="0" smtClean="0"/>
              <a:t>Conduct field studies</a:t>
            </a:r>
          </a:p>
          <a:p>
            <a:pPr lvl="1"/>
            <a:r>
              <a:rPr lang="en-ZA" sz="2800" dirty="0" smtClean="0"/>
              <a:t>Expand to other platforms</a:t>
            </a:r>
          </a:p>
          <a:p>
            <a:pPr>
              <a:buNone/>
            </a:pPr>
            <a:endParaRPr lang="en-ZA" sz="33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270" y="4698000"/>
            <a:ext cx="327273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60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810539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en-ZA" sz="7200" dirty="0" smtClean="0"/>
              <a:t>Q &amp; A</a:t>
            </a:r>
            <a:endParaRPr lang="en-ZA" sz="7200" dirty="0"/>
          </a:p>
        </p:txBody>
      </p:sp>
      <p:pic>
        <p:nvPicPr>
          <p:cNvPr id="4" name="Content Placeholder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492896"/>
            <a:ext cx="2170089" cy="3941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95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83768" y="2564904"/>
            <a:ext cx="409919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6000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08706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24744"/>
            <a:ext cx="8435280" cy="4882547"/>
          </a:xfrm>
        </p:spPr>
        <p:txBody>
          <a:bodyPr>
            <a:noAutofit/>
          </a:bodyPr>
          <a:lstStyle/>
          <a:p>
            <a:pPr marL="514350" indent="-514350">
              <a:lnSpc>
                <a:spcPct val="120000"/>
              </a:lnSpc>
            </a:pPr>
            <a:r>
              <a:rPr lang="en-US" sz="2800" dirty="0" smtClean="0">
                <a:cs typeface="Arial" pitchFamily="34" charset="0"/>
              </a:rPr>
              <a:t>Elderly people requires reminders:</a:t>
            </a:r>
          </a:p>
          <a:p>
            <a:pPr marL="770382" lvl="1" indent="-514350">
              <a:lnSpc>
                <a:spcPct val="120000"/>
              </a:lnSpc>
            </a:pPr>
            <a:r>
              <a:rPr lang="en-US" sz="2400" dirty="0" smtClean="0">
                <a:cs typeface="Arial" pitchFamily="34" charset="0"/>
              </a:rPr>
              <a:t>Audio based</a:t>
            </a:r>
          </a:p>
          <a:p>
            <a:pPr marL="770382" lvl="1" indent="-514350">
              <a:lnSpc>
                <a:spcPct val="120000"/>
              </a:lnSpc>
            </a:pPr>
            <a:r>
              <a:rPr lang="en-US" sz="2400" dirty="0" smtClean="0">
                <a:cs typeface="Arial" pitchFamily="34" charset="0"/>
              </a:rPr>
              <a:t>Text and Graphic based</a:t>
            </a:r>
          </a:p>
          <a:p>
            <a:pPr marL="514350" indent="-514350">
              <a:lnSpc>
                <a:spcPct val="120000"/>
              </a:lnSpc>
            </a:pPr>
            <a:r>
              <a:rPr lang="en-US" sz="2800" dirty="0" smtClean="0">
                <a:cs typeface="Arial" pitchFamily="34" charset="0"/>
              </a:rPr>
              <a:t>Minimum attention on pill takers</a:t>
            </a:r>
          </a:p>
          <a:p>
            <a:pPr marL="514350" indent="-514350">
              <a:lnSpc>
                <a:spcPct val="120000"/>
              </a:lnSpc>
            </a:pPr>
            <a:r>
              <a:rPr lang="en-US" sz="2800" dirty="0" smtClean="0">
                <a:cs typeface="Arial" pitchFamily="34" charset="0"/>
              </a:rPr>
              <a:t>Mobile phones are widely used in SA</a:t>
            </a:r>
          </a:p>
          <a:p>
            <a:pPr marL="514350" indent="-514350">
              <a:lnSpc>
                <a:spcPct val="120000"/>
              </a:lnSpc>
            </a:pPr>
            <a:r>
              <a:rPr lang="en-US" sz="2800" dirty="0" smtClean="0">
                <a:cs typeface="Arial" pitchFamily="34" charset="0"/>
              </a:rPr>
              <a:t>Running out of pills is not an option</a:t>
            </a:r>
          </a:p>
          <a:p>
            <a:pPr marL="514350" indent="-514350">
              <a:lnSpc>
                <a:spcPct val="120000"/>
              </a:lnSpc>
            </a:pPr>
            <a:r>
              <a:rPr lang="en-US" sz="2800" dirty="0" smtClean="0">
                <a:cs typeface="Arial" pitchFamily="34" charset="0"/>
              </a:rPr>
              <a:t>Lack </a:t>
            </a:r>
            <a:r>
              <a:rPr lang="en-US" sz="2800" dirty="0">
                <a:cs typeface="Arial" pitchFamily="34" charset="0"/>
              </a:rPr>
              <a:t>of caregivers</a:t>
            </a:r>
          </a:p>
          <a:p>
            <a:pPr marL="514350" indent="-514350">
              <a:lnSpc>
                <a:spcPct val="120000"/>
              </a:lnSpc>
            </a:pPr>
            <a:r>
              <a:rPr lang="en-US" sz="2800" dirty="0" smtClean="0">
                <a:cs typeface="Arial" pitchFamily="34" charset="0"/>
              </a:rPr>
              <a:t>Need for monitoring mechanism</a:t>
            </a:r>
            <a:endParaRPr lang="en-ZA" sz="2800" dirty="0" smtClean="0">
              <a:cs typeface="Arial" pitchFamily="34" charset="0"/>
            </a:endParaRPr>
          </a:p>
          <a:p>
            <a:pPr marL="514350" indent="-514350">
              <a:lnSpc>
                <a:spcPct val="120000"/>
              </a:lnSpc>
            </a:pPr>
            <a:endParaRPr lang="en-ZA" sz="2400" dirty="0" smtClean="0">
              <a:cs typeface="Arial" pitchFamily="34" charset="0"/>
            </a:endParaRP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lnSpc>
                <a:spcPct val="120000"/>
              </a:lnSpc>
              <a:spcBef>
                <a:spcPct val="50000"/>
              </a:spcBef>
              <a:buFont typeface="+mj-lt"/>
              <a:buAutoNum type="arabicPeriod"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36104"/>
          </a:xfrm>
        </p:spPr>
        <p:txBody>
          <a:bodyPr>
            <a:normAutofit/>
          </a:bodyPr>
          <a:lstStyle/>
          <a:p>
            <a:pPr algn="ctr"/>
            <a:r>
              <a:rPr lang="en-ZA" sz="4400" dirty="0" smtClean="0"/>
              <a:t>Relevance</a:t>
            </a:r>
            <a:endParaRPr lang="en-ZA" dirty="0"/>
          </a:p>
        </p:txBody>
      </p:sp>
      <p:pic>
        <p:nvPicPr>
          <p:cNvPr id="20481" name="Picture 1" descr="C:\Users\csajlw\AppData\Local\Microsoft\Windows\Temporary Internet Files\Content.IE5\CIEAB7CC\MP90033731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30" y="260648"/>
            <a:ext cx="1174090" cy="16459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738531"/>
          </a:xfrm>
        </p:spPr>
        <p:txBody>
          <a:bodyPr/>
          <a:lstStyle/>
          <a:p>
            <a:r>
              <a:rPr lang="en-US" dirty="0" err="1" smtClean="0"/>
              <a:t>MedTracker</a:t>
            </a:r>
            <a:r>
              <a:rPr lang="en-US" dirty="0" smtClean="0"/>
              <a:t>- 7-day </a:t>
            </a:r>
            <a:r>
              <a:rPr lang="en-US" dirty="0"/>
              <a:t>drug store </a:t>
            </a:r>
            <a:r>
              <a:rPr lang="en-US" dirty="0" smtClean="0"/>
              <a:t>pillbox</a:t>
            </a:r>
          </a:p>
          <a:p>
            <a:pPr lvl="1"/>
            <a:r>
              <a:rPr lang="en-US" dirty="0" smtClean="0"/>
              <a:t>Connected to a computer (not portable)</a:t>
            </a:r>
          </a:p>
          <a:p>
            <a:pPr lvl="1"/>
            <a:r>
              <a:rPr lang="en-US" dirty="0" smtClean="0"/>
              <a:t>Connection is via Bluetooth</a:t>
            </a:r>
          </a:p>
          <a:p>
            <a:r>
              <a:rPr lang="en-ZA" dirty="0"/>
              <a:t>Real Time Medication </a:t>
            </a:r>
            <a:r>
              <a:rPr lang="en-ZA" dirty="0" smtClean="0"/>
              <a:t>Monitoring</a:t>
            </a:r>
          </a:p>
          <a:p>
            <a:pPr lvl="1"/>
            <a:r>
              <a:rPr lang="en-ZA" dirty="0" smtClean="0"/>
              <a:t>Electronic </a:t>
            </a:r>
            <a:r>
              <a:rPr lang="en-ZA" dirty="0"/>
              <a:t>dispenser and SMS </a:t>
            </a:r>
            <a:r>
              <a:rPr lang="en-ZA" dirty="0" smtClean="0"/>
              <a:t>reminder</a:t>
            </a:r>
          </a:p>
          <a:p>
            <a:pPr lvl="1"/>
            <a:r>
              <a:rPr lang="en-ZA" dirty="0" smtClean="0"/>
              <a:t>No assistance in identifying pills</a:t>
            </a:r>
          </a:p>
          <a:p>
            <a:pPr lvl="1"/>
            <a:r>
              <a:rPr lang="en-ZA" dirty="0" smtClean="0"/>
              <a:t>Users were keen adopt the technology</a:t>
            </a:r>
          </a:p>
          <a:p>
            <a:r>
              <a:rPr lang="en-ZA" dirty="0" err="1" smtClean="0"/>
              <a:t>Wedjat</a:t>
            </a:r>
            <a:r>
              <a:rPr lang="en-ZA" dirty="0"/>
              <a:t> -mobile solution </a:t>
            </a:r>
            <a:endParaRPr lang="en-ZA" dirty="0" smtClean="0"/>
          </a:p>
          <a:p>
            <a:pPr lvl="1"/>
            <a:r>
              <a:rPr lang="en-ZA" dirty="0" smtClean="0"/>
              <a:t>Runs on Android platform</a:t>
            </a:r>
          </a:p>
          <a:p>
            <a:pPr lvl="1"/>
            <a:r>
              <a:rPr lang="en-ZA" dirty="0" smtClean="0"/>
              <a:t>No action if there is a violation</a:t>
            </a:r>
          </a:p>
          <a:p>
            <a:pPr lvl="1"/>
            <a:r>
              <a:rPr lang="en-ZA" dirty="0" smtClean="0"/>
              <a:t>No visual cues</a:t>
            </a:r>
            <a:endParaRPr lang="en-ZA" dirty="0"/>
          </a:p>
          <a:p>
            <a:pPr lvl="1"/>
            <a:endParaRPr lang="en-Z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en-ZA" dirty="0" smtClean="0"/>
              <a:t>Existing Systems</a:t>
            </a:r>
            <a:endParaRPr lang="en-ZA" dirty="0"/>
          </a:p>
        </p:txBody>
      </p:sp>
      <p:pic>
        <p:nvPicPr>
          <p:cNvPr id="18433" name="Picture 1" descr="C:\Users\csajlw\AppData\Local\Microsoft\Windows\Temporary Internet Files\Content.IE5\CIEAB7CC\MP900321086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0"/>
            <a:ext cx="1828800" cy="13045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91786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12568"/>
          </a:xfrm>
        </p:spPr>
        <p:txBody>
          <a:bodyPr>
            <a:normAutofit lnSpcReduction="10000"/>
          </a:bodyPr>
          <a:lstStyle/>
          <a:p>
            <a:pPr lvl="0"/>
            <a:r>
              <a:rPr lang="en-ZA" sz="2800" dirty="0" smtClean="0"/>
              <a:t>Patients:</a:t>
            </a:r>
          </a:p>
          <a:p>
            <a:pPr lvl="1"/>
            <a:r>
              <a:rPr lang="en-ZA" sz="2400" dirty="0" smtClean="0"/>
              <a:t>Remind </a:t>
            </a:r>
            <a:r>
              <a:rPr lang="en-ZA" sz="2400" dirty="0"/>
              <a:t>the patient to take pills at the prescribed </a:t>
            </a:r>
            <a:r>
              <a:rPr lang="en-ZA" sz="2400" dirty="0" smtClean="0"/>
              <a:t>times</a:t>
            </a:r>
          </a:p>
          <a:p>
            <a:pPr lvl="1"/>
            <a:r>
              <a:rPr lang="en-ZA" sz="2400" dirty="0" smtClean="0"/>
              <a:t>Link the patient with caregivers and pharmacies</a:t>
            </a:r>
          </a:p>
          <a:p>
            <a:pPr lvl="1"/>
            <a:r>
              <a:rPr lang="en-ZA" sz="2400" dirty="0" smtClean="0"/>
              <a:t>Provide audio reminders</a:t>
            </a:r>
          </a:p>
          <a:p>
            <a:pPr lvl="1"/>
            <a:r>
              <a:rPr lang="en-ZA" sz="2400" dirty="0" smtClean="0"/>
              <a:t>Give visual cues to help in identifying the pills</a:t>
            </a:r>
          </a:p>
          <a:p>
            <a:pPr lvl="1"/>
            <a:r>
              <a:rPr lang="en-ZA" sz="2400" dirty="0" smtClean="0"/>
              <a:t>Automatically re-order pills 48 hours prior to their depletion</a:t>
            </a:r>
          </a:p>
          <a:p>
            <a:r>
              <a:rPr lang="en-US" sz="2800" dirty="0" smtClean="0"/>
              <a:t>Caregivers:</a:t>
            </a:r>
            <a:endParaRPr lang="en-ZA" sz="2800" dirty="0"/>
          </a:p>
          <a:p>
            <a:pPr lvl="1"/>
            <a:r>
              <a:rPr lang="en-ZA" sz="2400" dirty="0" smtClean="0"/>
              <a:t>Use a database to load the prescription</a:t>
            </a:r>
          </a:p>
          <a:p>
            <a:pPr lvl="1"/>
            <a:r>
              <a:rPr lang="en-ZA" sz="2400" dirty="0" smtClean="0"/>
              <a:t>Notify </a:t>
            </a:r>
            <a:r>
              <a:rPr lang="en-ZA" sz="2400" dirty="0"/>
              <a:t>the </a:t>
            </a:r>
            <a:r>
              <a:rPr lang="en-ZA" sz="2400" dirty="0" smtClean="0"/>
              <a:t>caregivers of a violation</a:t>
            </a:r>
            <a:endParaRPr lang="en-ZA" sz="2400" dirty="0"/>
          </a:p>
          <a:p>
            <a:pPr lvl="1"/>
            <a:r>
              <a:rPr lang="en-ZA" sz="2400" dirty="0" smtClean="0"/>
              <a:t>Add pharmacies and their preferences</a:t>
            </a:r>
          </a:p>
          <a:p>
            <a:pPr lvl="1"/>
            <a:r>
              <a:rPr lang="en-ZA" sz="2400" dirty="0" smtClean="0"/>
              <a:t>Provide a history of how pills were taken </a:t>
            </a:r>
            <a:endParaRPr lang="en-ZA" sz="2400" dirty="0"/>
          </a:p>
          <a:p>
            <a:pPr marL="393192" lvl="1" indent="0">
              <a:buNone/>
            </a:pPr>
            <a:endParaRPr lang="en-US" dirty="0" smtClean="0"/>
          </a:p>
          <a:p>
            <a:endParaRPr lang="en-Z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92088"/>
          </a:xfrm>
        </p:spPr>
        <p:txBody>
          <a:bodyPr>
            <a:normAutofit/>
          </a:bodyPr>
          <a:lstStyle/>
          <a:p>
            <a:pPr lvl="0" algn="ctr"/>
            <a:r>
              <a:rPr lang="en-US" sz="3600" dirty="0"/>
              <a:t>Functional Requirements</a:t>
            </a:r>
            <a:endParaRPr lang="en-ZA" sz="36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58961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7" y="0"/>
            <a:ext cx="5524500" cy="6861429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58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Reminder</a:t>
            </a:r>
            <a:endParaRPr lang="en-Z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04734"/>
            <a:ext cx="7708964" cy="5553266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0145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556792"/>
            <a:ext cx="3247073" cy="454723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620688"/>
          </a:xfrm>
        </p:spPr>
        <p:txBody>
          <a:bodyPr>
            <a:normAutofit fontScale="90000"/>
          </a:bodyPr>
          <a:lstStyle/>
          <a:p>
            <a:r>
              <a:rPr lang="en-ZA" dirty="0" smtClean="0"/>
              <a:t>Taking Pills</a:t>
            </a:r>
            <a:endParaRPr lang="en-Z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9872" y="1556792"/>
            <a:ext cx="2771775" cy="463486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32220" y="1556792"/>
            <a:ext cx="2811780" cy="4612005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8" name="Straight Arrow Connector 7"/>
          <p:cNvCxnSpPr/>
          <p:nvPr/>
        </p:nvCxnSpPr>
        <p:spPr>
          <a:xfrm flipH="1">
            <a:off x="2843808" y="4869160"/>
            <a:ext cx="577917" cy="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5868144" y="4869160"/>
            <a:ext cx="648072" cy="9182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  <a:scene3d>
            <a:camera prst="orthographicFront">
              <a:rot lat="0" lon="300000" rev="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156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8680"/>
            <a:ext cx="8286750" cy="569214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144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3816</TotalTime>
  <Words>592</Words>
  <Application>Microsoft Office PowerPoint</Application>
  <PresentationFormat>On-screen Show (4:3)</PresentationFormat>
  <Paragraphs>147</Paragraphs>
  <Slides>22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  <vt:variant>
        <vt:lpstr>Custom Shows</vt:lpstr>
      </vt:variant>
      <vt:variant>
        <vt:i4>1</vt:i4>
      </vt:variant>
    </vt:vector>
  </HeadingPairs>
  <TitlesOfParts>
    <vt:vector size="24" baseType="lpstr">
      <vt:lpstr>Concourse</vt:lpstr>
      <vt:lpstr>Designing a Mobile Pill Reminder for Elderly Users in South Africa </vt:lpstr>
      <vt:lpstr>Background</vt:lpstr>
      <vt:lpstr>Relevance</vt:lpstr>
      <vt:lpstr>Existing Systems</vt:lpstr>
      <vt:lpstr>Functional Requirements</vt:lpstr>
      <vt:lpstr>PowerPoint Presentation</vt:lpstr>
      <vt:lpstr>Reminder</vt:lpstr>
      <vt:lpstr>Taking Pills</vt:lpstr>
      <vt:lpstr>PowerPoint Presentation</vt:lpstr>
      <vt:lpstr>Adding Pills </vt:lpstr>
      <vt:lpstr>Reordering</vt:lpstr>
      <vt:lpstr>Evaluation</vt:lpstr>
      <vt:lpstr>Participants (n=18)</vt:lpstr>
      <vt:lpstr>Metrics</vt:lpstr>
      <vt:lpstr>Method</vt:lpstr>
      <vt:lpstr>Errors</vt:lpstr>
      <vt:lpstr>Overall usability</vt:lpstr>
      <vt:lpstr>Recommended changes</vt:lpstr>
      <vt:lpstr>Design Implications</vt:lpstr>
      <vt:lpstr>Conclusions</vt:lpstr>
      <vt:lpstr>PowerPoint Presentation</vt:lpstr>
      <vt:lpstr>PowerPoint Presentation</vt:lpstr>
      <vt:lpstr>Custom Show 1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Optical Fibre Communication</dc:title>
  <dc:creator>cayelur</dc:creator>
  <cp:lastModifiedBy>Student</cp:lastModifiedBy>
  <cp:revision>134</cp:revision>
  <cp:lastPrinted>2013-07-02T11:26:29Z</cp:lastPrinted>
  <dcterms:created xsi:type="dcterms:W3CDTF">2011-10-14T07:46:34Z</dcterms:created>
  <dcterms:modified xsi:type="dcterms:W3CDTF">2013-07-02T13:41:46Z</dcterms:modified>
</cp:coreProperties>
</file>