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1"/>
  </p:notesMasterIdLst>
  <p:sldIdLst>
    <p:sldId id="365" r:id="rId2"/>
    <p:sldId id="315" r:id="rId3"/>
    <p:sldId id="361" r:id="rId4"/>
    <p:sldId id="368" r:id="rId5"/>
    <p:sldId id="362" r:id="rId6"/>
    <p:sldId id="356" r:id="rId7"/>
    <p:sldId id="358" r:id="rId8"/>
    <p:sldId id="359" r:id="rId9"/>
    <p:sldId id="364" r:id="rId10"/>
  </p:sldIdLst>
  <p:sldSz cx="9906000" cy="6858000" type="A4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E00"/>
    <a:srgbClr val="B40000"/>
    <a:srgbClr val="002D86"/>
    <a:srgbClr val="0033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348" autoAdjust="0"/>
  </p:normalViewPr>
  <p:slideViewPr>
    <p:cSldViewPr>
      <p:cViewPr>
        <p:scale>
          <a:sx n="70" d="100"/>
          <a:sy n="70" d="100"/>
        </p:scale>
        <p:origin x="-72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B77877D-13AC-490A-8D53-8DDD4AB50325}" type="datetimeFigureOut">
              <a:rPr lang="en-ZA"/>
              <a:pPr>
                <a:defRPr/>
              </a:pPr>
              <a:t>2013/07/05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Z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Z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07B82F0-D317-416F-8A10-92731945BD7E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90683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47650" y="2889250"/>
            <a:ext cx="9328150" cy="201613"/>
            <a:chOff x="144" y="1820"/>
            <a:chExt cx="5424" cy="127"/>
          </a:xfrm>
        </p:grpSpPr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144" y="1820"/>
              <a:ext cx="1808" cy="127"/>
            </a:xfrm>
            <a:prstGeom prst="rect">
              <a:avLst/>
            </a:prstGeom>
            <a:solidFill>
              <a:srgbClr val="EE8E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1952" y="1820"/>
              <a:ext cx="1806" cy="127"/>
            </a:xfrm>
            <a:prstGeom prst="rect">
              <a:avLst/>
            </a:prstGeom>
            <a:solidFill>
              <a:srgbClr val="B4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3760" y="1820"/>
              <a:ext cx="1808" cy="127"/>
            </a:xfrm>
            <a:prstGeom prst="rect">
              <a:avLst/>
            </a:prstGeom>
            <a:solidFill>
              <a:srgbClr val="002D8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</p:grpSp>
      <p:pic>
        <p:nvPicPr>
          <p:cNvPr id="8" name="Picture 17" descr="20thAnn_ribbonlogo_gold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4191000"/>
            <a:ext cx="1687513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685800"/>
            <a:ext cx="8420100" cy="2127250"/>
          </a:xfrm>
        </p:spPr>
        <p:txBody>
          <a:bodyPr/>
          <a:lstStyle>
            <a:lvl1pPr algn="ctr"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270250"/>
            <a:ext cx="69342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910A2-22F9-4054-BCFB-159E49D3C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1BF58-CD92-4F67-A158-65ACE6364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EDB50-B198-4EA5-A0A9-8E61150EA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8A8B3-2788-4E6C-9A03-A6D7BD154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66619-6A2C-4DE5-8835-AACBF4FF61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F7F72-8B3B-4C6D-970E-BA060668B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05D74-DA48-43DC-B968-9B73D184B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7813"/>
            <a:ext cx="89154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fld id="{26BEE48C-0A68-4C0C-BEE0-F049C62C7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495300" y="1447800"/>
            <a:ext cx="8902700" cy="0"/>
          </a:xfrm>
          <a:prstGeom prst="line">
            <a:avLst/>
          </a:prstGeom>
          <a:noFill/>
          <a:ln w="19050">
            <a:solidFill>
              <a:srgbClr val="002D86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grpSp>
        <p:nvGrpSpPr>
          <p:cNvPr id="1032" name="Group 17"/>
          <p:cNvGrpSpPr>
            <a:grpSpLocks/>
          </p:cNvGrpSpPr>
          <p:nvPr/>
        </p:nvGrpSpPr>
        <p:grpSpPr bwMode="auto">
          <a:xfrm rot="5400000">
            <a:off x="-3319462" y="3319462"/>
            <a:ext cx="6858000" cy="219075"/>
            <a:chOff x="144" y="1820"/>
            <a:chExt cx="5424" cy="127"/>
          </a:xfrm>
        </p:grpSpPr>
        <p:sp>
          <p:nvSpPr>
            <p:cNvPr id="1034" name="Rectangle 18"/>
            <p:cNvSpPr>
              <a:spLocks noChangeArrowheads="1"/>
            </p:cNvSpPr>
            <p:nvPr/>
          </p:nvSpPr>
          <p:spPr bwMode="auto">
            <a:xfrm>
              <a:off x="153" y="1837"/>
              <a:ext cx="1808" cy="127"/>
            </a:xfrm>
            <a:prstGeom prst="rect">
              <a:avLst/>
            </a:prstGeom>
            <a:solidFill>
              <a:srgbClr val="EE8E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1035" name="Rectangle 19"/>
            <p:cNvSpPr>
              <a:spLocks noChangeArrowheads="1"/>
            </p:cNvSpPr>
            <p:nvPr/>
          </p:nvSpPr>
          <p:spPr bwMode="auto">
            <a:xfrm>
              <a:off x="1952" y="1820"/>
              <a:ext cx="1808" cy="127"/>
            </a:xfrm>
            <a:prstGeom prst="rect">
              <a:avLst/>
            </a:prstGeom>
            <a:solidFill>
              <a:srgbClr val="B4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1036" name="Rectangle 20"/>
            <p:cNvSpPr>
              <a:spLocks noChangeArrowheads="1"/>
            </p:cNvSpPr>
            <p:nvPr/>
          </p:nvSpPr>
          <p:spPr bwMode="auto">
            <a:xfrm>
              <a:off x="3759" y="1821"/>
              <a:ext cx="1808" cy="127"/>
            </a:xfrm>
            <a:prstGeom prst="rect">
              <a:avLst/>
            </a:prstGeom>
            <a:solidFill>
              <a:srgbClr val="002D8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</p:grpSp>
      <p:pic>
        <p:nvPicPr>
          <p:cNvPr id="1033" name="Picture 12" descr="20thAnn_ribbonlogo_gold.pn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63000" y="5178425"/>
            <a:ext cx="11430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D86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D86"/>
          </a:solidFill>
          <a:latin typeface="Trebuchet MS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D86"/>
          </a:solidFill>
          <a:latin typeface="Trebuchet MS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D86"/>
          </a:solidFill>
          <a:latin typeface="Trebuchet MS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D86"/>
          </a:solidFill>
          <a:latin typeface="Trebuchet MS" pitchFamily="34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2D86"/>
          </a:solidFill>
          <a:latin typeface="Trebuchet MS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2D86"/>
          </a:solidFill>
          <a:latin typeface="Trebuchet MS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2D86"/>
          </a:solidFill>
          <a:latin typeface="Trebuchet MS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2D86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416496" y="692696"/>
            <a:ext cx="900100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Lessons learned from implementing a full-package Electronic Medical Record System in Lesotho Outpatient Departments to improve Patient Waiting Time and Quality of Care </a:t>
            </a:r>
            <a:endParaRPr lang="en-US" sz="2000" b="1" dirty="0" smtClean="0"/>
          </a:p>
          <a:p>
            <a:endParaRPr lang="en-US" sz="1100" b="1" dirty="0" smtClean="0"/>
          </a:p>
          <a:p>
            <a:r>
              <a:rPr lang="en-US" sz="2000" b="1" dirty="0" smtClean="0"/>
              <a:t>– </a:t>
            </a:r>
            <a:r>
              <a:rPr lang="en-US" sz="2000" b="1" dirty="0"/>
              <a:t>a potential Success Story for the Country</a:t>
            </a:r>
            <a:endParaRPr lang="en-GB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185248" y="242088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Stiaan Byleveld</a:t>
            </a:r>
            <a:endParaRPr lang="en-GB" b="1" dirty="0"/>
          </a:p>
        </p:txBody>
      </p:sp>
      <p:pic>
        <p:nvPicPr>
          <p:cNvPr id="7196" name="Picture 28" descr="C:\Users\Stiaan\Documents\Lesotho\PROJECT PHOTOS\OPD Renovation &amp; EMR Pil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471" y="3140968"/>
            <a:ext cx="4860291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26" descr="C:\Users\Stiaan\Documents\AAAA - Annual Report\Pictures\MOTEBANG HOSPITAL DMO DISCUSSING THE EMR BILLING &amp; ACCOUNTS MODU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4854" y="3356992"/>
            <a:ext cx="295850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0513" y="1773238"/>
            <a:ext cx="8784976" cy="48958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GB" sz="1800" dirty="0" smtClean="0"/>
          </a:p>
          <a:p>
            <a:pPr eaLnBrk="1" hangingPunct="1">
              <a:buNone/>
            </a:pPr>
            <a:r>
              <a:rPr lang="en-GB" sz="2400" b="1" dirty="0" smtClean="0"/>
              <a:t>Funder:</a:t>
            </a:r>
            <a:r>
              <a:rPr lang="en-GB" sz="1800" dirty="0" smtClean="0"/>
              <a:t> 	The Millennium Challenge Account (MCA) in Lesotho with 		funding from the Millennium Challenge Corporation (MCC) 		of the US Government</a:t>
            </a:r>
          </a:p>
          <a:p>
            <a:pPr eaLnBrk="1" hangingPunct="1">
              <a:buFont typeface="Wingdings" pitchFamily="2" charset="2"/>
              <a:buNone/>
            </a:pPr>
            <a:endParaRPr lang="en-GB" sz="1100" dirty="0" smtClean="0"/>
          </a:p>
          <a:p>
            <a:pPr eaLnBrk="1" hangingPunct="1">
              <a:buNone/>
            </a:pPr>
            <a:r>
              <a:rPr lang="en-ZA" sz="2400" b="1" dirty="0" smtClean="0"/>
              <a:t>Duration:</a:t>
            </a:r>
            <a:r>
              <a:rPr lang="en-ZA" sz="1800" b="1" dirty="0" smtClean="0"/>
              <a:t> </a:t>
            </a:r>
            <a:r>
              <a:rPr lang="en-ZA" sz="1800" dirty="0" smtClean="0"/>
              <a:t>	October 2009 – May 2013</a:t>
            </a:r>
          </a:p>
          <a:p>
            <a:pPr eaLnBrk="1" hangingPunct="1">
              <a:buFont typeface="Wingdings" pitchFamily="2" charset="2"/>
              <a:buNone/>
            </a:pPr>
            <a:endParaRPr lang="en-ZA" sz="1100" dirty="0" smtClean="0">
              <a:solidFill>
                <a:schemeClr val="tx2"/>
              </a:solidFill>
            </a:endParaRPr>
          </a:p>
          <a:p>
            <a:pPr eaLnBrk="1" hangingPunct="1">
              <a:buNone/>
            </a:pPr>
            <a:r>
              <a:rPr lang="en-GB" sz="2400" b="1" dirty="0" smtClean="0"/>
              <a:t>Partners:</a:t>
            </a:r>
            <a:r>
              <a:rPr lang="en-GB" sz="1800" b="1" dirty="0" smtClean="0"/>
              <a:t> </a:t>
            </a:r>
            <a:r>
              <a:rPr lang="en-GB" sz="1800" dirty="0" smtClean="0"/>
              <a:t>	Health Systems Trust (HST), National Institute of Health 		and Welfare (THL) of Finland</a:t>
            </a:r>
            <a:r>
              <a:rPr lang="en-ZA" sz="1800" dirty="0" smtClean="0"/>
              <a:t> </a:t>
            </a:r>
            <a:r>
              <a:rPr lang="en-GB" sz="1800" dirty="0" smtClean="0"/>
              <a:t>and In-Develop of Sweden</a:t>
            </a:r>
          </a:p>
          <a:p>
            <a:pPr eaLnBrk="1" hangingPunct="1">
              <a:buFont typeface="Wingdings" pitchFamily="2" charset="2"/>
              <a:buNone/>
            </a:pPr>
            <a:endParaRPr lang="en-GB" sz="1100" dirty="0" smtClean="0"/>
          </a:p>
          <a:p>
            <a:pPr eaLnBrk="1" hangingPunct="1">
              <a:buNone/>
            </a:pPr>
            <a:r>
              <a:rPr lang="en-GB" sz="2400" b="1" dirty="0" smtClean="0"/>
              <a:t>Setting:</a:t>
            </a:r>
            <a:r>
              <a:rPr lang="en-GB" sz="1800" b="1" dirty="0" smtClean="0"/>
              <a:t> </a:t>
            </a:r>
            <a:r>
              <a:rPr lang="en-GB" sz="1800" dirty="0" smtClean="0"/>
              <a:t>	Lesotho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0512" y="1628800"/>
            <a:ext cx="8280920" cy="4635525"/>
          </a:xfrm>
        </p:spPr>
        <p:txBody>
          <a:bodyPr/>
          <a:lstStyle/>
          <a:p>
            <a:endParaRPr lang="en-GB" sz="1000" dirty="0" smtClean="0"/>
          </a:p>
          <a:p>
            <a:pPr>
              <a:buNone/>
            </a:pPr>
            <a:r>
              <a:rPr lang="en-US" sz="2400" b="1" dirty="0" smtClean="0"/>
              <a:t>Phase 1:</a:t>
            </a:r>
            <a:r>
              <a:rPr lang="en-US" sz="1800" dirty="0" smtClean="0"/>
              <a:t> </a:t>
            </a:r>
            <a:r>
              <a:rPr lang="en-GB" sz="1800" dirty="0" smtClean="0"/>
              <a:t>	  Review current systems</a:t>
            </a:r>
          </a:p>
          <a:p>
            <a:r>
              <a:rPr lang="en-US" sz="1100" dirty="0" smtClean="0"/>
              <a:t> </a:t>
            </a:r>
            <a:endParaRPr lang="en-GB" sz="1100" dirty="0" smtClean="0"/>
          </a:p>
          <a:p>
            <a:pPr>
              <a:buNone/>
            </a:pPr>
            <a:r>
              <a:rPr lang="en-US" sz="2400" b="1" dirty="0" smtClean="0"/>
              <a:t>Phase 2:</a:t>
            </a:r>
            <a:r>
              <a:rPr lang="en-US" sz="2400" dirty="0" smtClean="0"/>
              <a:t> </a:t>
            </a:r>
            <a:r>
              <a:rPr lang="en-GB" sz="1800" dirty="0" smtClean="0"/>
              <a:t>	  Develop design and plan</a:t>
            </a:r>
          </a:p>
          <a:p>
            <a:r>
              <a:rPr lang="en-US" sz="800" dirty="0" smtClean="0"/>
              <a:t> </a:t>
            </a:r>
            <a:endParaRPr lang="en-GB" sz="1100" dirty="0" smtClean="0"/>
          </a:p>
          <a:p>
            <a:pPr>
              <a:buNone/>
            </a:pPr>
            <a:r>
              <a:rPr lang="en-US" sz="2400" b="1" dirty="0" smtClean="0"/>
              <a:t>Phase 3.1</a:t>
            </a:r>
            <a:r>
              <a:rPr lang="en-US" sz="2400" dirty="0" smtClean="0"/>
              <a:t>:</a:t>
            </a:r>
            <a:r>
              <a:rPr lang="en-GB" sz="2400" dirty="0" smtClean="0"/>
              <a:t> </a:t>
            </a:r>
            <a:r>
              <a:rPr lang="en-US" sz="1800" dirty="0" smtClean="0"/>
              <a:t>Customize &amp; pilot to “determine what level of 		   	 electronic medical records is appropriate”</a:t>
            </a:r>
            <a:endParaRPr lang="en-GB" sz="1800" dirty="0" smtClean="0"/>
          </a:p>
          <a:p>
            <a:r>
              <a:rPr lang="en-US" sz="1100" dirty="0" smtClean="0"/>
              <a:t> </a:t>
            </a:r>
            <a:endParaRPr lang="en-GB" sz="1100" dirty="0" smtClean="0"/>
          </a:p>
          <a:p>
            <a:pPr>
              <a:buNone/>
            </a:pPr>
            <a:r>
              <a:rPr lang="en-US" sz="2400" b="1" dirty="0" smtClean="0"/>
              <a:t>Phase 3.2</a:t>
            </a:r>
            <a:r>
              <a:rPr lang="en-US" sz="2400" dirty="0" smtClean="0"/>
              <a:t>:</a:t>
            </a:r>
            <a:r>
              <a:rPr lang="en-GB" sz="2400" dirty="0" smtClean="0"/>
              <a:t> </a:t>
            </a:r>
            <a:r>
              <a:rPr lang="en-US" sz="1800" dirty="0" smtClean="0"/>
              <a:t>Critical assessment of EMR pilot to inform the 		   	 decision by the Ministry on the level of EMR to be 		 rolled out </a:t>
            </a:r>
            <a:endParaRPr lang="en-GB" sz="1800" dirty="0" smtClean="0"/>
          </a:p>
          <a:p>
            <a:r>
              <a:rPr lang="en-US" sz="1100" dirty="0" smtClean="0"/>
              <a:t> </a:t>
            </a:r>
            <a:endParaRPr lang="en-GB" sz="1100" dirty="0" smtClean="0"/>
          </a:p>
          <a:p>
            <a:pPr>
              <a:buNone/>
            </a:pPr>
            <a:r>
              <a:rPr lang="en-US" sz="2400" b="1" dirty="0" smtClean="0"/>
              <a:t>Phase 4:</a:t>
            </a:r>
            <a:r>
              <a:rPr lang="en-US" sz="2400" dirty="0" smtClean="0"/>
              <a:t> </a:t>
            </a:r>
            <a:r>
              <a:rPr lang="en-GB" sz="1800" dirty="0" smtClean="0"/>
              <a:t>	 </a:t>
            </a:r>
            <a:r>
              <a:rPr lang="en-US" sz="1800" dirty="0" smtClean="0"/>
              <a:t>Roll out to be informed by the MOH’s decision on 		 appropriate system to implement</a:t>
            </a:r>
            <a:endParaRPr lang="en-GB" sz="1800" dirty="0" smtClean="0"/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</a:t>
            </a:r>
          </a:p>
        </p:txBody>
      </p:sp>
      <p:pic>
        <p:nvPicPr>
          <p:cNvPr id="6" name="Picture 27" descr="C:\Users\Stiaan\Documents\AAAA - Annual Report\Pictures\HSS PROJECT HMIS REVIEW TEAM WORKING WITH THE LESOTHO AIR FOR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9921" y="44624"/>
            <a:ext cx="4119623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4488" y="3429000"/>
            <a:ext cx="3600400" cy="3356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4688" y="3645024"/>
            <a:ext cx="1582108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564" y="3645024"/>
            <a:ext cx="1587311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48"/>
          <p:cNvSpPr txBox="1">
            <a:spLocks noChangeArrowheads="1"/>
          </p:cNvSpPr>
          <p:nvPr/>
        </p:nvSpPr>
        <p:spPr bwMode="auto">
          <a:xfrm>
            <a:off x="2072680" y="5949280"/>
            <a:ext cx="18722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b="1" dirty="0" smtClean="0"/>
              <a:t>DISTRICT</a:t>
            </a:r>
            <a:endParaRPr lang="en-GB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7185248" y="1556792"/>
            <a:ext cx="2664296" cy="52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2190" y="1628800"/>
            <a:ext cx="2453338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48"/>
          <p:cNvSpPr txBox="1">
            <a:spLocks noChangeArrowheads="1"/>
          </p:cNvSpPr>
          <p:nvPr/>
        </p:nvSpPr>
        <p:spPr bwMode="auto">
          <a:xfrm>
            <a:off x="7761312" y="6207695"/>
            <a:ext cx="18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b="1" dirty="0" smtClean="0"/>
              <a:t>CENTRAL</a:t>
            </a:r>
            <a:endParaRPr lang="en-GB" sz="2400" b="1" dirty="0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title"/>
          </p:nvPr>
        </p:nvSpPr>
        <p:spPr>
          <a:xfrm>
            <a:off x="488504" y="260648"/>
            <a:ext cx="8771384" cy="1139825"/>
          </a:xfrm>
        </p:spPr>
        <p:txBody>
          <a:bodyPr/>
          <a:lstStyle/>
          <a:p>
            <a:pPr eaLnBrk="1" hangingPunct="1"/>
            <a:r>
              <a:rPr lang="en-US" dirty="0" smtClean="0"/>
              <a:t>ICT Architecture</a:t>
            </a: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12840" y="1700808"/>
            <a:ext cx="2808312" cy="193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/>
          <p:nvPr/>
        </p:nvCxnSpPr>
        <p:spPr>
          <a:xfrm>
            <a:off x="2792760" y="2636912"/>
            <a:ext cx="504056" cy="0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465168" y="2636912"/>
            <a:ext cx="576064" cy="0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136576" y="2636912"/>
            <a:ext cx="1656184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864768" y="2636912"/>
            <a:ext cx="0" cy="864096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136576" y="2636912"/>
            <a:ext cx="0" cy="864096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EMR Flow</a:t>
            </a:r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388" y="1501775"/>
            <a:ext cx="8280400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C:\Users\Stiaan\Documents\AAAA - Annual Report\Pictures\HSS PROJECT ENGINEER VISITING THE NEW MOTEBANG OPD BUILDING IN LERIB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4189" y="44624"/>
            <a:ext cx="2705355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Improvements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02096" y="1484784"/>
            <a:ext cx="8915400" cy="5373216"/>
          </a:xfrm>
        </p:spPr>
        <p:txBody>
          <a:bodyPr/>
          <a:lstStyle/>
          <a:p>
            <a:r>
              <a:rPr lang="en-GB" sz="2000" dirty="0" smtClean="0"/>
              <a:t>Improvement in quality of care through;</a:t>
            </a:r>
          </a:p>
          <a:p>
            <a:pPr lvl="1"/>
            <a:r>
              <a:rPr lang="en-GB" sz="1800" dirty="0" smtClean="0"/>
              <a:t>Integration of Standard Treatment Guidelines into the EMR system</a:t>
            </a:r>
          </a:p>
          <a:p>
            <a:pPr lvl="1"/>
            <a:r>
              <a:rPr lang="en-GB" sz="1800" dirty="0" smtClean="0"/>
              <a:t>Availability of the patient’s full clinical history in the EMR system</a:t>
            </a:r>
            <a:endParaRPr lang="en-GB" sz="1600" dirty="0" smtClean="0"/>
          </a:p>
          <a:p>
            <a:pPr lvl="1">
              <a:buNone/>
            </a:pPr>
            <a:endParaRPr lang="en-GB" sz="1100" dirty="0" smtClean="0"/>
          </a:p>
          <a:p>
            <a:r>
              <a:rPr lang="en-GB" sz="2000" dirty="0" smtClean="0"/>
              <a:t>Improvement of patient flow through;</a:t>
            </a:r>
          </a:p>
          <a:p>
            <a:pPr lvl="1"/>
            <a:r>
              <a:rPr lang="en-GB" sz="1800" dirty="0" smtClean="0"/>
              <a:t>Managing daily patient load per clinician through integration of services  in the OPD</a:t>
            </a:r>
          </a:p>
          <a:p>
            <a:pPr lvl="1"/>
            <a:r>
              <a:rPr lang="en-GB" sz="1800" dirty="0" smtClean="0"/>
              <a:t>Nurses capturing past history and vital signs at the nursing station in order to reduce the workload of doctors</a:t>
            </a:r>
          </a:p>
          <a:p>
            <a:pPr lvl="1">
              <a:buNone/>
            </a:pPr>
            <a:endParaRPr lang="en-GB" sz="1100" dirty="0" smtClean="0"/>
          </a:p>
          <a:p>
            <a:r>
              <a:rPr lang="en-GB" sz="2000" dirty="0" smtClean="0"/>
              <a:t>Unique patient identifier that allows tracking of patients between hospitals, and potentially between health centres and hospitals</a:t>
            </a:r>
          </a:p>
          <a:p>
            <a:pPr>
              <a:buNone/>
            </a:pPr>
            <a:endParaRPr lang="en-GB" sz="1100" dirty="0" smtClean="0"/>
          </a:p>
          <a:p>
            <a:r>
              <a:rPr lang="en-US" sz="2000" dirty="0" smtClean="0"/>
              <a:t>Enhanced patient identification and security through the use of bio-metrics.</a:t>
            </a:r>
          </a:p>
          <a:p>
            <a:pPr>
              <a:buNone/>
            </a:pPr>
            <a:endParaRPr lang="en-US" sz="1100" dirty="0" smtClean="0"/>
          </a:p>
          <a:p>
            <a:r>
              <a:rPr lang="en-GB" sz="2000" dirty="0" smtClean="0"/>
              <a:t>Remote support possible through central ICT infrastructure</a:t>
            </a:r>
            <a:endParaRPr lang="en-GB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Lessons learned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60512" y="1484784"/>
            <a:ext cx="8915400" cy="5069160"/>
          </a:xfrm>
        </p:spPr>
        <p:txBody>
          <a:bodyPr/>
          <a:lstStyle/>
          <a:p>
            <a:pPr hangingPunct="1"/>
            <a:r>
              <a:rPr lang="en-US" sz="2000" dirty="0" smtClean="0"/>
              <a:t>The use of the EMR clinical module by doctors is crucial;</a:t>
            </a:r>
          </a:p>
          <a:p>
            <a:pPr lvl="1" hangingPunct="1"/>
            <a:r>
              <a:rPr lang="en-US" sz="1800" dirty="0" smtClean="0"/>
              <a:t>Doctor’s role should be emphasized</a:t>
            </a:r>
          </a:p>
          <a:p>
            <a:pPr lvl="1" hangingPunct="1"/>
            <a:r>
              <a:rPr lang="en-US" sz="1800" dirty="0" smtClean="0"/>
              <a:t>New doctors undergo orientation before being deployed to OPD</a:t>
            </a:r>
          </a:p>
          <a:p>
            <a:pPr lvl="1" hangingPunct="1">
              <a:buNone/>
            </a:pPr>
            <a:endParaRPr lang="en-GB" sz="1100" dirty="0" smtClean="0"/>
          </a:p>
          <a:p>
            <a:pPr hangingPunct="1"/>
            <a:r>
              <a:rPr lang="en-US" sz="2000" dirty="0" smtClean="0"/>
              <a:t>Nurses can reduce workload of doctors and improve quality of care;</a:t>
            </a:r>
          </a:p>
          <a:p>
            <a:pPr lvl="1" hangingPunct="1"/>
            <a:r>
              <a:rPr lang="en-US" sz="1800" dirty="0" smtClean="0"/>
              <a:t>By taking care of patients with minor diseases</a:t>
            </a:r>
          </a:p>
          <a:p>
            <a:pPr lvl="1" hangingPunct="1"/>
            <a:r>
              <a:rPr lang="en-US" sz="1800" dirty="0" smtClean="0"/>
              <a:t>Capturing information in the EMR system (Vitals, History) </a:t>
            </a:r>
          </a:p>
          <a:p>
            <a:pPr lvl="1" hangingPunct="1">
              <a:buNone/>
            </a:pPr>
            <a:endParaRPr lang="en-US" sz="1100" dirty="0" smtClean="0"/>
          </a:p>
          <a:p>
            <a:pPr hangingPunct="1"/>
            <a:r>
              <a:rPr lang="en-US" sz="2000" dirty="0" smtClean="0"/>
              <a:t>Orientation of doctors on ICD-10 coding is essential before Go-Live</a:t>
            </a:r>
          </a:p>
          <a:p>
            <a:pPr hangingPunct="1">
              <a:buNone/>
            </a:pPr>
            <a:endParaRPr lang="en-US" sz="1100" dirty="0" smtClean="0"/>
          </a:p>
          <a:p>
            <a:pPr hangingPunct="1"/>
            <a:r>
              <a:rPr lang="en-US" sz="2000" dirty="0" smtClean="0"/>
              <a:t>EMR should not be used to enforce integration of services at an OPD</a:t>
            </a:r>
          </a:p>
          <a:p>
            <a:pPr hangingPunct="1">
              <a:buNone/>
            </a:pPr>
            <a:endParaRPr lang="en-US" sz="1100" dirty="0" smtClean="0"/>
          </a:p>
          <a:p>
            <a:pPr hangingPunct="1"/>
            <a:r>
              <a:rPr lang="en-US" sz="2000" dirty="0" smtClean="0"/>
              <a:t>Nerve Centre for appreciation of EMR system at central level</a:t>
            </a:r>
          </a:p>
          <a:p>
            <a:pPr hangingPunct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Conclusion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/>
              <a:t>The presentation has shown;</a:t>
            </a:r>
          </a:p>
          <a:p>
            <a:pPr>
              <a:buNone/>
            </a:pPr>
            <a:endParaRPr lang="en-US" sz="11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Potential improvement of quality of care and a reduction in patient waiting times through the implementation of a low cost point-of-care EMR system in Lesotho OPDs. </a:t>
            </a:r>
          </a:p>
          <a:p>
            <a:pPr>
              <a:buNone/>
            </a:pPr>
            <a:endParaRPr lang="en-US" sz="11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Lessons learned from the Lesotho experience can potentially inform the decision on the level of EMR system appropriate to roll out to OPDs in other countries. </a:t>
            </a:r>
          </a:p>
          <a:p>
            <a:pPr>
              <a:buNone/>
            </a:pPr>
            <a:endParaRPr lang="en-US" sz="11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It proposes a stage-wise implementation, beginning at a pilot site, and replicate with adjustments from lessons learned, to remaining sites.</a:t>
            </a:r>
            <a:endParaRPr lang="en-ZA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20" name="Picture 8" descr="C:\Users\Stiaan\Documents\Lesotho\ToRs for STEs\HMIS Review &amp; Plan - Apr 2010 to Jul 2010\Fotos\Lesotho field trip - May 2010\23032010(01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49544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6150114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Thank You</a:t>
            </a:r>
            <a:endParaRPr lang="en-GB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vel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Level">
      <a:majorFont>
        <a:latin typeface="Trebuchet MS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000099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0">
        <a:dk1>
          <a:srgbClr val="000000"/>
        </a:dk1>
        <a:lt1>
          <a:srgbClr val="FFFFFF"/>
        </a:lt1>
        <a:dk2>
          <a:srgbClr val="000099"/>
        </a:dk2>
        <a:lt2>
          <a:srgbClr val="666600"/>
        </a:lt2>
        <a:accent1>
          <a:srgbClr val="99CC00"/>
        </a:accent1>
        <a:accent2>
          <a:srgbClr val="697BC9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5E6FB6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1">
        <a:dk1>
          <a:srgbClr val="000000"/>
        </a:dk1>
        <a:lt1>
          <a:srgbClr val="FFFFFF"/>
        </a:lt1>
        <a:dk2>
          <a:srgbClr val="000099"/>
        </a:dk2>
        <a:lt2>
          <a:srgbClr val="E28700"/>
        </a:lt2>
        <a:accent1>
          <a:srgbClr val="99CC00"/>
        </a:accent1>
        <a:accent2>
          <a:srgbClr val="697BC9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5E6FB6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2">
        <a:dk1>
          <a:srgbClr val="000000"/>
        </a:dk1>
        <a:lt1>
          <a:srgbClr val="FFFFFF"/>
        </a:lt1>
        <a:dk2>
          <a:srgbClr val="000099"/>
        </a:dk2>
        <a:lt2>
          <a:srgbClr val="E28700"/>
        </a:lt2>
        <a:accent1>
          <a:srgbClr val="4F4FFF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B2B2FF"/>
        </a:accent5>
        <a:accent6>
          <a:srgbClr val="B90000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3">
        <a:dk1>
          <a:srgbClr val="000000"/>
        </a:dk1>
        <a:lt1>
          <a:srgbClr val="FFFFFF"/>
        </a:lt1>
        <a:dk2>
          <a:srgbClr val="000099"/>
        </a:dk2>
        <a:lt2>
          <a:srgbClr val="E28700"/>
        </a:lt2>
        <a:accent1>
          <a:srgbClr val="CC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B90000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1164</TotalTime>
  <Words>326</Words>
  <Application>Microsoft Office PowerPoint</Application>
  <PresentationFormat>A4 Paper (210x297 mm)</PresentationFormat>
  <Paragraphs>65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Level</vt:lpstr>
      <vt:lpstr>PowerPoint Presentation</vt:lpstr>
      <vt:lpstr>Overview</vt:lpstr>
      <vt:lpstr>Process</vt:lpstr>
      <vt:lpstr>ICT Architecture</vt:lpstr>
      <vt:lpstr>EMR Flow</vt:lpstr>
      <vt:lpstr>Improvements</vt:lpstr>
      <vt:lpstr>Lessons learned</vt:lpstr>
      <vt:lpstr>Conclusion</vt:lpstr>
      <vt:lpstr>PowerPoint Presentation</vt:lpstr>
    </vt:vector>
  </TitlesOfParts>
  <Company>Health Systems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African  Health Review</dc:title>
  <dc:creator>M&amp;H</dc:creator>
  <cp:lastModifiedBy>Masiza, Melissa (Ms) (Summerstrand Campus North)</cp:lastModifiedBy>
  <cp:revision>115</cp:revision>
  <dcterms:created xsi:type="dcterms:W3CDTF">2008-03-11T13:43:03Z</dcterms:created>
  <dcterms:modified xsi:type="dcterms:W3CDTF">2013-07-05T12:42:26Z</dcterms:modified>
</cp:coreProperties>
</file>