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3A91BC-CB83-43FA-9083-B1C3E4FEFEBF}">
          <p14:sldIdLst>
            <p14:sldId id="256"/>
            <p14:sldId id="257"/>
            <p14:sldId id="258"/>
            <p14:sldId id="260"/>
            <p14:sldId id="261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7343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1847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7896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3734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2611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816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568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0129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03658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025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1631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3F977-5C01-4F2A-AA3E-37A7E3835920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8FAA4-D6AB-4A40-AD1C-FB1632E65EA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6363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zuki%20zingela.ppt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Grobler.pptx" TargetMode="External"/><Relationship Id="rId5" Type="http://schemas.openxmlformats.org/officeDocument/2006/relationships/hyperlink" Target="Rudi_Harmse.ppt" TargetMode="External"/><Relationship Id="rId4" Type="http://schemas.openxmlformats.org/officeDocument/2006/relationships/hyperlink" Target="Million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zuki%20zingela.ppt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Grobler.pptx" TargetMode="External"/><Relationship Id="rId5" Type="http://schemas.openxmlformats.org/officeDocument/2006/relationships/hyperlink" Target="Rudi_Harmse.ppt" TargetMode="External"/><Relationship Id="rId4" Type="http://schemas.openxmlformats.org/officeDocument/2006/relationships/hyperlink" Target="Mill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59" y="0"/>
            <a:ext cx="9144000" cy="1470025"/>
          </a:xfrm>
        </p:spPr>
        <p:txBody>
          <a:bodyPr>
            <a:normAutofit/>
          </a:bodyPr>
          <a:lstStyle/>
          <a:p>
            <a:r>
              <a:rPr lang="en-ZA" sz="4000" b="1" dirty="0" smtClean="0"/>
              <a:t>Mental Health Informatics – a new field?</a:t>
            </a:r>
            <a:endParaRPr lang="en-ZA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268760"/>
            <a:ext cx="7200800" cy="1752600"/>
          </a:xfrm>
        </p:spPr>
        <p:txBody>
          <a:bodyPr/>
          <a:lstStyle/>
          <a:p>
            <a:r>
              <a:rPr lang="en-ZA" dirty="0" smtClean="0"/>
              <a:t>A panel discussion held at</a:t>
            </a:r>
          </a:p>
          <a:p>
            <a:r>
              <a:rPr lang="en-ZA" dirty="0" smtClean="0"/>
              <a:t>Health Informatics South Africa (2013)</a:t>
            </a:r>
          </a:p>
          <a:p>
            <a:r>
              <a:rPr lang="en-ZA" dirty="0" smtClean="0"/>
              <a:t>HISA2013</a:t>
            </a:r>
            <a:endParaRPr lang="en-ZA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8" y="5339854"/>
            <a:ext cx="4320481" cy="1518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3387150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/>
              <a:t>Panel chair		Jay Barnes, CPUT</a:t>
            </a:r>
          </a:p>
          <a:p>
            <a:r>
              <a:rPr lang="en-ZA" sz="2400" b="1" dirty="0" smtClean="0"/>
              <a:t>Panel members	</a:t>
            </a:r>
            <a:r>
              <a:rPr lang="en-ZA" sz="2400" b="1" dirty="0" smtClean="0">
                <a:hlinkClick r:id="rId3" action="ppaction://hlinkpres?slideindex=1&amp;slidetitle="/>
              </a:rPr>
              <a:t>Dr </a:t>
            </a:r>
            <a:r>
              <a:rPr lang="en-ZA" sz="2400" b="1" dirty="0" err="1">
                <a:hlinkClick r:id="rId3" action="ppaction://hlinkpres?slideindex=1&amp;slidetitle="/>
              </a:rPr>
              <a:t>Zuki</a:t>
            </a:r>
            <a:r>
              <a:rPr lang="en-ZA" sz="2400" b="1" dirty="0">
                <a:hlinkClick r:id="rId3" action="ppaction://hlinkpres?slideindex=1&amp;slidetitle="/>
              </a:rPr>
              <a:t> </a:t>
            </a:r>
            <a:r>
              <a:rPr lang="en-ZA" sz="2400" b="1" dirty="0" err="1">
                <a:hlinkClick r:id="rId3" action="ppaction://hlinkpres?slideindex=1&amp;slidetitle="/>
              </a:rPr>
              <a:t>Zingela</a:t>
            </a:r>
            <a:r>
              <a:rPr lang="en-ZA" sz="2400" b="1" dirty="0"/>
              <a:t>, Dora </a:t>
            </a:r>
            <a:r>
              <a:rPr lang="en-ZA" sz="2400" b="1" dirty="0" err="1"/>
              <a:t>Nginza</a:t>
            </a:r>
            <a:r>
              <a:rPr lang="en-ZA" sz="2400" b="1" dirty="0"/>
              <a:t> Hospital </a:t>
            </a:r>
            <a:r>
              <a:rPr lang="en-ZA" sz="2400" b="1" dirty="0" smtClean="0"/>
              <a:t>			</a:t>
            </a:r>
            <a:r>
              <a:rPr lang="en-ZA" sz="2400" b="1" dirty="0" smtClean="0">
                <a:hlinkClick r:id="rId4" action="ppaction://hlinkpres?slideindex=1&amp;slidetitle="/>
              </a:rPr>
              <a:t>Million </a:t>
            </a:r>
            <a:r>
              <a:rPr lang="en-ZA" sz="2400" b="1" dirty="0" err="1" smtClean="0">
                <a:hlinkClick r:id="rId4" action="ppaction://hlinkpres?slideindex=1&amp;slidetitle="/>
              </a:rPr>
              <a:t>Bimerew</a:t>
            </a:r>
            <a:r>
              <a:rPr lang="en-ZA" sz="2400" b="1" dirty="0" smtClean="0"/>
              <a:t>, UWC</a:t>
            </a:r>
          </a:p>
          <a:p>
            <a:r>
              <a:rPr lang="en-ZA" sz="2400" b="1" dirty="0"/>
              <a:t>	</a:t>
            </a:r>
            <a:r>
              <a:rPr lang="en-ZA" sz="2400" b="1" dirty="0" smtClean="0"/>
              <a:t>		</a:t>
            </a:r>
            <a:r>
              <a:rPr lang="en-ZA" sz="2400" b="1" dirty="0" smtClean="0">
                <a:hlinkClick r:id="rId5" action="ppaction://hlinkpres?slideindex=1&amp;slidetitle="/>
              </a:rPr>
              <a:t>Rudi </a:t>
            </a:r>
            <a:r>
              <a:rPr lang="en-ZA" sz="2400" b="1" dirty="0" err="1" smtClean="0">
                <a:hlinkClick r:id="rId5" action="ppaction://hlinkpres?slideindex=1&amp;slidetitle="/>
              </a:rPr>
              <a:t>Harmse</a:t>
            </a:r>
            <a:r>
              <a:rPr lang="en-ZA" sz="2400" b="1" dirty="0" smtClean="0"/>
              <a:t>, NMMU</a:t>
            </a:r>
          </a:p>
          <a:p>
            <a:r>
              <a:rPr lang="en-ZA" sz="2400" b="1" dirty="0"/>
              <a:t>	</a:t>
            </a:r>
            <a:r>
              <a:rPr lang="en-ZA" sz="2400" b="1" dirty="0" smtClean="0"/>
              <a:t>		</a:t>
            </a:r>
            <a:r>
              <a:rPr lang="en-ZA" sz="2400" b="1" dirty="0" smtClean="0">
                <a:hlinkClick r:id="rId6" action="ppaction://hlinkpres?slideindex=1&amp;slidetitle="/>
              </a:rPr>
              <a:t>Dr </a:t>
            </a:r>
            <a:r>
              <a:rPr lang="en-ZA" sz="2400" b="1" dirty="0" err="1" smtClean="0">
                <a:hlinkClick r:id="rId6" action="ppaction://hlinkpres?slideindex=1&amp;slidetitle="/>
              </a:rPr>
              <a:t>Stoffel</a:t>
            </a:r>
            <a:r>
              <a:rPr lang="en-ZA" sz="2400" b="1" dirty="0" smtClean="0">
                <a:hlinkClick r:id="rId6" action="ppaction://hlinkpres?slideindex=1&amp;slidetitle="/>
              </a:rPr>
              <a:t> </a:t>
            </a:r>
            <a:r>
              <a:rPr lang="en-ZA" sz="2400" b="1" dirty="0" err="1" smtClean="0">
                <a:hlinkClick r:id="rId6" action="ppaction://hlinkpres?slideindex=1&amp;slidetitle="/>
              </a:rPr>
              <a:t>Grobler</a:t>
            </a:r>
            <a:r>
              <a:rPr lang="en-ZA" sz="2400" b="1" dirty="0" smtClean="0"/>
              <a:t>, WSU and </a:t>
            </a:r>
          </a:p>
          <a:p>
            <a:r>
              <a:rPr lang="en-ZA" sz="2400" b="1" dirty="0"/>
              <a:t>	</a:t>
            </a:r>
            <a:r>
              <a:rPr lang="en-ZA" sz="2400" b="1" dirty="0" smtClean="0"/>
              <a:t>			Elizabeth </a:t>
            </a:r>
            <a:r>
              <a:rPr lang="en-ZA" sz="2400" b="1" dirty="0" err="1" smtClean="0"/>
              <a:t>Donkin</a:t>
            </a:r>
            <a:r>
              <a:rPr lang="en-ZA" sz="2400" b="1" dirty="0" smtClean="0"/>
              <a:t> Hospital</a:t>
            </a:r>
            <a:endParaRPr lang="en-ZA" sz="2400" b="1" dirty="0"/>
          </a:p>
        </p:txBody>
      </p:sp>
    </p:spTree>
    <p:extLst>
      <p:ext uri="{BB962C8B-B14F-4D97-AF65-F5344CB8AC3E}">
        <p14:creationId xmlns:p14="http://schemas.microsoft.com/office/powerpoint/2010/main" val="24008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872208"/>
          </a:xfrm>
        </p:spPr>
        <p:txBody>
          <a:bodyPr>
            <a:noAutofit/>
          </a:bodyPr>
          <a:lstStyle/>
          <a:p>
            <a:r>
              <a:rPr lang="en-ZA" sz="4000" b="1" dirty="0" smtClean="0"/>
              <a:t>Some mental health statistics</a:t>
            </a:r>
            <a:r>
              <a:rPr lang="en-ZA" sz="4000" dirty="0" smtClean="0"/>
              <a:t/>
            </a:r>
            <a:br>
              <a:rPr lang="en-ZA" sz="4000" dirty="0" smtClean="0"/>
            </a:br>
            <a:r>
              <a:rPr lang="en-ZA" sz="3200" dirty="0" err="1" smtClean="0"/>
              <a:t>Vikram</a:t>
            </a:r>
            <a:r>
              <a:rPr lang="en-ZA" sz="3200" dirty="0" smtClean="0"/>
              <a:t> Patel - </a:t>
            </a:r>
            <a:r>
              <a:rPr lang="en-ZA" sz="3200" dirty="0" err="1" smtClean="0"/>
              <a:t>TEDGlobal</a:t>
            </a:r>
            <a:r>
              <a:rPr lang="en-ZA" sz="3200" dirty="0" smtClean="0"/>
              <a:t> 2012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777283"/>
          </a:xfrm>
        </p:spPr>
        <p:txBody>
          <a:bodyPr>
            <a:normAutofit fontScale="92500" lnSpcReduction="10000"/>
          </a:bodyPr>
          <a:lstStyle/>
          <a:p>
            <a:r>
              <a:rPr lang="en-ZA" dirty="0"/>
              <a:t>More than 450 million across the globe suffer from mental illnesses</a:t>
            </a:r>
            <a:r>
              <a:rPr lang="en-ZA" dirty="0" smtClean="0"/>
              <a:t>. (WHO)</a:t>
            </a:r>
            <a:br>
              <a:rPr lang="en-ZA" dirty="0" smtClean="0"/>
            </a:br>
            <a:endParaRPr lang="en-ZA" dirty="0" smtClean="0"/>
          </a:p>
          <a:p>
            <a:r>
              <a:rPr lang="en-ZA" dirty="0"/>
              <a:t>Schizophrenia, depression, epilepsy, dementia, alcohol dependence and other mental, neurological and substance-use disorders make up 13% of the global disease burden, surpassing both cardiovascular disease and cancer. </a:t>
            </a:r>
            <a:r>
              <a:rPr lang="en-ZA" dirty="0" smtClean="0"/>
              <a:t>(NIH)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391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r>
              <a:rPr lang="en-ZA" dirty="0"/>
              <a:t>By 2030, depression will be the second highest cause of disease burden in middle-income countries and the third highest in low-income countries</a:t>
            </a:r>
            <a:r>
              <a:rPr lang="en-ZA" dirty="0" smtClean="0"/>
              <a:t>. (WHO)</a:t>
            </a:r>
            <a:br>
              <a:rPr lang="en-ZA" dirty="0" smtClean="0"/>
            </a:br>
            <a:endParaRPr lang="en-ZA" dirty="0" smtClean="0"/>
          </a:p>
          <a:p>
            <a:r>
              <a:rPr lang="en-ZA" dirty="0" smtClean="0"/>
              <a:t>Mental health expenditures per capita are more than 200 times greater in high income counties compared with low income. (WHO)	</a:t>
            </a:r>
            <a:endParaRPr lang="en-ZA" dirty="0"/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373070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rmAutofit/>
          </a:bodyPr>
          <a:lstStyle/>
          <a:p>
            <a:r>
              <a:rPr lang="en-ZA" b="1" dirty="0"/>
              <a:t>Global Mental Health 1</a:t>
            </a:r>
            <a:br>
              <a:rPr lang="en-ZA" b="1" dirty="0"/>
            </a:br>
            <a:r>
              <a:rPr lang="en-ZA" b="1" dirty="0"/>
              <a:t>No health without mental health </a:t>
            </a:r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/>
              <a:t/>
            </a:r>
            <a:br>
              <a:rPr lang="en-ZA" b="1" dirty="0"/>
            </a:br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sz="2400" dirty="0" smtClean="0"/>
              <a:t>Martin </a:t>
            </a:r>
            <a:r>
              <a:rPr lang="en-ZA" sz="2400" dirty="0"/>
              <a:t>Prince, </a:t>
            </a:r>
            <a:r>
              <a:rPr lang="en-ZA" sz="2400" dirty="0" err="1"/>
              <a:t>Vikram</a:t>
            </a:r>
            <a:r>
              <a:rPr lang="en-ZA" sz="2400" dirty="0"/>
              <a:t> Patel, </a:t>
            </a:r>
            <a:r>
              <a:rPr lang="en-ZA" sz="2400" dirty="0" err="1"/>
              <a:t>Shekhar</a:t>
            </a:r>
            <a:r>
              <a:rPr lang="en-ZA" sz="2400" dirty="0"/>
              <a:t> </a:t>
            </a:r>
            <a:r>
              <a:rPr lang="en-ZA" sz="2400" dirty="0" err="1"/>
              <a:t>Saxena</a:t>
            </a:r>
            <a:r>
              <a:rPr lang="en-ZA" sz="2400" dirty="0"/>
              <a:t>, Mario </a:t>
            </a:r>
            <a:r>
              <a:rPr lang="en-ZA" sz="2400" dirty="0" err="1"/>
              <a:t>Maj</a:t>
            </a:r>
            <a:r>
              <a:rPr lang="en-ZA" sz="2400" dirty="0"/>
              <a:t>, Joanna </a:t>
            </a:r>
            <a:r>
              <a:rPr lang="en-ZA" sz="2400" dirty="0" err="1"/>
              <a:t>Maselko</a:t>
            </a:r>
            <a:r>
              <a:rPr lang="en-ZA" sz="2400" dirty="0"/>
              <a:t>, Michael R Phillips, </a:t>
            </a:r>
            <a:r>
              <a:rPr lang="en-ZA" sz="2400" dirty="0" err="1"/>
              <a:t>Atif</a:t>
            </a:r>
            <a:r>
              <a:rPr lang="en-ZA" sz="2400" dirty="0"/>
              <a:t> </a:t>
            </a:r>
            <a:r>
              <a:rPr lang="en-ZA" sz="2400" dirty="0" err="1" smtClean="0"/>
              <a:t>Rahman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Lancet 2007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11500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32656"/>
            <a:ext cx="87849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 smtClean="0"/>
              <a:t>My own student </a:t>
            </a:r>
            <a:r>
              <a:rPr lang="en-ZA" sz="3200" smtClean="0"/>
              <a:t>are currently researching</a:t>
            </a:r>
            <a:endParaRPr lang="en-ZA" sz="3200" dirty="0" smtClean="0"/>
          </a:p>
          <a:p>
            <a:endParaRPr lang="en-ZA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ZA" sz="3200" dirty="0" smtClean="0"/>
              <a:t>E-Mood diaries</a:t>
            </a:r>
          </a:p>
          <a:p>
            <a:pPr marL="457200" indent="-457200">
              <a:buFont typeface="Arial" pitchFamily="34" charset="0"/>
              <a:buChar char="•"/>
            </a:pPr>
            <a:endParaRPr lang="en-ZA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ZA" sz="3200" dirty="0" smtClean="0"/>
              <a:t>Mental health support on Face-book</a:t>
            </a:r>
          </a:p>
          <a:p>
            <a:pPr marL="457200" indent="-457200">
              <a:buFont typeface="Arial" pitchFamily="34" charset="0"/>
              <a:buChar char="•"/>
            </a:pPr>
            <a:endParaRPr lang="en-ZA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ZA" sz="3200" dirty="0" smtClean="0"/>
              <a:t>A South African view of a “</a:t>
            </a:r>
            <a:r>
              <a:rPr lang="en-ZA" sz="3200" dirty="0" err="1" smtClean="0"/>
              <a:t>gamified</a:t>
            </a:r>
            <a:r>
              <a:rPr lang="en-ZA" sz="3200" dirty="0" smtClean="0"/>
              <a:t>” mental health support website</a:t>
            </a:r>
          </a:p>
          <a:p>
            <a:pPr marL="457200" indent="-457200">
              <a:buFont typeface="Arial" pitchFamily="34" charset="0"/>
              <a:buChar char="•"/>
            </a:pPr>
            <a:endParaRPr lang="en-ZA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ZA" sz="3200" dirty="0" smtClean="0"/>
              <a:t>Mental Health E-</a:t>
            </a:r>
            <a:r>
              <a:rPr lang="en-ZA" sz="3200" dirty="0" err="1" smtClean="0"/>
              <a:t>ducation</a:t>
            </a:r>
            <a:endParaRPr lang="en-ZA" sz="3200" dirty="0" smtClean="0"/>
          </a:p>
          <a:p>
            <a:endParaRPr lang="en-ZA" sz="3200" dirty="0"/>
          </a:p>
          <a:p>
            <a:r>
              <a:rPr lang="en-ZA" sz="3200" dirty="0" smtClean="0"/>
              <a:t> 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668462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59" y="0"/>
            <a:ext cx="9144000" cy="1470025"/>
          </a:xfrm>
        </p:spPr>
        <p:txBody>
          <a:bodyPr>
            <a:normAutofit/>
          </a:bodyPr>
          <a:lstStyle/>
          <a:p>
            <a:r>
              <a:rPr lang="en-ZA" sz="4000" b="1" dirty="0" smtClean="0"/>
              <a:t>Mental Health Informatics – a new field?</a:t>
            </a:r>
            <a:endParaRPr lang="en-ZA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268760"/>
            <a:ext cx="7200800" cy="1752600"/>
          </a:xfrm>
        </p:spPr>
        <p:txBody>
          <a:bodyPr/>
          <a:lstStyle/>
          <a:p>
            <a:r>
              <a:rPr lang="en-ZA" dirty="0" smtClean="0"/>
              <a:t>A panel discussion held at</a:t>
            </a:r>
          </a:p>
          <a:p>
            <a:r>
              <a:rPr lang="en-ZA" dirty="0" smtClean="0"/>
              <a:t>Health Informatics South Africa (2013)</a:t>
            </a:r>
          </a:p>
          <a:p>
            <a:r>
              <a:rPr lang="en-ZA" dirty="0" smtClean="0"/>
              <a:t>HISA2013</a:t>
            </a:r>
            <a:endParaRPr lang="en-ZA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8" y="5339854"/>
            <a:ext cx="4320481" cy="1518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3387150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/>
              <a:t>Panel chair		Jay Barnes, CPUT</a:t>
            </a:r>
          </a:p>
          <a:p>
            <a:r>
              <a:rPr lang="en-ZA" sz="2400" b="1" dirty="0" smtClean="0"/>
              <a:t>Panel members	</a:t>
            </a:r>
            <a:r>
              <a:rPr lang="en-ZA" sz="2400" b="1" dirty="0" smtClean="0">
                <a:hlinkClick r:id="rId3" action="ppaction://hlinkpres?slideindex=1&amp;slidetitle="/>
              </a:rPr>
              <a:t>Dr </a:t>
            </a:r>
            <a:r>
              <a:rPr lang="en-ZA" sz="2400" b="1" dirty="0" err="1">
                <a:hlinkClick r:id="rId3" action="ppaction://hlinkpres?slideindex=1&amp;slidetitle="/>
              </a:rPr>
              <a:t>Zuki</a:t>
            </a:r>
            <a:r>
              <a:rPr lang="en-ZA" sz="2400" b="1" dirty="0">
                <a:hlinkClick r:id="rId3" action="ppaction://hlinkpres?slideindex=1&amp;slidetitle="/>
              </a:rPr>
              <a:t> </a:t>
            </a:r>
            <a:r>
              <a:rPr lang="en-ZA" sz="2400" b="1" dirty="0" err="1">
                <a:hlinkClick r:id="rId3" action="ppaction://hlinkpres?slideindex=1&amp;slidetitle="/>
              </a:rPr>
              <a:t>Zingela</a:t>
            </a:r>
            <a:r>
              <a:rPr lang="en-ZA" sz="2400" b="1" dirty="0"/>
              <a:t>, Dora </a:t>
            </a:r>
            <a:r>
              <a:rPr lang="en-ZA" sz="2400" b="1" dirty="0" err="1"/>
              <a:t>Nginza</a:t>
            </a:r>
            <a:r>
              <a:rPr lang="en-ZA" sz="2400" b="1" dirty="0"/>
              <a:t> Hospital </a:t>
            </a:r>
            <a:r>
              <a:rPr lang="en-ZA" sz="2400" b="1" dirty="0" smtClean="0"/>
              <a:t>			</a:t>
            </a:r>
            <a:r>
              <a:rPr lang="en-ZA" sz="2400" b="1" dirty="0" smtClean="0">
                <a:hlinkClick r:id="rId4" action="ppaction://hlinkpres?slideindex=1&amp;slidetitle="/>
              </a:rPr>
              <a:t>Million </a:t>
            </a:r>
            <a:r>
              <a:rPr lang="en-ZA" sz="2400" b="1" dirty="0" err="1" smtClean="0">
                <a:hlinkClick r:id="rId4" action="ppaction://hlinkpres?slideindex=1&amp;slidetitle="/>
              </a:rPr>
              <a:t>Bimerew</a:t>
            </a:r>
            <a:r>
              <a:rPr lang="en-ZA" sz="2400" b="1" dirty="0" smtClean="0"/>
              <a:t>, UWC</a:t>
            </a:r>
          </a:p>
          <a:p>
            <a:r>
              <a:rPr lang="en-ZA" sz="2400" b="1" dirty="0"/>
              <a:t>	</a:t>
            </a:r>
            <a:r>
              <a:rPr lang="en-ZA" sz="2400" b="1" dirty="0" smtClean="0"/>
              <a:t>		</a:t>
            </a:r>
            <a:r>
              <a:rPr lang="en-ZA" sz="2400" b="1" dirty="0" smtClean="0">
                <a:hlinkClick r:id="rId5" action="ppaction://hlinkpres?slideindex=1&amp;slidetitle="/>
              </a:rPr>
              <a:t>Rudi </a:t>
            </a:r>
            <a:r>
              <a:rPr lang="en-ZA" sz="2400" b="1" dirty="0" err="1" smtClean="0">
                <a:hlinkClick r:id="rId5" action="ppaction://hlinkpres?slideindex=1&amp;slidetitle="/>
              </a:rPr>
              <a:t>Harmse</a:t>
            </a:r>
            <a:r>
              <a:rPr lang="en-ZA" sz="2400" b="1" dirty="0" smtClean="0"/>
              <a:t>, NMMU</a:t>
            </a:r>
          </a:p>
          <a:p>
            <a:r>
              <a:rPr lang="en-ZA" sz="2400" b="1" dirty="0"/>
              <a:t>	</a:t>
            </a:r>
            <a:r>
              <a:rPr lang="en-ZA" sz="2400" b="1" dirty="0" smtClean="0"/>
              <a:t>		</a:t>
            </a:r>
            <a:r>
              <a:rPr lang="en-ZA" sz="2400" b="1" dirty="0" smtClean="0">
                <a:hlinkClick r:id="rId6" action="ppaction://hlinkpres?slideindex=1&amp;slidetitle="/>
              </a:rPr>
              <a:t>Dr </a:t>
            </a:r>
            <a:r>
              <a:rPr lang="en-ZA" sz="2400" b="1" dirty="0" err="1" smtClean="0">
                <a:hlinkClick r:id="rId6" action="ppaction://hlinkpres?slideindex=1&amp;slidetitle="/>
              </a:rPr>
              <a:t>Stoffel</a:t>
            </a:r>
            <a:r>
              <a:rPr lang="en-ZA" sz="2400" b="1" dirty="0" smtClean="0">
                <a:hlinkClick r:id="rId6" action="ppaction://hlinkpres?slideindex=1&amp;slidetitle="/>
              </a:rPr>
              <a:t> </a:t>
            </a:r>
            <a:r>
              <a:rPr lang="en-ZA" sz="2400" b="1" dirty="0" err="1" smtClean="0">
                <a:hlinkClick r:id="rId6" action="ppaction://hlinkpres?slideindex=1&amp;slidetitle="/>
              </a:rPr>
              <a:t>Grobler</a:t>
            </a:r>
            <a:r>
              <a:rPr lang="en-ZA" sz="2400" b="1" dirty="0" smtClean="0"/>
              <a:t>, WSU and </a:t>
            </a:r>
          </a:p>
          <a:p>
            <a:r>
              <a:rPr lang="en-ZA" sz="2400" b="1" dirty="0"/>
              <a:t>	</a:t>
            </a:r>
            <a:r>
              <a:rPr lang="en-ZA" sz="2400" b="1" dirty="0" smtClean="0"/>
              <a:t>			Elizabeth </a:t>
            </a:r>
            <a:r>
              <a:rPr lang="en-ZA" sz="2400" b="1" dirty="0" err="1" smtClean="0"/>
              <a:t>Donkin</a:t>
            </a:r>
            <a:r>
              <a:rPr lang="en-ZA" sz="2400" b="1" dirty="0" smtClean="0"/>
              <a:t> Hospital</a:t>
            </a:r>
            <a:endParaRPr lang="en-ZA" sz="2400" b="1" dirty="0"/>
          </a:p>
        </p:txBody>
      </p:sp>
    </p:spTree>
    <p:extLst>
      <p:ext uri="{BB962C8B-B14F-4D97-AF65-F5344CB8AC3E}">
        <p14:creationId xmlns:p14="http://schemas.microsoft.com/office/powerpoint/2010/main" val="154685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126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Mental Health Informatics – a new field?</vt:lpstr>
      <vt:lpstr>Some mental health statistics Vikram Patel - TEDGlobal 2012</vt:lpstr>
      <vt:lpstr>PowerPoint Presentation</vt:lpstr>
      <vt:lpstr>Global Mental Health 1 No health without mental health    Martin Prince, Vikram Patel, Shekhar Saxena, Mario Maj, Joanna Maselko, Michael R Phillips, Atif Rahman  Lancet 2007</vt:lpstr>
      <vt:lpstr>PowerPoint Presentation</vt:lpstr>
      <vt:lpstr>Mental Health Informatics – a new field?</vt:lpstr>
    </vt:vector>
  </TitlesOfParts>
  <Company>CPUT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Informatics – a new field?</dc:title>
  <dc:creator>Jay Barnes</dc:creator>
  <cp:lastModifiedBy>Jay Barnes</cp:lastModifiedBy>
  <cp:revision>13</cp:revision>
  <dcterms:created xsi:type="dcterms:W3CDTF">2013-07-01T10:00:37Z</dcterms:created>
  <dcterms:modified xsi:type="dcterms:W3CDTF">2013-07-04T22:39:42Z</dcterms:modified>
</cp:coreProperties>
</file>