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9" r:id="rId4"/>
    <p:sldId id="257" r:id="rId5"/>
    <p:sldId id="270" r:id="rId6"/>
    <p:sldId id="274" r:id="rId7"/>
    <p:sldId id="275" r:id="rId8"/>
    <p:sldId id="276" r:id="rId9"/>
    <p:sldId id="261" r:id="rId10"/>
    <p:sldId id="258" r:id="rId11"/>
    <p:sldId id="273" r:id="rId12"/>
    <p:sldId id="272" r:id="rId13"/>
    <p:sldId id="27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62D98A-BDC2-406A-863D-8BA5B0E2DDB8}" type="datetimeFigureOut">
              <a:rPr lang="en-GB" smtClean="0"/>
              <a:pPr/>
              <a:t>04/07/2013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BF224-5FC2-43BC-9D9B-B6CAEC3F01F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2D98A-BDC2-406A-863D-8BA5B0E2DDB8}" type="datetimeFigureOut">
              <a:rPr lang="en-GB" smtClean="0"/>
              <a:pPr/>
              <a:t>04/07/2013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BF224-5FC2-43BC-9D9B-B6CAEC3F01F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ino.rajah@bothouniversity.ac.bw"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6048672" cy="1470025"/>
          </a:xfrm>
        </p:spPr>
        <p:txBody>
          <a:bodyPr>
            <a:noAutofit/>
          </a:bodyPr>
          <a:lstStyle/>
          <a:p>
            <a:r>
              <a:rPr lang="en-US" sz="3200" dirty="0" smtClean="0"/>
              <a:t>Problems, Challenges and Opportunities in Developing a Health Informatics curriculum in Botswana </a:t>
            </a:r>
            <a:endParaRPr lang="en-GB" sz="3200" dirty="0"/>
          </a:p>
        </p:txBody>
      </p:sp>
      <p:sp>
        <p:nvSpPr>
          <p:cNvPr id="3" name="Subtitle 2"/>
          <p:cNvSpPr>
            <a:spLocks noGrp="1"/>
          </p:cNvSpPr>
          <p:nvPr>
            <p:ph type="subTitle" idx="1"/>
          </p:nvPr>
        </p:nvSpPr>
        <p:spPr>
          <a:xfrm>
            <a:off x="1475656" y="2708920"/>
            <a:ext cx="4568552" cy="3672408"/>
          </a:xfrm>
        </p:spPr>
        <p:txBody>
          <a:bodyPr>
            <a:normAutofit fontScale="62500" lnSpcReduction="20000"/>
          </a:bodyPr>
          <a:lstStyle/>
          <a:p>
            <a:r>
              <a:rPr lang="en-US" b="1" dirty="0" smtClean="0"/>
              <a:t>by</a:t>
            </a:r>
          </a:p>
          <a:p>
            <a:r>
              <a:rPr lang="en-US" b="1" dirty="0" smtClean="0"/>
              <a:t>Dino Rajah</a:t>
            </a:r>
          </a:p>
          <a:p>
            <a:r>
              <a:rPr lang="en-US" b="1" dirty="0" smtClean="0"/>
              <a:t>Founding Dean- Faculty of Business</a:t>
            </a:r>
          </a:p>
          <a:p>
            <a:r>
              <a:rPr lang="en-US" b="1" dirty="0" smtClean="0"/>
              <a:t>Botho University, Gaborone Botswana</a:t>
            </a:r>
          </a:p>
          <a:p>
            <a:r>
              <a:rPr lang="en-US" b="1" dirty="0" smtClean="0"/>
              <a:t>&amp; Research Associate – The Open University UK and Botho University</a:t>
            </a:r>
          </a:p>
          <a:p>
            <a:endParaRPr lang="en-US" b="1" dirty="0" smtClean="0"/>
          </a:p>
          <a:p>
            <a:r>
              <a:rPr lang="en-US" b="1" dirty="0" smtClean="0"/>
              <a:t>Mobile: 00267 71423021</a:t>
            </a:r>
          </a:p>
          <a:p>
            <a:r>
              <a:rPr lang="en-US" b="1" dirty="0" smtClean="0"/>
              <a:t>Email: </a:t>
            </a:r>
            <a:r>
              <a:rPr lang="en-US" b="1" dirty="0" smtClean="0">
                <a:hlinkClick r:id="rId2"/>
              </a:rPr>
              <a:t>dino.rajah@bothouniversity.ac.bw</a:t>
            </a:r>
            <a:endParaRPr lang="en-US" b="1" dirty="0" smtClean="0"/>
          </a:p>
          <a:p>
            <a:endParaRPr lang="en-US" b="1" dirty="0" smtClean="0"/>
          </a:p>
          <a:p>
            <a:r>
              <a:rPr lang="en-US" b="1" dirty="0" smtClean="0"/>
              <a:t>Research Interests: Business Intelligence, HCI, mHealth and Interaction Design</a:t>
            </a:r>
            <a:endParaRPr lang="en-GB" b="1" dirty="0"/>
          </a:p>
        </p:txBody>
      </p:sp>
      <p:pic>
        <p:nvPicPr>
          <p:cNvPr id="1026" name="Picture 2"/>
          <p:cNvPicPr>
            <a:picLocks noChangeAspect="1" noChangeArrowheads="1"/>
          </p:cNvPicPr>
          <p:nvPr/>
        </p:nvPicPr>
        <p:blipFill>
          <a:blip r:embed="rId3" cstate="print"/>
          <a:srcRect/>
          <a:stretch>
            <a:fillRect/>
          </a:stretch>
        </p:blipFill>
        <p:spPr bwMode="auto">
          <a:xfrm>
            <a:off x="6948264" y="260648"/>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4" cstate="print"/>
          <a:srcRect/>
          <a:stretch>
            <a:fillRect/>
          </a:stretch>
        </p:blipFill>
        <p:spPr bwMode="auto">
          <a:xfrm>
            <a:off x="6876256" y="4653136"/>
            <a:ext cx="1752600" cy="1838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80728"/>
            <a:ext cx="6480720" cy="1470025"/>
          </a:xfrm>
        </p:spPr>
        <p:txBody>
          <a:bodyPr>
            <a:normAutofit fontScale="90000"/>
          </a:bodyPr>
          <a:lstStyle/>
          <a:p>
            <a:pPr marL="742950" indent="-742950" algn="l"/>
            <a:r>
              <a:rPr lang="en-US" sz="3600" dirty="0" smtClean="0"/>
              <a:t>What are the major challenges cont…</a:t>
            </a:r>
            <a:br>
              <a:rPr lang="en-US" sz="3600" dirty="0" smtClean="0"/>
            </a:br>
            <a:r>
              <a:rPr lang="en-US" dirty="0" smtClean="0"/>
              <a:t/>
            </a:r>
            <a:br>
              <a:rPr lang="en-US" dirty="0" smtClean="0"/>
            </a:br>
            <a:r>
              <a:rPr lang="en-US" dirty="0" smtClean="0"/>
              <a:t/>
            </a:r>
            <a:br>
              <a:rPr lang="en-US" dirty="0" smtClean="0"/>
            </a:b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sp>
        <p:nvSpPr>
          <p:cNvPr id="9" name="TextBox 8"/>
          <p:cNvSpPr txBox="1"/>
          <p:nvPr/>
        </p:nvSpPr>
        <p:spPr>
          <a:xfrm>
            <a:off x="683568" y="1484784"/>
            <a:ext cx="5688632" cy="6093976"/>
          </a:xfrm>
          <a:prstGeom prst="rect">
            <a:avLst/>
          </a:prstGeom>
          <a:noFill/>
        </p:spPr>
        <p:txBody>
          <a:bodyPr wrap="square" rtlCol="0">
            <a:spAutoFit/>
          </a:bodyPr>
          <a:lstStyle/>
          <a:p>
            <a:pPr marL="514350" indent="-514350"/>
            <a:r>
              <a:rPr lang="en-US" sz="2800" dirty="0" smtClean="0"/>
              <a:t>3.  Benchmarking-  no local benchmark.</a:t>
            </a:r>
          </a:p>
          <a:p>
            <a:pPr marL="514350" indent="-514350"/>
            <a:endParaRPr lang="en-US" sz="2800" dirty="0"/>
          </a:p>
          <a:p>
            <a:pPr marL="342900" indent="-342900"/>
            <a:r>
              <a:rPr lang="en-US" sz="2800" dirty="0" smtClean="0"/>
              <a:t>4. Lack of locally available HI curriculum developers-to what extent can you give the progranme international relevance with the benefit of localization.</a:t>
            </a:r>
          </a:p>
          <a:p>
            <a:pPr marL="342900" indent="-342900"/>
            <a:endParaRPr lang="en-US" sz="2800" dirty="0" smtClean="0"/>
          </a:p>
          <a:p>
            <a:pPr marL="342900" indent="-342900"/>
            <a:r>
              <a:rPr lang="en-US" sz="2800" dirty="0" smtClean="0"/>
              <a:t>5. Effect of time taken to roll out programmes on prescribed books and other resources .</a:t>
            </a:r>
            <a:endParaRPr lang="en-US" sz="2800" dirty="0"/>
          </a:p>
          <a:p>
            <a:pPr marL="342900" indent="-342900">
              <a:buFont typeface="+mj-lt"/>
              <a:buAutoNum type="arabicPeriod"/>
            </a:pPr>
            <a:endParaRPr lang="en-US" dirty="0" smtClean="0"/>
          </a:p>
          <a:p>
            <a:pPr marL="342900" indent="-342900">
              <a:buFont typeface="+mj-lt"/>
              <a:buAutoNum type="arabicPeriod"/>
            </a:pPr>
            <a:endParaRPr lang="en-US" dirty="0"/>
          </a:p>
          <a:p>
            <a:pPr marL="342900" indent="-342900">
              <a:buFont typeface="+mj-lt"/>
              <a:buAutoNum type="arabicPeriod"/>
            </a:pP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sp>
        <p:nvSpPr>
          <p:cNvPr id="5" name="Title 4"/>
          <p:cNvSpPr>
            <a:spLocks noGrp="1"/>
          </p:cNvSpPr>
          <p:nvPr>
            <p:ph type="ctrTitle"/>
          </p:nvPr>
        </p:nvSpPr>
        <p:spPr>
          <a:xfrm>
            <a:off x="395536" y="548680"/>
            <a:ext cx="6768752" cy="1152128"/>
          </a:xfrm>
        </p:spPr>
        <p:txBody>
          <a:bodyPr>
            <a:normAutofit fontScale="90000"/>
          </a:bodyPr>
          <a:lstStyle/>
          <a:p>
            <a:pPr algn="l"/>
            <a:r>
              <a:rPr lang="en-US" sz="3600" dirty="0" smtClean="0">
                <a:latin typeface="+mn-lt"/>
                <a:ea typeface="+mn-ea"/>
                <a:cs typeface="+mn-cs"/>
              </a:rPr>
              <a:t>Opportunities</a:t>
            </a:r>
            <a:br>
              <a:rPr lang="en-US" sz="3600" dirty="0" smtClean="0">
                <a:latin typeface="+mn-lt"/>
                <a:ea typeface="+mn-ea"/>
                <a:cs typeface="+mn-cs"/>
              </a:rPr>
            </a:br>
            <a:r>
              <a:rPr lang="en-US" sz="3200" dirty="0" smtClean="0"/>
              <a:t/>
            </a:r>
            <a:br>
              <a:rPr lang="en-US" sz="3200" dirty="0" smtClean="0"/>
            </a:br>
            <a:endParaRPr lang="en-GB" sz="3200" dirty="0"/>
          </a:p>
        </p:txBody>
      </p:sp>
      <p:sp>
        <p:nvSpPr>
          <p:cNvPr id="4" name="TextBox 3"/>
          <p:cNvSpPr txBox="1"/>
          <p:nvPr/>
        </p:nvSpPr>
        <p:spPr>
          <a:xfrm>
            <a:off x="539552" y="1196752"/>
            <a:ext cx="7128792" cy="4031873"/>
          </a:xfrm>
          <a:prstGeom prst="rect">
            <a:avLst/>
          </a:prstGeom>
          <a:noFill/>
        </p:spPr>
        <p:txBody>
          <a:bodyPr wrap="square" rtlCol="0">
            <a:spAutoFit/>
          </a:bodyPr>
          <a:lstStyle/>
          <a:p>
            <a:pPr marL="514350" indent="-514350"/>
            <a:r>
              <a:rPr lang="en-US" sz="3200" dirty="0" smtClean="0"/>
              <a:t>1.  Government of Botswana  Student Support in studies involving Health Informatics/ Health Information Management (Botho University over 180  students starting in July 2013 in the BSc(Hons) in HIM; UKZN-cohort studying for the Post Graduate Diploma in Health Informatics)</a:t>
            </a:r>
            <a:endParaRPr lang="en-GB"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sp>
        <p:nvSpPr>
          <p:cNvPr id="5" name="Title 4"/>
          <p:cNvSpPr>
            <a:spLocks noGrp="1"/>
          </p:cNvSpPr>
          <p:nvPr>
            <p:ph type="ctrTitle"/>
          </p:nvPr>
        </p:nvSpPr>
        <p:spPr>
          <a:xfrm>
            <a:off x="395536" y="548680"/>
            <a:ext cx="6768752" cy="1152128"/>
          </a:xfrm>
        </p:spPr>
        <p:txBody>
          <a:bodyPr>
            <a:normAutofit fontScale="90000"/>
          </a:bodyPr>
          <a:lstStyle/>
          <a:p>
            <a:pPr algn="l"/>
            <a:r>
              <a:rPr lang="en-US" sz="3600" dirty="0" smtClean="0">
                <a:latin typeface="+mn-lt"/>
                <a:ea typeface="+mn-ea"/>
                <a:cs typeface="+mn-cs"/>
              </a:rPr>
              <a:t>Opportunities</a:t>
            </a:r>
            <a:br>
              <a:rPr lang="en-US" sz="3600" dirty="0" smtClean="0">
                <a:latin typeface="+mn-lt"/>
                <a:ea typeface="+mn-ea"/>
                <a:cs typeface="+mn-cs"/>
              </a:rPr>
            </a:br>
            <a:r>
              <a:rPr lang="en-US" sz="3200" dirty="0" smtClean="0"/>
              <a:t/>
            </a:r>
            <a:br>
              <a:rPr lang="en-US" sz="3200" dirty="0" smtClean="0"/>
            </a:br>
            <a:endParaRPr lang="en-GB" sz="3200" dirty="0"/>
          </a:p>
        </p:txBody>
      </p:sp>
      <p:sp>
        <p:nvSpPr>
          <p:cNvPr id="4" name="TextBox 3"/>
          <p:cNvSpPr txBox="1"/>
          <p:nvPr/>
        </p:nvSpPr>
        <p:spPr>
          <a:xfrm>
            <a:off x="539552" y="1196752"/>
            <a:ext cx="7128792" cy="5509200"/>
          </a:xfrm>
          <a:prstGeom prst="rect">
            <a:avLst/>
          </a:prstGeom>
          <a:noFill/>
        </p:spPr>
        <p:txBody>
          <a:bodyPr wrap="square" rtlCol="0">
            <a:spAutoFit/>
          </a:bodyPr>
          <a:lstStyle/>
          <a:p>
            <a:pPr marL="514350" indent="-514350">
              <a:buAutoNum type="arabicPeriod" startAt="2"/>
            </a:pPr>
            <a:r>
              <a:rPr lang="en-US" sz="3200" dirty="0" smtClean="0"/>
              <a:t>Scaling up of mHealth Projects- will create an interest in HI and justify the need for HI education.</a:t>
            </a:r>
          </a:p>
          <a:p>
            <a:pPr marL="514350" indent="-514350">
              <a:buAutoNum type="arabicPeriod" startAt="2"/>
            </a:pPr>
            <a:r>
              <a:rPr lang="en-US" sz="3200" dirty="0" smtClean="0"/>
              <a:t>MPhil and PhD Research Projects in the area of mHealth and Data Mining likely to stimulate interest in HI.</a:t>
            </a:r>
          </a:p>
          <a:p>
            <a:pPr marL="514350" indent="-514350"/>
            <a:r>
              <a:rPr lang="en-US" sz="3200" dirty="0" smtClean="0"/>
              <a:t>4.  Formation of the Health Informatics Association of Botswana- which is likely to stimulate the growth of the domain area.</a:t>
            </a:r>
          </a:p>
          <a:p>
            <a:pPr marL="514350" indent="-514350">
              <a:buAutoNum type="arabicPeriod" startAt="3"/>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196752"/>
            <a:ext cx="6480720" cy="1470025"/>
          </a:xfrm>
        </p:spPr>
        <p:txBody>
          <a:bodyPr>
            <a:normAutofit fontScale="90000"/>
          </a:bodyPr>
          <a:lstStyle/>
          <a:p>
            <a:pPr marL="742950" indent="-742950" algn="l"/>
            <a:r>
              <a:rPr lang="en-US" dirty="0" smtClean="0"/>
              <a:t>What should my curriculum look like?</a:t>
            </a:r>
            <a:br>
              <a:rPr lang="en-US" dirty="0" smtClean="0"/>
            </a:br>
            <a:r>
              <a:rPr lang="en-US" dirty="0" smtClean="0"/>
              <a:t/>
            </a:r>
            <a:br>
              <a:rPr lang="en-US" dirty="0" smtClean="0"/>
            </a:br>
            <a:r>
              <a:rPr lang="en-US" dirty="0" smtClean="0"/>
              <a:t/>
            </a:r>
            <a:br>
              <a:rPr lang="en-US" dirty="0" smtClean="0"/>
            </a:b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7380312" y="188640"/>
            <a:ext cx="1476375" cy="1647825"/>
          </a:xfrm>
          <a:prstGeom prst="rect">
            <a:avLst/>
          </a:prstGeom>
          <a:noFill/>
          <a:ln w="9525">
            <a:noFill/>
            <a:miter lim="800000"/>
            <a:headEnd/>
            <a:tailEnd/>
          </a:ln>
        </p:spPr>
      </p:pic>
      <p:pic>
        <p:nvPicPr>
          <p:cNvPr id="5122" name="Picture 2"/>
          <p:cNvPicPr>
            <a:picLocks noChangeAspect="1" noChangeArrowheads="1"/>
          </p:cNvPicPr>
          <p:nvPr/>
        </p:nvPicPr>
        <p:blipFill>
          <a:blip r:embed="rId3" cstate="print"/>
          <a:srcRect/>
          <a:stretch>
            <a:fillRect/>
          </a:stretch>
        </p:blipFill>
        <p:spPr bwMode="auto">
          <a:xfrm>
            <a:off x="1115616" y="1916832"/>
            <a:ext cx="2939777" cy="2232248"/>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971600" y="4437112"/>
            <a:ext cx="3168352" cy="2016224"/>
          </a:xfrm>
          <a:prstGeom prst="rect">
            <a:avLst/>
          </a:prstGeom>
          <a:noFill/>
          <a:ln w="9525">
            <a:noFill/>
            <a:miter lim="800000"/>
            <a:headEnd/>
            <a:tailEnd/>
          </a:ln>
        </p:spPr>
      </p:pic>
      <p:pic>
        <p:nvPicPr>
          <p:cNvPr id="5124" name="Picture 4"/>
          <p:cNvPicPr>
            <a:picLocks noChangeAspect="1" noChangeArrowheads="1"/>
          </p:cNvPicPr>
          <p:nvPr/>
        </p:nvPicPr>
        <p:blipFill>
          <a:blip r:embed="rId5" cstate="print"/>
          <a:srcRect/>
          <a:stretch>
            <a:fillRect/>
          </a:stretch>
        </p:blipFill>
        <p:spPr bwMode="auto">
          <a:xfrm>
            <a:off x="4283968" y="4221088"/>
            <a:ext cx="3312368" cy="2376264"/>
          </a:xfrm>
          <a:prstGeom prst="rect">
            <a:avLst/>
          </a:prstGeom>
          <a:noFill/>
          <a:ln w="9525">
            <a:noFill/>
            <a:miter lim="800000"/>
            <a:headEnd/>
            <a:tailEnd/>
          </a:ln>
        </p:spPr>
      </p:pic>
      <p:pic>
        <p:nvPicPr>
          <p:cNvPr id="5125" name="Picture 5"/>
          <p:cNvPicPr>
            <a:picLocks noChangeAspect="1" noChangeArrowheads="1"/>
          </p:cNvPicPr>
          <p:nvPr/>
        </p:nvPicPr>
        <p:blipFill>
          <a:blip r:embed="rId6" cstate="print"/>
          <a:srcRect/>
          <a:stretch>
            <a:fillRect/>
          </a:stretch>
        </p:blipFill>
        <p:spPr bwMode="auto">
          <a:xfrm>
            <a:off x="4067944" y="2348880"/>
            <a:ext cx="2304256" cy="1910705"/>
          </a:xfrm>
          <a:prstGeom prst="rect">
            <a:avLst/>
          </a:prstGeom>
          <a:noFill/>
          <a:ln w="9525">
            <a:noFill/>
            <a:miter lim="800000"/>
            <a:headEnd/>
            <a:tailEnd/>
          </a:ln>
        </p:spPr>
      </p:pic>
      <p:sp>
        <p:nvSpPr>
          <p:cNvPr id="8" name="TextBox 7"/>
          <p:cNvSpPr txBox="1"/>
          <p:nvPr/>
        </p:nvSpPr>
        <p:spPr>
          <a:xfrm>
            <a:off x="1187624" y="5805264"/>
            <a:ext cx="648072" cy="584775"/>
          </a:xfrm>
          <a:prstGeom prst="rect">
            <a:avLst/>
          </a:prstGeom>
          <a:noFill/>
        </p:spPr>
        <p:txBody>
          <a:bodyPr wrap="square" rtlCol="0">
            <a:spAutoFit/>
          </a:bodyPr>
          <a:lstStyle/>
          <a:p>
            <a:r>
              <a:rPr lang="en-US" sz="3200" b="1" dirty="0" smtClean="0"/>
              <a:t>1</a:t>
            </a:r>
            <a:endParaRPr lang="en-GB" sz="3200" b="1" dirty="0"/>
          </a:p>
        </p:txBody>
      </p:sp>
      <p:sp>
        <p:nvSpPr>
          <p:cNvPr id="9" name="TextBox 8"/>
          <p:cNvSpPr txBox="1"/>
          <p:nvPr/>
        </p:nvSpPr>
        <p:spPr>
          <a:xfrm>
            <a:off x="4427984" y="3501008"/>
            <a:ext cx="504056" cy="584775"/>
          </a:xfrm>
          <a:prstGeom prst="rect">
            <a:avLst/>
          </a:prstGeom>
          <a:noFill/>
        </p:spPr>
        <p:txBody>
          <a:bodyPr wrap="square" rtlCol="0">
            <a:spAutoFit/>
          </a:bodyPr>
          <a:lstStyle/>
          <a:p>
            <a:r>
              <a:rPr lang="en-US" sz="3200" b="1" dirty="0" smtClean="0"/>
              <a:t>2</a:t>
            </a:r>
            <a:endParaRPr lang="en-GB" sz="3200" b="1" dirty="0"/>
          </a:p>
        </p:txBody>
      </p:sp>
      <p:sp>
        <p:nvSpPr>
          <p:cNvPr id="10" name="TextBox 9"/>
          <p:cNvSpPr txBox="1"/>
          <p:nvPr/>
        </p:nvSpPr>
        <p:spPr>
          <a:xfrm>
            <a:off x="5076056" y="6021288"/>
            <a:ext cx="504056" cy="523220"/>
          </a:xfrm>
          <a:prstGeom prst="rect">
            <a:avLst/>
          </a:prstGeom>
          <a:noFill/>
        </p:spPr>
        <p:txBody>
          <a:bodyPr wrap="square" rtlCol="0">
            <a:spAutoFit/>
          </a:bodyPr>
          <a:lstStyle/>
          <a:p>
            <a:r>
              <a:rPr lang="en-US" sz="2800" b="1" dirty="0" smtClean="0"/>
              <a:t>3</a:t>
            </a:r>
            <a:endParaRPr lang="en-GB" sz="2800" b="1" dirty="0"/>
          </a:p>
        </p:txBody>
      </p:sp>
      <p:sp>
        <p:nvSpPr>
          <p:cNvPr id="11" name="TextBox 10"/>
          <p:cNvSpPr txBox="1"/>
          <p:nvPr/>
        </p:nvSpPr>
        <p:spPr>
          <a:xfrm>
            <a:off x="1619672" y="3573016"/>
            <a:ext cx="648072" cy="523220"/>
          </a:xfrm>
          <a:prstGeom prst="rect">
            <a:avLst/>
          </a:prstGeom>
          <a:noFill/>
        </p:spPr>
        <p:txBody>
          <a:bodyPr wrap="square" rtlCol="0">
            <a:spAutoFit/>
          </a:bodyPr>
          <a:lstStyle/>
          <a:p>
            <a:r>
              <a:rPr lang="en-US" sz="2800" b="1" dirty="0" smtClean="0"/>
              <a:t>4</a:t>
            </a:r>
            <a:endParaRPr lang="en-GB" sz="2800" b="1" dirty="0"/>
          </a:p>
        </p:txBody>
      </p:sp>
      <p:pic>
        <p:nvPicPr>
          <p:cNvPr id="3" name="Picture 2"/>
          <p:cNvPicPr>
            <a:picLocks noChangeAspect="1" noChangeArrowheads="1"/>
          </p:cNvPicPr>
          <p:nvPr/>
        </p:nvPicPr>
        <p:blipFill>
          <a:blip r:embed="rId7" cstate="print"/>
          <a:srcRect/>
          <a:stretch>
            <a:fillRect/>
          </a:stretch>
        </p:blipFill>
        <p:spPr bwMode="auto">
          <a:xfrm>
            <a:off x="6660232" y="1988840"/>
            <a:ext cx="2016224" cy="1800200"/>
          </a:xfrm>
          <a:prstGeom prst="rect">
            <a:avLst/>
          </a:prstGeom>
          <a:noFill/>
          <a:ln w="9525">
            <a:noFill/>
            <a:miter lim="800000"/>
            <a:headEnd/>
            <a:tailEnd/>
          </a:ln>
        </p:spPr>
      </p:pic>
      <p:sp>
        <p:nvSpPr>
          <p:cNvPr id="15" name="TextBox 14"/>
          <p:cNvSpPr txBox="1"/>
          <p:nvPr/>
        </p:nvSpPr>
        <p:spPr>
          <a:xfrm>
            <a:off x="7884368" y="2132856"/>
            <a:ext cx="648072" cy="523220"/>
          </a:xfrm>
          <a:prstGeom prst="rect">
            <a:avLst/>
          </a:prstGeom>
          <a:noFill/>
        </p:spPr>
        <p:txBody>
          <a:bodyPr wrap="square" rtlCol="0">
            <a:spAutoFit/>
          </a:bodyPr>
          <a:lstStyle/>
          <a:p>
            <a:r>
              <a:rPr lang="en-US" sz="2800" b="1" dirty="0" smtClean="0">
                <a:solidFill>
                  <a:schemeClr val="bg1">
                    <a:lumMod val="95000"/>
                  </a:schemeClr>
                </a:solidFill>
              </a:rPr>
              <a:t>5</a:t>
            </a:r>
            <a:endParaRPr lang="en-GB" sz="2800" b="1" dirty="0">
              <a:solidFill>
                <a:schemeClr val="bg1">
                  <a:lumMod val="9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125"/>
                                        </p:tgtEl>
                                        <p:attrNameLst>
                                          <p:attrName>style.visibility</p:attrName>
                                        </p:attrNameLst>
                                      </p:cBhvr>
                                      <p:to>
                                        <p:strVal val="visible"/>
                                      </p:to>
                                    </p:set>
                                    <p:anim calcmode="lin" valueType="num">
                                      <p:cBhvr additive="base">
                                        <p:cTn id="11" dur="500" fill="hold"/>
                                        <p:tgtEl>
                                          <p:spTgt spid="5125"/>
                                        </p:tgtEl>
                                        <p:attrNameLst>
                                          <p:attrName>ppt_x</p:attrName>
                                        </p:attrNameLst>
                                      </p:cBhvr>
                                      <p:tavLst>
                                        <p:tav tm="0">
                                          <p:val>
                                            <p:strVal val="#ppt_x"/>
                                          </p:val>
                                        </p:tav>
                                        <p:tav tm="100000">
                                          <p:val>
                                            <p:strVal val="#ppt_x"/>
                                          </p:val>
                                        </p:tav>
                                      </p:tavLst>
                                    </p:anim>
                                    <p:anim calcmode="lin" valueType="num">
                                      <p:cBhvr additive="base">
                                        <p:cTn id="12"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124"/>
                                        </p:tgtEl>
                                        <p:attrNameLst>
                                          <p:attrName>style.visibility</p:attrName>
                                        </p:attrNameLst>
                                      </p:cBhvr>
                                      <p:to>
                                        <p:strVal val="visible"/>
                                      </p:to>
                                    </p:set>
                                    <p:anim calcmode="lin" valueType="num">
                                      <p:cBhvr additive="base">
                                        <p:cTn id="21" dur="500" fill="hold"/>
                                        <p:tgtEl>
                                          <p:spTgt spid="5124"/>
                                        </p:tgtEl>
                                        <p:attrNameLst>
                                          <p:attrName>ppt_x</p:attrName>
                                        </p:attrNameLst>
                                      </p:cBhvr>
                                      <p:tavLst>
                                        <p:tav tm="0">
                                          <p:val>
                                            <p:strVal val="#ppt_x"/>
                                          </p:val>
                                        </p:tav>
                                        <p:tav tm="100000">
                                          <p:val>
                                            <p:strVal val="#ppt_x"/>
                                          </p:val>
                                        </p:tav>
                                      </p:tavLst>
                                    </p:anim>
                                    <p:anim calcmode="lin" valueType="num">
                                      <p:cBhvr additive="base">
                                        <p:cTn id="22"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122"/>
                                        </p:tgtEl>
                                        <p:attrNameLst>
                                          <p:attrName>style.visibility</p:attrName>
                                        </p:attrNameLst>
                                      </p:cBhvr>
                                      <p:to>
                                        <p:strVal val="visible"/>
                                      </p:to>
                                    </p:set>
                                    <p:anim calcmode="lin" valueType="num">
                                      <p:cBhvr additive="base">
                                        <p:cTn id="31" dur="500" fill="hold"/>
                                        <p:tgtEl>
                                          <p:spTgt spid="5122"/>
                                        </p:tgtEl>
                                        <p:attrNameLst>
                                          <p:attrName>ppt_x</p:attrName>
                                        </p:attrNameLst>
                                      </p:cBhvr>
                                      <p:tavLst>
                                        <p:tav tm="0">
                                          <p:val>
                                            <p:strVal val="#ppt_x"/>
                                          </p:val>
                                        </p:tav>
                                        <p:tav tm="100000">
                                          <p:val>
                                            <p:strVal val="#ppt_x"/>
                                          </p:val>
                                        </p:tav>
                                      </p:tavLst>
                                    </p:anim>
                                    <p:anim calcmode="lin" valueType="num">
                                      <p:cBhvr additive="base">
                                        <p:cTn id="32"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sp>
        <p:nvSpPr>
          <p:cNvPr id="5" name="Title 4"/>
          <p:cNvSpPr>
            <a:spLocks noGrp="1"/>
          </p:cNvSpPr>
          <p:nvPr>
            <p:ph type="ctrTitle"/>
          </p:nvPr>
        </p:nvSpPr>
        <p:spPr/>
        <p:txBody>
          <a:bodyPr/>
          <a:lstStyle/>
          <a:p>
            <a:r>
              <a:rPr lang="en-US" dirty="0" smtClean="0"/>
              <a:t>THANK YOU</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60648"/>
            <a:ext cx="6048672" cy="921345"/>
          </a:xfrm>
        </p:spPr>
        <p:txBody>
          <a:bodyPr>
            <a:noAutofit/>
          </a:bodyPr>
          <a:lstStyle/>
          <a:p>
            <a:r>
              <a:rPr lang="en-US" sz="3200" dirty="0" smtClean="0"/>
              <a:t>About Botho University</a:t>
            </a:r>
            <a:endParaRPr lang="en-GB" sz="3200" dirty="0"/>
          </a:p>
        </p:txBody>
      </p:sp>
      <p:pic>
        <p:nvPicPr>
          <p:cNvPr id="1030" name="Picture 6"/>
          <p:cNvPicPr>
            <a:picLocks noChangeAspect="1" noChangeArrowheads="1"/>
          </p:cNvPicPr>
          <p:nvPr/>
        </p:nvPicPr>
        <p:blipFill>
          <a:blip r:embed="rId2" cstate="print"/>
          <a:srcRect/>
          <a:stretch>
            <a:fillRect/>
          </a:stretch>
        </p:blipFill>
        <p:spPr bwMode="auto">
          <a:xfrm>
            <a:off x="7164288" y="2636912"/>
            <a:ext cx="1752600" cy="1838325"/>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7667625" y="0"/>
            <a:ext cx="1476375" cy="1647825"/>
          </a:xfrm>
          <a:prstGeom prst="rect">
            <a:avLst/>
          </a:prstGeom>
          <a:noFill/>
          <a:ln w="9525">
            <a:noFill/>
            <a:miter lim="800000"/>
            <a:headEnd/>
            <a:tailEnd/>
          </a:ln>
        </p:spPr>
      </p:pic>
      <p:sp>
        <p:nvSpPr>
          <p:cNvPr id="6" name="Subtitle 5"/>
          <p:cNvSpPr>
            <a:spLocks noGrp="1"/>
          </p:cNvSpPr>
          <p:nvPr>
            <p:ph type="subTitle" idx="1"/>
          </p:nvPr>
        </p:nvSpPr>
        <p:spPr>
          <a:xfrm>
            <a:off x="539552" y="980728"/>
            <a:ext cx="7416824" cy="5616624"/>
          </a:xfrm>
        </p:spPr>
        <p:txBody>
          <a:bodyPr>
            <a:normAutofit fontScale="32500" lnSpcReduction="20000"/>
          </a:bodyPr>
          <a:lstStyle/>
          <a:p>
            <a:pPr marL="514350" indent="-514350" algn="l">
              <a:buFont typeface="+mj-lt"/>
              <a:buAutoNum type="arabicPeriod"/>
            </a:pPr>
            <a:endParaRPr lang="en-US" sz="3800" dirty="0" smtClean="0">
              <a:solidFill>
                <a:schemeClr val="tx1"/>
              </a:solidFill>
              <a:latin typeface="+mj-lt"/>
              <a:ea typeface="+mj-ea"/>
              <a:cs typeface="+mj-cs"/>
            </a:endParaRPr>
          </a:p>
          <a:p>
            <a:pPr marL="514350" indent="-514350" algn="l">
              <a:buFont typeface="+mj-lt"/>
              <a:buAutoNum type="arabicPeriod"/>
            </a:pPr>
            <a:r>
              <a:rPr lang="en-US" sz="4500" dirty="0" smtClean="0">
                <a:solidFill>
                  <a:schemeClr val="tx1"/>
                </a:solidFill>
                <a:latin typeface="+mj-lt"/>
                <a:ea typeface="+mj-ea"/>
                <a:cs typeface="+mj-cs"/>
              </a:rPr>
              <a:t>Computing</a:t>
            </a:r>
            <a:r>
              <a:rPr lang="en-US" sz="4500" dirty="0" smtClean="0"/>
              <a:t> </a:t>
            </a:r>
            <a:r>
              <a:rPr lang="en-US" sz="4500" dirty="0" smtClean="0">
                <a:solidFill>
                  <a:schemeClr val="tx1"/>
                </a:solidFill>
                <a:latin typeface="+mj-lt"/>
                <a:ea typeface="+mj-ea"/>
                <a:cs typeface="+mj-cs"/>
              </a:rPr>
              <a:t>College- recently given a provisional status t</a:t>
            </a:r>
            <a:r>
              <a:rPr lang="en-US" sz="4500" dirty="0" smtClean="0">
                <a:solidFill>
                  <a:schemeClr val="tx1"/>
                </a:solidFill>
              </a:rPr>
              <a:t>o operate as a u</a:t>
            </a:r>
            <a:r>
              <a:rPr lang="en-US" sz="4500" dirty="0" smtClean="0">
                <a:solidFill>
                  <a:schemeClr val="tx1"/>
                </a:solidFill>
                <a:latin typeface="+mj-lt"/>
                <a:ea typeface="+mj-ea"/>
                <a:cs typeface="+mj-cs"/>
              </a:rPr>
              <a:t>niversity by the Government of Botswana.</a:t>
            </a:r>
          </a:p>
          <a:p>
            <a:pPr marL="514350" indent="-514350" algn="l">
              <a:buFont typeface="+mj-lt"/>
              <a:buAutoNum type="arabicPeriod"/>
            </a:pPr>
            <a:endParaRPr lang="en-US" sz="4500" dirty="0" smtClean="0">
              <a:solidFill>
                <a:schemeClr val="tx1"/>
              </a:solidFill>
              <a:latin typeface="+mj-lt"/>
              <a:ea typeface="+mj-ea"/>
              <a:cs typeface="+mj-cs"/>
            </a:endParaRPr>
          </a:p>
          <a:p>
            <a:pPr marL="514350" indent="-514350" algn="l">
              <a:buFont typeface="+mj-lt"/>
              <a:buAutoNum type="arabicPeriod"/>
            </a:pPr>
            <a:r>
              <a:rPr lang="en-US" sz="4500" dirty="0" smtClean="0">
                <a:solidFill>
                  <a:schemeClr val="tx1"/>
                </a:solidFill>
                <a:latin typeface="+mj-lt"/>
                <a:ea typeface="+mj-ea"/>
                <a:cs typeface="+mj-cs"/>
              </a:rPr>
              <a:t>Five Faculties</a:t>
            </a:r>
          </a:p>
          <a:p>
            <a:pPr marL="719138" indent="-179388" algn="l">
              <a:buFont typeface="Arial" pitchFamily="34" charset="0"/>
              <a:buChar char="•"/>
            </a:pPr>
            <a:r>
              <a:rPr lang="en-US" sz="4500" dirty="0" smtClean="0">
                <a:solidFill>
                  <a:schemeClr val="tx1"/>
                </a:solidFill>
                <a:latin typeface="+mj-lt"/>
                <a:ea typeface="+mj-ea"/>
                <a:cs typeface="+mj-cs"/>
              </a:rPr>
              <a:t>Faculty </a:t>
            </a:r>
            <a:r>
              <a:rPr lang="en-US" sz="4500" dirty="0" smtClean="0">
                <a:solidFill>
                  <a:schemeClr val="tx1"/>
                </a:solidFill>
                <a:latin typeface="+mj-lt"/>
                <a:ea typeface="+mj-ea"/>
                <a:cs typeface="+mj-cs"/>
              </a:rPr>
              <a:t>of Computing (over 1500 </a:t>
            </a:r>
            <a:r>
              <a:rPr lang="en-US" sz="4500" dirty="0" smtClean="0">
                <a:solidFill>
                  <a:schemeClr val="tx1"/>
                </a:solidFill>
                <a:latin typeface="+mj-lt"/>
                <a:ea typeface="+mj-ea"/>
                <a:cs typeface="+mj-cs"/>
              </a:rPr>
              <a:t>students, Student t</a:t>
            </a:r>
            <a:r>
              <a:rPr lang="en-US" sz="4500" dirty="0" smtClean="0">
                <a:solidFill>
                  <a:schemeClr val="tx1"/>
                </a:solidFill>
              </a:rPr>
              <a:t>o Population Ratio Appr</a:t>
            </a:r>
            <a:r>
              <a:rPr lang="en-US" sz="4800" dirty="0" smtClean="0">
                <a:solidFill>
                  <a:schemeClr val="tx1"/>
                </a:solidFill>
              </a:rPr>
              <a:t>oximately</a:t>
            </a:r>
            <a:r>
              <a:rPr lang="en-US" sz="4500" dirty="0" smtClean="0">
                <a:solidFill>
                  <a:schemeClr val="tx1"/>
                </a:solidFill>
              </a:rPr>
              <a:t>: 1:2000</a:t>
            </a:r>
            <a:r>
              <a:rPr lang="en-US" sz="4500" dirty="0" smtClean="0">
                <a:solidFill>
                  <a:schemeClr val="tx1"/>
                </a:solidFill>
                <a:latin typeface="+mj-lt"/>
                <a:ea typeface="+mj-ea"/>
                <a:cs typeface="+mj-cs"/>
              </a:rPr>
              <a:t>)</a:t>
            </a:r>
            <a:endParaRPr lang="en-US" sz="4500" dirty="0" smtClean="0">
              <a:solidFill>
                <a:schemeClr val="tx1"/>
              </a:solidFill>
              <a:latin typeface="+mj-lt"/>
              <a:ea typeface="+mj-ea"/>
              <a:cs typeface="+mj-cs"/>
            </a:endParaRPr>
          </a:p>
          <a:p>
            <a:pPr marL="514350" indent="115888" algn="l">
              <a:buFont typeface="Arial" pitchFamily="34" charset="0"/>
              <a:buChar char="•"/>
              <a:tabLst>
                <a:tab pos="630238" algn="l"/>
                <a:tab pos="809625" algn="l"/>
              </a:tabLst>
            </a:pPr>
            <a:r>
              <a:rPr lang="en-US" sz="4500" dirty="0" smtClean="0">
                <a:solidFill>
                  <a:schemeClr val="tx1"/>
                </a:solidFill>
                <a:latin typeface="+mj-lt"/>
                <a:ea typeface="+mj-ea"/>
                <a:cs typeface="+mj-cs"/>
              </a:rPr>
              <a:t>  Faculty </a:t>
            </a:r>
            <a:r>
              <a:rPr lang="en-US" sz="4500" dirty="0" smtClean="0">
                <a:solidFill>
                  <a:schemeClr val="tx1"/>
                </a:solidFill>
              </a:rPr>
              <a:t>of  Accounting</a:t>
            </a:r>
          </a:p>
          <a:p>
            <a:pPr marL="514350" indent="115888" algn="l">
              <a:buFont typeface="Arial" pitchFamily="34" charset="0"/>
              <a:buChar char="•"/>
            </a:pPr>
            <a:r>
              <a:rPr lang="en-US" sz="4500" dirty="0" smtClean="0">
                <a:solidFill>
                  <a:schemeClr val="tx1"/>
                </a:solidFill>
              </a:rPr>
              <a:t>  </a:t>
            </a:r>
            <a:r>
              <a:rPr lang="en-US" sz="4500" dirty="0" smtClean="0">
                <a:solidFill>
                  <a:schemeClr val="tx1"/>
                </a:solidFill>
              </a:rPr>
              <a:t>Faculty </a:t>
            </a:r>
            <a:r>
              <a:rPr lang="en-US" sz="4500" dirty="0" smtClean="0">
                <a:solidFill>
                  <a:schemeClr val="tx1"/>
                </a:solidFill>
              </a:rPr>
              <a:t>of Business</a:t>
            </a:r>
          </a:p>
          <a:p>
            <a:pPr marL="514350" indent="115888" algn="l">
              <a:buFont typeface="Arial" pitchFamily="34" charset="0"/>
              <a:buChar char="•"/>
            </a:pPr>
            <a:r>
              <a:rPr lang="en-US" sz="4500" dirty="0" smtClean="0">
                <a:solidFill>
                  <a:schemeClr val="tx1"/>
                </a:solidFill>
              </a:rPr>
              <a:t>  </a:t>
            </a:r>
            <a:r>
              <a:rPr lang="en-US" sz="4500" dirty="0" smtClean="0">
                <a:solidFill>
                  <a:schemeClr val="tx1"/>
                </a:solidFill>
              </a:rPr>
              <a:t>Faculty </a:t>
            </a:r>
            <a:r>
              <a:rPr lang="en-US" sz="4500" dirty="0" smtClean="0">
                <a:solidFill>
                  <a:schemeClr val="tx1"/>
                </a:solidFill>
              </a:rPr>
              <a:t>of Education and Continuing Studies</a:t>
            </a:r>
          </a:p>
          <a:p>
            <a:pPr marL="514350" indent="115888" algn="l">
              <a:buFont typeface="Arial" pitchFamily="34" charset="0"/>
              <a:buChar char="•"/>
            </a:pPr>
            <a:r>
              <a:rPr lang="en-US" sz="4500" dirty="0" smtClean="0">
                <a:solidFill>
                  <a:schemeClr val="tx1"/>
                </a:solidFill>
              </a:rPr>
              <a:t>  </a:t>
            </a:r>
            <a:r>
              <a:rPr lang="en-US" sz="4500" dirty="0" smtClean="0">
                <a:solidFill>
                  <a:schemeClr val="tx1"/>
                </a:solidFill>
              </a:rPr>
              <a:t>Faculty </a:t>
            </a:r>
            <a:r>
              <a:rPr lang="en-US" sz="4500" dirty="0" smtClean="0">
                <a:solidFill>
                  <a:schemeClr val="tx1"/>
                </a:solidFill>
              </a:rPr>
              <a:t>of </a:t>
            </a:r>
            <a:r>
              <a:rPr lang="en-US" sz="4500" dirty="0" smtClean="0">
                <a:solidFill>
                  <a:schemeClr val="tx1"/>
                </a:solidFill>
              </a:rPr>
              <a:t>Engineering</a:t>
            </a:r>
          </a:p>
          <a:p>
            <a:pPr marL="514350" indent="115888" algn="l"/>
            <a:endParaRPr lang="en-US" sz="4500" dirty="0" smtClean="0">
              <a:solidFill>
                <a:schemeClr val="tx1"/>
              </a:solidFill>
            </a:endParaRPr>
          </a:p>
          <a:p>
            <a:pPr marL="514350" indent="-514350" algn="l"/>
            <a:r>
              <a:rPr lang="en-US" sz="4500" dirty="0" smtClean="0">
                <a:solidFill>
                  <a:schemeClr val="tx1"/>
                </a:solidFill>
              </a:rPr>
              <a:t>3. 	Student :C</a:t>
            </a:r>
            <a:r>
              <a:rPr lang="en-US" sz="4800" dirty="0" smtClean="0">
                <a:solidFill>
                  <a:schemeClr val="tx1"/>
                </a:solidFill>
              </a:rPr>
              <a:t>omputer Ratio (1:2)  </a:t>
            </a:r>
            <a:r>
              <a:rPr lang="en-US" sz="4800" dirty="0" smtClean="0">
                <a:solidFill>
                  <a:schemeClr val="tx1"/>
                </a:solidFill>
                <a:sym typeface="Wingdings" pitchFamily="2" charset="2"/>
              </a:rPr>
              <a:t> Ab</a:t>
            </a:r>
            <a:r>
              <a:rPr lang="en-US" sz="4800" dirty="0" smtClean="0">
                <a:solidFill>
                  <a:schemeClr val="tx1"/>
                </a:solidFill>
              </a:rPr>
              <a:t>out 4000 students</a:t>
            </a:r>
          </a:p>
          <a:p>
            <a:pPr marL="514350" indent="-514350" algn="l"/>
            <a:endParaRPr lang="en-US" sz="4500" dirty="0" smtClean="0">
              <a:solidFill>
                <a:schemeClr val="tx1"/>
              </a:solidFill>
            </a:endParaRPr>
          </a:p>
          <a:p>
            <a:pPr marL="514350" indent="-514350" algn="l"/>
            <a:r>
              <a:rPr lang="en-US" sz="4500" dirty="0" smtClean="0">
                <a:solidFill>
                  <a:schemeClr val="tx1"/>
                </a:solidFill>
              </a:rPr>
              <a:t>4.</a:t>
            </a:r>
            <a:r>
              <a:rPr lang="en-US" sz="4500" dirty="0" smtClean="0">
                <a:solidFill>
                  <a:schemeClr val="tx1"/>
                </a:solidFill>
              </a:rPr>
              <a:t>       </a:t>
            </a:r>
            <a:r>
              <a:rPr lang="en-US" sz="4500" dirty="0" smtClean="0">
                <a:solidFill>
                  <a:schemeClr val="tx1"/>
                </a:solidFill>
              </a:rPr>
              <a:t>ISO Certified  9001:2008</a:t>
            </a:r>
          </a:p>
          <a:p>
            <a:pPr marL="514350" indent="-514350" algn="l"/>
            <a:endParaRPr lang="en-US" sz="4500" dirty="0" smtClean="0">
              <a:solidFill>
                <a:schemeClr val="tx1"/>
              </a:solidFill>
            </a:endParaRPr>
          </a:p>
          <a:p>
            <a:pPr marL="514350" indent="-514350" algn="l"/>
            <a:r>
              <a:rPr lang="en-US" sz="4500" dirty="0" smtClean="0">
                <a:solidFill>
                  <a:schemeClr val="tx1"/>
                </a:solidFill>
              </a:rPr>
              <a:t>5.      Some of our Technical </a:t>
            </a:r>
            <a:r>
              <a:rPr lang="en-US" sz="4500" dirty="0" smtClean="0">
                <a:solidFill>
                  <a:schemeClr val="tx1"/>
                </a:solidFill>
              </a:rPr>
              <a:t>Partnerships- Ohio University, USA; Manipal University India; Teesside University, UK; The Open University ,UK and NIIT India.</a:t>
            </a:r>
          </a:p>
          <a:p>
            <a:pPr marL="514350" indent="-514350" algn="l"/>
            <a:endParaRPr lang="en-US" sz="4500" dirty="0" smtClean="0">
              <a:solidFill>
                <a:schemeClr val="tx1"/>
              </a:solidFill>
            </a:endParaRPr>
          </a:p>
          <a:p>
            <a:pPr marL="514350" indent="-514350" algn="l"/>
            <a:r>
              <a:rPr lang="en-US" sz="4500" dirty="0" smtClean="0">
                <a:solidFill>
                  <a:schemeClr val="tx1"/>
                </a:solidFill>
              </a:rPr>
              <a:t>6.       Also </a:t>
            </a:r>
            <a:r>
              <a:rPr lang="en-US" sz="4500" dirty="0" smtClean="0">
                <a:solidFill>
                  <a:schemeClr val="tx1"/>
                </a:solidFill>
              </a:rPr>
              <a:t>running partner programmes – Teesside University MSc in Computing; The Open University BSc(Hons) in Computing and its Practice</a:t>
            </a:r>
          </a:p>
          <a:p>
            <a:pPr marL="514350" indent="-514350" algn="l">
              <a:buAutoNum type="arabicPeriod" startAt="4"/>
            </a:pPr>
            <a:endParaRPr lang="en-US" sz="3100" dirty="0" smtClean="0">
              <a:solidFill>
                <a:schemeClr val="tx1"/>
              </a:solidFill>
            </a:endParaRPr>
          </a:p>
          <a:p>
            <a:pPr marL="514350" indent="-514350" algn="l">
              <a:buAutoNum type="arabicPeriod" startAt="4"/>
            </a:pPr>
            <a:endParaRPr lang="en-US" sz="3100" dirty="0" smtClean="0">
              <a:solidFill>
                <a:schemeClr val="tx1"/>
              </a:solidFill>
            </a:endParaRPr>
          </a:p>
          <a:p>
            <a:pPr marL="514350" indent="115888" algn="l"/>
            <a:endParaRPr lang="en-US" sz="3100" dirty="0" smtClean="0">
              <a:solidFill>
                <a:schemeClr val="tx1"/>
              </a:solidFill>
            </a:endParaRPr>
          </a:p>
          <a:p>
            <a:pPr marL="514350" indent="-153988" algn="l"/>
            <a:endParaRPr lang="en-US" sz="3100" dirty="0" smtClean="0">
              <a:solidFill>
                <a:schemeClr val="tx1"/>
              </a:solidFill>
            </a:endParaRPr>
          </a:p>
          <a:p>
            <a:pPr marL="514350" indent="-514350" algn="l"/>
            <a:endParaRPr lang="en-US" sz="3100" dirty="0" smtClean="0">
              <a:solidFill>
                <a:schemeClr val="tx1"/>
              </a:solidFill>
              <a:latin typeface="+mj-lt"/>
              <a:ea typeface="+mj-ea"/>
              <a:cs typeface="+mj-cs"/>
            </a:endParaRPr>
          </a:p>
          <a:p>
            <a:pPr marL="514350" indent="-514350" algn="l">
              <a:buFont typeface="+mj-lt"/>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76672"/>
            <a:ext cx="6048672" cy="921345"/>
          </a:xfrm>
        </p:spPr>
        <p:txBody>
          <a:bodyPr>
            <a:noAutofit/>
          </a:bodyPr>
          <a:lstStyle/>
          <a:p>
            <a:r>
              <a:rPr lang="en-US" sz="3200" dirty="0" smtClean="0"/>
              <a:t>Disclaimer</a:t>
            </a:r>
            <a:endParaRPr lang="en-GB" sz="3200" dirty="0"/>
          </a:p>
        </p:txBody>
      </p:sp>
      <p:pic>
        <p:nvPicPr>
          <p:cNvPr id="1026" name="Picture 2"/>
          <p:cNvPicPr>
            <a:picLocks noChangeAspect="1" noChangeArrowheads="1"/>
          </p:cNvPicPr>
          <p:nvPr/>
        </p:nvPicPr>
        <p:blipFill>
          <a:blip r:embed="rId2" cstate="print"/>
          <a:srcRect/>
          <a:stretch>
            <a:fillRect/>
          </a:stretch>
        </p:blipFill>
        <p:spPr bwMode="auto">
          <a:xfrm>
            <a:off x="7667625" y="0"/>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7164288" y="4653136"/>
            <a:ext cx="1752600" cy="1838325"/>
          </a:xfrm>
          <a:prstGeom prst="rect">
            <a:avLst/>
          </a:prstGeom>
          <a:noFill/>
          <a:ln w="9525">
            <a:noFill/>
            <a:miter lim="800000"/>
            <a:headEnd/>
            <a:tailEnd/>
          </a:ln>
        </p:spPr>
      </p:pic>
      <p:sp>
        <p:nvSpPr>
          <p:cNvPr id="6" name="Subtitle 5"/>
          <p:cNvSpPr>
            <a:spLocks noGrp="1"/>
          </p:cNvSpPr>
          <p:nvPr>
            <p:ph type="subTitle" idx="1"/>
          </p:nvPr>
        </p:nvSpPr>
        <p:spPr>
          <a:xfrm>
            <a:off x="539552" y="1268760"/>
            <a:ext cx="7416824" cy="5112568"/>
          </a:xfrm>
        </p:spPr>
        <p:txBody>
          <a:bodyPr>
            <a:normAutofit/>
          </a:bodyPr>
          <a:lstStyle/>
          <a:p>
            <a:pPr marL="514350" indent="-514350" algn="just"/>
            <a:r>
              <a:rPr lang="en-US" sz="3100" dirty="0" smtClean="0">
                <a:solidFill>
                  <a:schemeClr val="tx1"/>
                </a:solidFill>
              </a:rPr>
              <a:t>	This presentation</a:t>
            </a:r>
            <a:r>
              <a:rPr lang="en-US" sz="2800" dirty="0" smtClean="0"/>
              <a:t> </a:t>
            </a:r>
            <a:r>
              <a:rPr lang="en-US" sz="3100" dirty="0" smtClean="0">
                <a:solidFill>
                  <a:schemeClr val="tx1"/>
                </a:solidFill>
              </a:rPr>
              <a:t>is based on my personal experiences in curriculum development in Botswana and does not reflect the views of other private tertiary institutions in Botswana, Botho University or the regulatory authorities who are involved in new programme accreditation. </a:t>
            </a:r>
          </a:p>
          <a:p>
            <a:pPr marL="514350" indent="-514350" algn="l">
              <a:buAutoNum type="arabicPeriod" startAt="4"/>
            </a:pPr>
            <a:endParaRPr lang="en-US" sz="3100" dirty="0" smtClean="0">
              <a:solidFill>
                <a:schemeClr val="tx1"/>
              </a:solidFill>
            </a:endParaRPr>
          </a:p>
          <a:p>
            <a:pPr marL="514350" indent="115888" algn="l"/>
            <a:endParaRPr lang="en-US" sz="3100" dirty="0" smtClean="0">
              <a:solidFill>
                <a:schemeClr val="tx1"/>
              </a:solidFill>
            </a:endParaRPr>
          </a:p>
          <a:p>
            <a:pPr marL="514350" indent="-153988" algn="l"/>
            <a:endParaRPr lang="en-US" sz="3100" dirty="0" smtClean="0">
              <a:solidFill>
                <a:schemeClr val="tx1"/>
              </a:solidFill>
            </a:endParaRPr>
          </a:p>
          <a:p>
            <a:pPr marL="514350" indent="-514350" algn="l"/>
            <a:endParaRPr lang="en-US" sz="3100" dirty="0" smtClean="0">
              <a:solidFill>
                <a:schemeClr val="tx1"/>
              </a:solidFill>
              <a:latin typeface="+mj-lt"/>
              <a:ea typeface="+mj-ea"/>
              <a:cs typeface="+mj-cs"/>
            </a:endParaRPr>
          </a:p>
          <a:p>
            <a:pPr marL="514350" indent="-514350" algn="l">
              <a:buFont typeface="+mj-lt"/>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452320" y="188640"/>
            <a:ext cx="1476375" cy="1647825"/>
          </a:xfrm>
          <a:prstGeom prst="rect">
            <a:avLst/>
          </a:prstGeom>
          <a:noFill/>
          <a:ln w="9525">
            <a:noFill/>
            <a:miter lim="800000"/>
            <a:headEnd/>
            <a:tailEnd/>
          </a:ln>
        </p:spPr>
      </p:pic>
      <p:sp>
        <p:nvSpPr>
          <p:cNvPr id="2" name="Title 1"/>
          <p:cNvSpPr>
            <a:spLocks noGrp="1"/>
          </p:cNvSpPr>
          <p:nvPr>
            <p:ph type="ctrTitle"/>
          </p:nvPr>
        </p:nvSpPr>
        <p:spPr>
          <a:xfrm>
            <a:off x="611560" y="980728"/>
            <a:ext cx="6480720" cy="1470025"/>
          </a:xfrm>
        </p:spPr>
        <p:txBody>
          <a:bodyPr>
            <a:normAutofit fontScale="90000"/>
          </a:bodyPr>
          <a:lstStyle/>
          <a:p>
            <a:pPr marL="742950" indent="-742950" algn="l"/>
            <a:r>
              <a:rPr lang="en-US" sz="3200" dirty="0" smtClean="0"/>
              <a:t>Health  Informatics and Health Information Management. </a:t>
            </a:r>
            <a:br>
              <a:rPr lang="en-US" sz="3200" dirty="0" smtClean="0"/>
            </a:br>
            <a:r>
              <a:rPr lang="en-US" dirty="0" smtClean="0"/>
              <a:t/>
            </a:r>
            <a:br>
              <a:rPr lang="en-US" dirty="0" smtClean="0"/>
            </a:br>
            <a:r>
              <a:rPr lang="en-US" dirty="0" smtClean="0"/>
              <a:t/>
            </a:r>
            <a:br>
              <a:rPr lang="en-US" dirty="0" smtClean="0"/>
            </a:br>
            <a:endParaRPr lang="en-GB" dirty="0"/>
          </a:p>
        </p:txBody>
      </p:sp>
      <p:sp>
        <p:nvSpPr>
          <p:cNvPr id="14" name="TextBox 13"/>
          <p:cNvSpPr txBox="1"/>
          <p:nvPr/>
        </p:nvSpPr>
        <p:spPr>
          <a:xfrm>
            <a:off x="1223120" y="5805264"/>
            <a:ext cx="7920880" cy="892552"/>
          </a:xfrm>
          <a:prstGeom prst="rect">
            <a:avLst/>
          </a:prstGeom>
          <a:noFill/>
        </p:spPr>
        <p:txBody>
          <a:bodyPr wrap="square" rtlCol="0">
            <a:spAutoFit/>
          </a:bodyPr>
          <a:lstStyle/>
          <a:p>
            <a:r>
              <a:rPr lang="en-US" sz="1600" i="1" dirty="0" smtClean="0"/>
              <a:t>Source: </a:t>
            </a:r>
            <a:r>
              <a:rPr lang="en-US" sz="1600" dirty="0" smtClean="0"/>
              <a:t>University Alliance on March 22, 2013 </a:t>
            </a:r>
          </a:p>
          <a:p>
            <a:endParaRPr lang="en-US" sz="1600" i="1" dirty="0"/>
          </a:p>
          <a:p>
            <a:endParaRPr lang="en-GB" dirty="0"/>
          </a:p>
        </p:txBody>
      </p:sp>
      <p:sp>
        <p:nvSpPr>
          <p:cNvPr id="15" name="TextBox 14"/>
          <p:cNvSpPr txBox="1"/>
          <p:nvPr/>
        </p:nvSpPr>
        <p:spPr>
          <a:xfrm>
            <a:off x="539552" y="1412776"/>
            <a:ext cx="7200800" cy="4616648"/>
          </a:xfrm>
          <a:prstGeom prst="rect">
            <a:avLst/>
          </a:prstGeom>
          <a:noFill/>
        </p:spPr>
        <p:txBody>
          <a:bodyPr wrap="square" rtlCol="0">
            <a:spAutoFit/>
          </a:bodyPr>
          <a:lstStyle/>
          <a:p>
            <a:r>
              <a:rPr lang="en-US" dirty="0" smtClean="0"/>
              <a:t>“</a:t>
            </a:r>
            <a:r>
              <a:rPr lang="en-US" sz="2000" dirty="0" smtClean="0"/>
              <a:t>Health informatics professionals </a:t>
            </a:r>
            <a:r>
              <a:rPr lang="en-US" sz="2000" b="1" u="sng" dirty="0" smtClean="0"/>
              <a:t>design and develop information systems and processes </a:t>
            </a:r>
            <a:r>
              <a:rPr lang="en-US" sz="2000" dirty="0" smtClean="0"/>
              <a:t>that improve the quality, effectiveness and efficiency of care and also assess emerging technologies for healthcare applications. HI is often described as </a:t>
            </a:r>
            <a:r>
              <a:rPr lang="en-US" sz="2000" b="1" u="sng" dirty="0" smtClean="0"/>
              <a:t>the intersection of computer science, information science and healthcare</a:t>
            </a:r>
            <a:r>
              <a:rPr lang="en-US" sz="2000" dirty="0" smtClean="0"/>
              <a:t>”.</a:t>
            </a:r>
          </a:p>
          <a:p>
            <a:endParaRPr lang="en-US" sz="2000" dirty="0"/>
          </a:p>
          <a:p>
            <a:r>
              <a:rPr lang="en-US" sz="2000" dirty="0" smtClean="0"/>
              <a:t>“Health information management is chiefly concerned with </a:t>
            </a:r>
            <a:r>
              <a:rPr lang="en-US" sz="2000" b="1" u="sng" dirty="0" smtClean="0"/>
              <a:t>organizing and managing patient data contained in the medical record. </a:t>
            </a:r>
            <a:r>
              <a:rPr lang="en-US" sz="2000" dirty="0" smtClean="0"/>
              <a:t>HIM professionals </a:t>
            </a:r>
            <a:r>
              <a:rPr lang="en-US" sz="2000" b="1" u="sng" dirty="0" smtClean="0"/>
              <a:t>are often responsible for coding health information</a:t>
            </a:r>
            <a:r>
              <a:rPr lang="en-US" sz="2000" dirty="0" smtClean="0"/>
              <a:t> for proper reimbursement or research as well as ensuring compliance with governmental regulations regarding patient data”.</a:t>
            </a:r>
          </a:p>
          <a:p>
            <a:endParaRPr lang="en-US" dirty="0"/>
          </a:p>
          <a:p>
            <a:endParaRPr lang="en-US"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6048672" cy="1470025"/>
          </a:xfrm>
        </p:spPr>
        <p:txBody>
          <a:bodyPr>
            <a:noAutofit/>
          </a:bodyPr>
          <a:lstStyle/>
          <a:p>
            <a:pPr algn="l"/>
            <a:r>
              <a:rPr lang="en-US" sz="3200" dirty="0" smtClean="0"/>
              <a:t>Problems in Developing curricula for Health Informatics in Botswana </a:t>
            </a:r>
            <a:endParaRPr lang="en-GB" sz="3200"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7391400" y="4797152"/>
            <a:ext cx="1752600" cy="1838325"/>
          </a:xfrm>
          <a:prstGeom prst="rect">
            <a:avLst/>
          </a:prstGeom>
          <a:noFill/>
          <a:ln w="9525">
            <a:noFill/>
            <a:miter lim="800000"/>
            <a:headEnd/>
            <a:tailEnd/>
          </a:ln>
        </p:spPr>
      </p:pic>
      <p:sp>
        <p:nvSpPr>
          <p:cNvPr id="6" name="Subtitle 5"/>
          <p:cNvSpPr>
            <a:spLocks noGrp="1"/>
          </p:cNvSpPr>
          <p:nvPr>
            <p:ph type="subTitle" idx="1"/>
          </p:nvPr>
        </p:nvSpPr>
        <p:spPr>
          <a:xfrm>
            <a:off x="755576" y="2204864"/>
            <a:ext cx="6472808" cy="3888432"/>
          </a:xfrm>
        </p:spPr>
        <p:txBody>
          <a:bodyPr>
            <a:normAutofit fontScale="92500" lnSpcReduction="20000"/>
          </a:bodyPr>
          <a:lstStyle/>
          <a:p>
            <a:pPr marL="514350" indent="-514350" algn="l">
              <a:buAutoNum type="arabicPeriod"/>
            </a:pPr>
            <a:r>
              <a:rPr lang="en-US" dirty="0" smtClean="0">
                <a:solidFill>
                  <a:schemeClr val="tx1"/>
                </a:solidFill>
                <a:latin typeface="+mj-lt"/>
                <a:ea typeface="+mj-ea"/>
                <a:cs typeface="+mj-cs"/>
              </a:rPr>
              <a:t>Lack of a standardised system f</a:t>
            </a:r>
            <a:r>
              <a:rPr lang="en-US" dirty="0" smtClean="0">
                <a:solidFill>
                  <a:schemeClr val="tx1"/>
                </a:solidFill>
              </a:rPr>
              <a:t>or determining</a:t>
            </a:r>
            <a:r>
              <a:rPr lang="en-US" dirty="0" smtClean="0">
                <a:solidFill>
                  <a:schemeClr val="tx1"/>
                </a:solidFill>
                <a:latin typeface="+mj-lt"/>
                <a:ea typeface="+mj-ea"/>
                <a:cs typeface="+mj-cs"/>
              </a:rPr>
              <a:t> credits allocated t</a:t>
            </a:r>
            <a:r>
              <a:rPr lang="en-US" dirty="0" smtClean="0">
                <a:solidFill>
                  <a:schemeClr val="tx1"/>
                </a:solidFill>
              </a:rPr>
              <a:t>o a module.</a:t>
            </a:r>
          </a:p>
          <a:p>
            <a:pPr marL="90488" indent="-90488" algn="l"/>
            <a:r>
              <a:rPr lang="en-US" dirty="0" smtClean="0">
                <a:solidFill>
                  <a:schemeClr val="tx1"/>
                </a:solidFill>
                <a:latin typeface="+mj-lt"/>
                <a:ea typeface="+mj-ea"/>
                <a:cs typeface="+mj-cs"/>
              </a:rPr>
              <a:t>a) BNCQF still at draft stage.</a:t>
            </a:r>
          </a:p>
          <a:p>
            <a:pPr marL="514350" indent="-514350" algn="l"/>
            <a:r>
              <a:rPr lang="en-US" dirty="0" smtClean="0">
                <a:solidFill>
                  <a:schemeClr val="tx1"/>
                </a:solidFill>
                <a:latin typeface="+mj-lt"/>
                <a:ea typeface="+mj-ea"/>
                <a:cs typeface="+mj-cs"/>
              </a:rPr>
              <a:t>b) 1 Credit = 10 National hours, Degree pegged at 120 credits- What happens t</a:t>
            </a:r>
            <a:r>
              <a:rPr lang="en-US" dirty="0" smtClean="0">
                <a:solidFill>
                  <a:schemeClr val="tx1"/>
                </a:solidFill>
              </a:rPr>
              <a:t>o institutions benchmarked against its partner’s programmes in the UK?</a:t>
            </a:r>
            <a:endParaRPr lang="en-US" dirty="0" smtClean="0">
              <a:solidFill>
                <a:schemeClr val="tx1"/>
              </a:solidFill>
              <a:latin typeface="+mj-lt"/>
              <a:ea typeface="+mj-ea"/>
              <a:cs typeface="+mj-cs"/>
            </a:endParaRPr>
          </a:p>
          <a:p>
            <a:pPr marL="514350" indent="-514350" algn="l"/>
            <a:endParaRPr lang="en-US" dirty="0" smtClean="0">
              <a:solidFill>
                <a:schemeClr val="tx1"/>
              </a:solidFill>
              <a:latin typeface="+mj-lt"/>
              <a:ea typeface="+mj-ea"/>
              <a:cs typeface="+mj-cs"/>
            </a:endParaRPr>
          </a:p>
          <a:p>
            <a:pPr marL="514350" indent="-514350" algn="l">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6048672" cy="1470025"/>
          </a:xfrm>
        </p:spPr>
        <p:txBody>
          <a:bodyPr>
            <a:noAutofit/>
          </a:bodyPr>
          <a:lstStyle/>
          <a:p>
            <a:pPr algn="l"/>
            <a:r>
              <a:rPr lang="en-US" sz="3200" dirty="0" smtClean="0"/>
              <a:t>Problems in Developing curricula for Health Informatics in Botswana </a:t>
            </a:r>
            <a:endParaRPr lang="en-GB" sz="3200"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6876256" y="4653136"/>
            <a:ext cx="1752600" cy="1838325"/>
          </a:xfrm>
          <a:prstGeom prst="rect">
            <a:avLst/>
          </a:prstGeom>
          <a:noFill/>
          <a:ln w="9525">
            <a:noFill/>
            <a:miter lim="800000"/>
            <a:headEnd/>
            <a:tailEnd/>
          </a:ln>
        </p:spPr>
      </p:pic>
      <p:sp>
        <p:nvSpPr>
          <p:cNvPr id="6" name="Subtitle 5"/>
          <p:cNvSpPr>
            <a:spLocks noGrp="1"/>
          </p:cNvSpPr>
          <p:nvPr>
            <p:ph type="subTitle" idx="1"/>
          </p:nvPr>
        </p:nvSpPr>
        <p:spPr>
          <a:xfrm>
            <a:off x="755576" y="2204864"/>
            <a:ext cx="6472808" cy="3888432"/>
          </a:xfrm>
        </p:spPr>
        <p:txBody>
          <a:bodyPr>
            <a:normAutofit/>
          </a:bodyPr>
          <a:lstStyle/>
          <a:p>
            <a:pPr marL="514350" indent="-514350" algn="l">
              <a:buAutoNum type="arabicPeriod" startAt="2"/>
            </a:pPr>
            <a:r>
              <a:rPr lang="en-US" dirty="0" smtClean="0">
                <a:solidFill>
                  <a:schemeClr val="tx1"/>
                </a:solidFill>
                <a:latin typeface="+mj-lt"/>
                <a:ea typeface="+mj-ea"/>
                <a:cs typeface="+mj-cs"/>
              </a:rPr>
              <a:t>Lack </a:t>
            </a:r>
            <a:r>
              <a:rPr lang="en-US" dirty="0" smtClean="0">
                <a:solidFill>
                  <a:schemeClr val="tx1"/>
                </a:solidFill>
              </a:rPr>
              <a:t>o</a:t>
            </a:r>
            <a:r>
              <a:rPr lang="en-US" dirty="0" smtClean="0">
                <a:solidFill>
                  <a:schemeClr val="tx1"/>
                </a:solidFill>
                <a:latin typeface="+mj-lt"/>
                <a:ea typeface="+mj-ea"/>
                <a:cs typeface="+mj-cs"/>
              </a:rPr>
              <a:t>f kn</a:t>
            </a:r>
            <a:r>
              <a:rPr lang="en-US" dirty="0" smtClean="0">
                <a:solidFill>
                  <a:schemeClr val="tx1"/>
                </a:solidFill>
              </a:rPr>
              <a:t>o</a:t>
            </a:r>
            <a:r>
              <a:rPr lang="en-US" dirty="0" smtClean="0">
                <a:solidFill>
                  <a:schemeClr val="tx1"/>
                </a:solidFill>
                <a:latin typeface="+mj-lt"/>
                <a:ea typeface="+mj-ea"/>
                <a:cs typeface="+mj-cs"/>
              </a:rPr>
              <a:t>wledge </a:t>
            </a:r>
            <a:r>
              <a:rPr lang="en-US" dirty="0" smtClean="0">
                <a:solidFill>
                  <a:schemeClr val="tx1"/>
                </a:solidFill>
              </a:rPr>
              <a:t>on </a:t>
            </a:r>
            <a:r>
              <a:rPr lang="en-US" dirty="0" smtClean="0">
                <a:solidFill>
                  <a:schemeClr val="tx1"/>
                </a:solidFill>
                <a:latin typeface="+mj-lt"/>
                <a:ea typeface="+mj-ea"/>
                <a:cs typeface="+mj-cs"/>
              </a:rPr>
              <a:t>Health Informatics- c</a:t>
            </a:r>
            <a:r>
              <a:rPr lang="en-US" dirty="0" smtClean="0">
                <a:solidFill>
                  <a:schemeClr val="tx1"/>
                </a:solidFill>
              </a:rPr>
              <a:t>onflict between traditional medical science degree programmes and HI programmes .</a:t>
            </a:r>
          </a:p>
          <a:p>
            <a:pPr marL="514350" indent="-514350" algn="l"/>
            <a:endParaRPr lang="en-US" dirty="0" smtClean="0">
              <a:solidFill>
                <a:schemeClr val="tx1"/>
              </a:solidFill>
              <a:latin typeface="+mj-lt"/>
              <a:ea typeface="+mj-ea"/>
              <a:cs typeface="+mj-cs"/>
            </a:endParaRPr>
          </a:p>
          <a:p>
            <a:pPr marL="514350" indent="-514350" algn="l">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6048672" cy="1470025"/>
          </a:xfrm>
        </p:spPr>
        <p:txBody>
          <a:bodyPr>
            <a:noAutofit/>
          </a:bodyPr>
          <a:lstStyle/>
          <a:p>
            <a:pPr algn="l"/>
            <a:r>
              <a:rPr lang="en-US" sz="3200" dirty="0" smtClean="0"/>
              <a:t>Problems in Developing curricula for Health Informatics in Botswana </a:t>
            </a:r>
            <a:endParaRPr lang="en-GB" sz="3200"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6876256" y="4653136"/>
            <a:ext cx="1752600" cy="1838325"/>
          </a:xfrm>
          <a:prstGeom prst="rect">
            <a:avLst/>
          </a:prstGeom>
          <a:noFill/>
          <a:ln w="9525">
            <a:noFill/>
            <a:miter lim="800000"/>
            <a:headEnd/>
            <a:tailEnd/>
          </a:ln>
        </p:spPr>
      </p:pic>
      <p:sp>
        <p:nvSpPr>
          <p:cNvPr id="6" name="Subtitle 5"/>
          <p:cNvSpPr>
            <a:spLocks noGrp="1"/>
          </p:cNvSpPr>
          <p:nvPr>
            <p:ph type="subTitle" idx="1"/>
          </p:nvPr>
        </p:nvSpPr>
        <p:spPr>
          <a:xfrm>
            <a:off x="755576" y="2204864"/>
            <a:ext cx="6472808" cy="3888432"/>
          </a:xfrm>
        </p:spPr>
        <p:txBody>
          <a:bodyPr>
            <a:normAutofit/>
          </a:bodyPr>
          <a:lstStyle/>
          <a:p>
            <a:pPr marL="514350" indent="-514350" algn="l">
              <a:buAutoNum type="arabicPeriod" startAt="2"/>
            </a:pPr>
            <a:r>
              <a:rPr lang="en-US" dirty="0" smtClean="0">
                <a:solidFill>
                  <a:schemeClr val="tx1"/>
                </a:solidFill>
                <a:latin typeface="+mj-lt"/>
                <a:ea typeface="+mj-ea"/>
                <a:cs typeface="+mj-cs"/>
              </a:rPr>
              <a:t>Lack </a:t>
            </a:r>
            <a:r>
              <a:rPr lang="en-US" dirty="0" smtClean="0">
                <a:solidFill>
                  <a:schemeClr val="tx1"/>
                </a:solidFill>
              </a:rPr>
              <a:t>o</a:t>
            </a:r>
            <a:r>
              <a:rPr lang="en-US" dirty="0" smtClean="0">
                <a:solidFill>
                  <a:schemeClr val="tx1"/>
                </a:solidFill>
                <a:latin typeface="+mj-lt"/>
                <a:ea typeface="+mj-ea"/>
                <a:cs typeface="+mj-cs"/>
              </a:rPr>
              <a:t>f kn</a:t>
            </a:r>
            <a:r>
              <a:rPr lang="en-US" dirty="0" smtClean="0">
                <a:solidFill>
                  <a:schemeClr val="tx1"/>
                </a:solidFill>
              </a:rPr>
              <a:t>o</a:t>
            </a:r>
            <a:r>
              <a:rPr lang="en-US" dirty="0" smtClean="0">
                <a:solidFill>
                  <a:schemeClr val="tx1"/>
                </a:solidFill>
                <a:latin typeface="+mj-lt"/>
                <a:ea typeface="+mj-ea"/>
                <a:cs typeface="+mj-cs"/>
              </a:rPr>
              <a:t>wledge </a:t>
            </a:r>
            <a:r>
              <a:rPr lang="en-US" dirty="0" smtClean="0">
                <a:solidFill>
                  <a:schemeClr val="tx1"/>
                </a:solidFill>
              </a:rPr>
              <a:t>on </a:t>
            </a:r>
            <a:r>
              <a:rPr lang="en-US" dirty="0" smtClean="0">
                <a:solidFill>
                  <a:schemeClr val="tx1"/>
                </a:solidFill>
                <a:latin typeface="+mj-lt"/>
                <a:ea typeface="+mj-ea"/>
                <a:cs typeface="+mj-cs"/>
              </a:rPr>
              <a:t>Health Informatics- c</a:t>
            </a:r>
            <a:r>
              <a:rPr lang="en-US" dirty="0" smtClean="0">
                <a:solidFill>
                  <a:schemeClr val="tx1"/>
                </a:solidFill>
              </a:rPr>
              <a:t>onflict between traditional medical science degree programmes and HI.</a:t>
            </a:r>
          </a:p>
          <a:p>
            <a:pPr marL="514350" indent="-514350" algn="l"/>
            <a:endParaRPr lang="en-US" dirty="0" smtClean="0">
              <a:solidFill>
                <a:schemeClr val="tx1"/>
              </a:solidFill>
              <a:latin typeface="+mj-lt"/>
              <a:ea typeface="+mj-ea"/>
              <a:cs typeface="+mj-cs"/>
            </a:endParaRPr>
          </a:p>
          <a:p>
            <a:pPr marL="514350" indent="-514350" algn="l">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6048672" cy="1470025"/>
          </a:xfrm>
        </p:spPr>
        <p:txBody>
          <a:bodyPr>
            <a:noAutofit/>
          </a:bodyPr>
          <a:lstStyle/>
          <a:p>
            <a:pPr algn="l"/>
            <a:r>
              <a:rPr lang="en-US" sz="3200" dirty="0" smtClean="0"/>
              <a:t>Problems in Developing curricula for Health Informatics in Botswana </a:t>
            </a:r>
            <a:endParaRPr lang="en-GB" sz="3200"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6876256" y="4653136"/>
            <a:ext cx="1752600" cy="1838325"/>
          </a:xfrm>
          <a:prstGeom prst="rect">
            <a:avLst/>
          </a:prstGeom>
          <a:noFill/>
          <a:ln w="9525">
            <a:noFill/>
            <a:miter lim="800000"/>
            <a:headEnd/>
            <a:tailEnd/>
          </a:ln>
        </p:spPr>
      </p:pic>
      <p:sp>
        <p:nvSpPr>
          <p:cNvPr id="6" name="Subtitle 5"/>
          <p:cNvSpPr>
            <a:spLocks noGrp="1"/>
          </p:cNvSpPr>
          <p:nvPr>
            <p:ph type="subTitle" idx="1"/>
          </p:nvPr>
        </p:nvSpPr>
        <p:spPr>
          <a:xfrm>
            <a:off x="755576" y="2204864"/>
            <a:ext cx="6472808" cy="3888432"/>
          </a:xfrm>
        </p:spPr>
        <p:txBody>
          <a:bodyPr>
            <a:normAutofit/>
          </a:bodyPr>
          <a:lstStyle/>
          <a:p>
            <a:pPr marL="514350" indent="-514350" algn="l"/>
            <a:r>
              <a:rPr lang="en-US" dirty="0" smtClean="0">
                <a:solidFill>
                  <a:schemeClr val="tx1"/>
                </a:solidFill>
                <a:latin typeface="+mj-lt"/>
                <a:ea typeface="+mj-ea"/>
                <a:cs typeface="+mj-cs"/>
              </a:rPr>
              <a:t>3.  Lack </a:t>
            </a:r>
            <a:r>
              <a:rPr lang="en-US" dirty="0" smtClean="0">
                <a:solidFill>
                  <a:schemeClr val="tx1"/>
                </a:solidFill>
              </a:rPr>
              <a:t>o</a:t>
            </a:r>
            <a:r>
              <a:rPr lang="en-US" dirty="0" smtClean="0">
                <a:solidFill>
                  <a:schemeClr val="tx1"/>
                </a:solidFill>
                <a:latin typeface="+mj-lt"/>
                <a:ea typeface="+mj-ea"/>
                <a:cs typeface="+mj-cs"/>
              </a:rPr>
              <a:t>f </a:t>
            </a:r>
            <a:r>
              <a:rPr lang="en-US" dirty="0" smtClean="0">
                <a:solidFill>
                  <a:schemeClr val="tx1"/>
                </a:solidFill>
              </a:rPr>
              <a:t>evidence on the contribution of </a:t>
            </a:r>
            <a:r>
              <a:rPr lang="en-US" dirty="0" smtClean="0">
                <a:solidFill>
                  <a:schemeClr val="tx1"/>
                </a:solidFill>
                <a:latin typeface="+mj-lt"/>
                <a:ea typeface="+mj-ea"/>
                <a:cs typeface="+mj-cs"/>
              </a:rPr>
              <a:t>Health Informatics at a National Level- m</a:t>
            </a:r>
            <a:r>
              <a:rPr lang="en-US" dirty="0" smtClean="0">
                <a:solidFill>
                  <a:schemeClr val="tx1"/>
                </a:solidFill>
              </a:rPr>
              <a:t>o</a:t>
            </a:r>
            <a:r>
              <a:rPr lang="en-US" dirty="0" smtClean="0">
                <a:solidFill>
                  <a:schemeClr val="tx1"/>
                </a:solidFill>
                <a:latin typeface="+mj-lt"/>
                <a:ea typeface="+mj-ea"/>
                <a:cs typeface="+mj-cs"/>
              </a:rPr>
              <a:t>st pr</a:t>
            </a:r>
            <a:r>
              <a:rPr lang="en-US" dirty="0" smtClean="0">
                <a:solidFill>
                  <a:schemeClr val="tx1"/>
                </a:solidFill>
              </a:rPr>
              <a:t>o</a:t>
            </a:r>
            <a:r>
              <a:rPr lang="en-US" dirty="0" smtClean="0">
                <a:solidFill>
                  <a:schemeClr val="tx1"/>
                </a:solidFill>
                <a:latin typeface="+mj-lt"/>
                <a:ea typeface="+mj-ea"/>
                <a:cs typeface="+mj-cs"/>
              </a:rPr>
              <a:t>jects have remained at pil</a:t>
            </a:r>
            <a:r>
              <a:rPr lang="en-US" dirty="0" smtClean="0">
                <a:solidFill>
                  <a:schemeClr val="tx1"/>
                </a:solidFill>
              </a:rPr>
              <a:t>o</a:t>
            </a:r>
            <a:r>
              <a:rPr lang="en-US" dirty="0" smtClean="0">
                <a:solidFill>
                  <a:schemeClr val="tx1"/>
                </a:solidFill>
                <a:latin typeface="+mj-lt"/>
                <a:ea typeface="+mj-ea"/>
                <a:cs typeface="+mj-cs"/>
              </a:rPr>
              <a:t>t stage with s</a:t>
            </a:r>
            <a:r>
              <a:rPr lang="en-US" dirty="0" smtClean="0">
                <a:solidFill>
                  <a:schemeClr val="tx1"/>
                </a:solidFill>
              </a:rPr>
              <a:t>ome evidence of scaling up.</a:t>
            </a:r>
          </a:p>
          <a:p>
            <a:pPr marL="514350" indent="-514350" algn="l"/>
            <a:endParaRPr lang="en-US" dirty="0" smtClean="0">
              <a:solidFill>
                <a:schemeClr val="tx1"/>
              </a:solidFill>
              <a:latin typeface="+mj-lt"/>
              <a:ea typeface="+mj-ea"/>
              <a:cs typeface="+mj-cs"/>
            </a:endParaRPr>
          </a:p>
          <a:p>
            <a:pPr marL="514350" indent="-514350" algn="l">
              <a:buAutoNum type="arabicPeriod"/>
            </a:pPr>
            <a:endParaRPr lang="en-GB" dirty="0" smtClean="0">
              <a:solidFill>
                <a:schemeClr val="tx1"/>
              </a:solidFill>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980728"/>
            <a:ext cx="6480720" cy="1470025"/>
          </a:xfrm>
        </p:spPr>
        <p:txBody>
          <a:bodyPr>
            <a:normAutofit fontScale="90000"/>
          </a:bodyPr>
          <a:lstStyle/>
          <a:p>
            <a:pPr marL="742950" indent="-742950" algn="l"/>
            <a:r>
              <a:rPr lang="en-US" sz="3600" dirty="0" smtClean="0"/>
              <a:t>What are the major challenges?</a:t>
            </a:r>
            <a:br>
              <a:rPr lang="en-US" sz="3600" dirty="0" smtClean="0"/>
            </a:br>
            <a:r>
              <a:rPr lang="en-US" dirty="0" smtClean="0"/>
              <a:t/>
            </a:r>
            <a:br>
              <a:rPr lang="en-US" dirty="0" smtClean="0"/>
            </a:br>
            <a:r>
              <a:rPr lang="en-US" dirty="0" smtClean="0"/>
              <a:t/>
            </a:r>
            <a:br>
              <a:rPr lang="en-US" dirty="0" smtClean="0"/>
            </a:b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6948264" y="260648"/>
            <a:ext cx="1476375" cy="1647825"/>
          </a:xfrm>
          <a:prstGeom prst="rect">
            <a:avLst/>
          </a:prstGeom>
          <a:noFill/>
          <a:ln w="9525">
            <a:noFill/>
            <a:miter lim="800000"/>
            <a:headEnd/>
            <a:tailEnd/>
          </a:ln>
        </p:spPr>
      </p:pic>
      <p:sp>
        <p:nvSpPr>
          <p:cNvPr id="9" name="TextBox 8"/>
          <p:cNvSpPr txBox="1"/>
          <p:nvPr/>
        </p:nvSpPr>
        <p:spPr>
          <a:xfrm>
            <a:off x="467544" y="1748909"/>
            <a:ext cx="7992888" cy="5109091"/>
          </a:xfrm>
          <a:prstGeom prst="rect">
            <a:avLst/>
          </a:prstGeom>
          <a:noFill/>
        </p:spPr>
        <p:txBody>
          <a:bodyPr wrap="square" rtlCol="0">
            <a:spAutoFit/>
          </a:bodyPr>
          <a:lstStyle/>
          <a:p>
            <a:pPr marL="342900" indent="-342900">
              <a:buFont typeface="+mj-lt"/>
              <a:buAutoNum type="arabicPeriod"/>
            </a:pPr>
            <a:r>
              <a:rPr lang="en-US" sz="2800" dirty="0" smtClean="0"/>
              <a:t>Relevance and Currency of the Programme in meeting human resource needs in Botswana- data not readily available.</a:t>
            </a:r>
          </a:p>
          <a:p>
            <a:pPr marL="342900" indent="-342900">
              <a:buFont typeface="+mj-lt"/>
              <a:buAutoNum type="arabicPeriod"/>
            </a:pPr>
            <a:endParaRPr lang="en-US" sz="2800" dirty="0" smtClean="0"/>
          </a:p>
          <a:p>
            <a:pPr marL="342900" indent="-342900">
              <a:buFont typeface="+mj-lt"/>
              <a:buAutoNum type="arabicPeriod"/>
            </a:pPr>
            <a:r>
              <a:rPr lang="en-US" sz="2800" dirty="0" smtClean="0"/>
              <a:t>How do I manage progression in the absence of a national qualifications framework? ( Does the content allow one to exit with some kind of qualification?)- not standardised amongst institutions which are offering HI.</a:t>
            </a:r>
          </a:p>
          <a:p>
            <a:pPr marL="342900" indent="-342900">
              <a:buFont typeface="+mj-lt"/>
              <a:buAutoNum type="arabicPeriod"/>
            </a:pPr>
            <a:endParaRPr lang="en-US" sz="2800" dirty="0" smtClean="0"/>
          </a:p>
          <a:p>
            <a:pPr marL="342900" indent="-342900">
              <a:buFont typeface="+mj-lt"/>
              <a:buAutoNum type="arabicPeriod"/>
            </a:pPr>
            <a:endParaRPr lang="en-US" sz="2800" dirty="0"/>
          </a:p>
          <a:p>
            <a:pPr marL="342900" indent="-342900">
              <a:buFont typeface="+mj-lt"/>
              <a:buAutoNum type="arabicPeriod"/>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TotalTime>
  <Words>607</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Problems, Challenges and Opportunities in Developing a Health Informatics curriculum in Botswana </vt:lpstr>
      <vt:lpstr>About Botho University</vt:lpstr>
      <vt:lpstr>Disclaimer</vt:lpstr>
      <vt:lpstr>Health  Informatics and Health Information Management.    </vt:lpstr>
      <vt:lpstr>Problems in Developing curricula for Health Informatics in Botswana </vt:lpstr>
      <vt:lpstr>Problems in Developing curricula for Health Informatics in Botswana </vt:lpstr>
      <vt:lpstr>Problems in Developing curricula for Health Informatics in Botswana </vt:lpstr>
      <vt:lpstr>Problems in Developing curricula for Health Informatics in Botswana </vt:lpstr>
      <vt:lpstr>What are the major challenges?   </vt:lpstr>
      <vt:lpstr>What are the major challenges cont…   </vt:lpstr>
      <vt:lpstr>Opportunities  </vt:lpstr>
      <vt:lpstr>Opportunities  </vt:lpstr>
      <vt:lpstr>What should my curriculum look like?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and Challenges in Developing curricula for Health Information Management in Botswana</dc:title>
  <dc:creator>rajahd</dc:creator>
  <cp:lastModifiedBy>rajahd</cp:lastModifiedBy>
  <cp:revision>201</cp:revision>
  <dcterms:created xsi:type="dcterms:W3CDTF">2013-06-11T11:25:57Z</dcterms:created>
  <dcterms:modified xsi:type="dcterms:W3CDTF">2013-07-04T05:59:02Z</dcterms:modified>
</cp:coreProperties>
</file>