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theme/themeOverride4.xml" ContentType="application/vnd.openxmlformats-officedocument.themeOverride+xml"/>
  <Override PartName="/ppt/notesSlides/notesSlide11.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notesSlides/notesSlide13.xml" ContentType="application/vnd.openxmlformats-officedocument.presentationml.notesSlide+xml"/>
  <Override PartName="/ppt/charts/chart10.xml" ContentType="application/vnd.openxmlformats-officedocument.drawingml.chart+xml"/>
  <Override PartName="/ppt/theme/themeOverride8.xml" ContentType="application/vnd.openxmlformats-officedocument.themeOverride+xml"/>
  <Override PartName="/ppt/charts/chart11.xml" ContentType="application/vnd.openxmlformats-officedocument.drawingml.chart+xml"/>
  <Override PartName="/ppt/theme/themeOverride9.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73" r:id="rId2"/>
  </p:sldMasterIdLst>
  <p:notesMasterIdLst>
    <p:notesMasterId r:id="rId21"/>
  </p:notesMasterIdLst>
  <p:handoutMasterIdLst>
    <p:handoutMasterId r:id="rId22"/>
  </p:handoutMasterIdLst>
  <p:sldIdLst>
    <p:sldId id="256" r:id="rId3"/>
    <p:sldId id="321" r:id="rId4"/>
    <p:sldId id="271" r:id="rId5"/>
    <p:sldId id="257" r:id="rId6"/>
    <p:sldId id="263" r:id="rId7"/>
    <p:sldId id="308" r:id="rId8"/>
    <p:sldId id="309" r:id="rId9"/>
    <p:sldId id="310" r:id="rId10"/>
    <p:sldId id="311" r:id="rId11"/>
    <p:sldId id="312" r:id="rId12"/>
    <p:sldId id="314" r:id="rId13"/>
    <p:sldId id="313" r:id="rId14"/>
    <p:sldId id="317" r:id="rId15"/>
    <p:sldId id="319" r:id="rId16"/>
    <p:sldId id="315" r:id="rId17"/>
    <p:sldId id="318" r:id="rId18"/>
    <p:sldId id="316" r:id="rId19"/>
    <p:sldId id="283" r:id="rId20"/>
  </p:sldIdLst>
  <p:sldSz cx="9144000" cy="6858000" type="screen4x3"/>
  <p:notesSz cx="6805613" cy="9939338"/>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siza, Melissa (Ms) (Summerstrand Campus North)" initials="MM((CN"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057"/>
    <a:srgbClr val="A02724"/>
    <a:srgbClr val="F14F12"/>
    <a:srgbClr val="57BCE9"/>
    <a:srgbClr val="6C284F"/>
    <a:srgbClr val="9B22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86146" autoAdjust="0"/>
  </p:normalViewPr>
  <p:slideViewPr>
    <p:cSldViewPr>
      <p:cViewPr>
        <p:scale>
          <a:sx n="62" d="100"/>
          <a:sy n="62" d="100"/>
        </p:scale>
        <p:origin x="-1602"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02"/>
    </p:cViewPr>
  </p:sorterViewPr>
  <p:notesViewPr>
    <p:cSldViewPr>
      <p:cViewPr varScale="1">
        <p:scale>
          <a:sx n="56" d="100"/>
          <a:sy n="56" d="100"/>
        </p:scale>
        <p:origin x="-2496" y="-96"/>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8.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83680340519233"/>
          <c:y val="0.13702547852250177"/>
          <c:w val="0.37570237006890994"/>
          <c:h val="0.81554904722275567"/>
        </c:manualLayout>
      </c:layout>
      <c:pieChart>
        <c:varyColors val="1"/>
        <c:ser>
          <c:idx val="0"/>
          <c:order val="0"/>
          <c:dPt>
            <c:idx val="0"/>
            <c:bubble3D val="0"/>
          </c:dPt>
          <c:dPt>
            <c:idx val="1"/>
            <c:bubble3D val="0"/>
          </c:dPt>
          <c:dPt>
            <c:idx val="2"/>
            <c:bubble3D val="0"/>
          </c:dPt>
          <c:dPt>
            <c:idx val="3"/>
            <c:bubble3D val="0"/>
          </c:dPt>
          <c:dPt>
            <c:idx val="4"/>
            <c:bubble3D val="0"/>
          </c:dPt>
          <c:dPt>
            <c:idx val="5"/>
            <c:bubble3D val="0"/>
          </c:dPt>
          <c:dPt>
            <c:idx val="6"/>
            <c:bubble3D val="0"/>
          </c:dPt>
          <c:dLbls>
            <c:dLblPos val="outEnd"/>
            <c:showLegendKey val="0"/>
            <c:showVal val="0"/>
            <c:showCatName val="0"/>
            <c:showSerName val="0"/>
            <c:showPercent val="1"/>
            <c:showBubbleSize val="0"/>
            <c:showLeaderLines val="0"/>
          </c:dLbls>
          <c:cat>
            <c:strRef>
              <c:f>'Patient Tally'!$B$7:$B$13</c:f>
              <c:strCache>
                <c:ptCount val="7"/>
                <c:pt idx="0">
                  <c:v>18-24</c:v>
                </c:pt>
                <c:pt idx="1">
                  <c:v>25-34</c:v>
                </c:pt>
                <c:pt idx="2">
                  <c:v>35-44</c:v>
                </c:pt>
                <c:pt idx="3">
                  <c:v>45-54</c:v>
                </c:pt>
                <c:pt idx="4">
                  <c:v>55-64</c:v>
                </c:pt>
                <c:pt idx="5">
                  <c:v>65 plus</c:v>
                </c:pt>
                <c:pt idx="6">
                  <c:v>Unknown</c:v>
                </c:pt>
              </c:strCache>
            </c:strRef>
          </c:cat>
          <c:val>
            <c:numRef>
              <c:f>'Patient Tally'!$L$7:$L$13</c:f>
              <c:numCache>
                <c:formatCode>0.00</c:formatCode>
                <c:ptCount val="7"/>
                <c:pt idx="0">
                  <c:v>16.470588235294116</c:v>
                </c:pt>
                <c:pt idx="1">
                  <c:v>29.411764705882355</c:v>
                </c:pt>
                <c:pt idx="2">
                  <c:v>25.882352941176475</c:v>
                </c:pt>
                <c:pt idx="3">
                  <c:v>12.941176470588237</c:v>
                </c:pt>
                <c:pt idx="4">
                  <c:v>9.4117647058823533</c:v>
                </c:pt>
                <c:pt idx="5">
                  <c:v>1.1764705882352942</c:v>
                </c:pt>
                <c:pt idx="6">
                  <c:v>4.7058823529411766</c:v>
                </c:pt>
              </c:numCache>
            </c:numRef>
          </c:val>
        </c:ser>
        <c:dLbls>
          <c:showLegendKey val="0"/>
          <c:showVal val="0"/>
          <c:showCatName val="0"/>
          <c:showSerName val="0"/>
          <c:showPercent val="0"/>
          <c:showBubbleSize val="0"/>
          <c:showLeaderLines val="0"/>
        </c:dLbls>
        <c:firstSliceAng val="0"/>
      </c:pieChart>
      <c:spPr>
        <a:noFill/>
        <a:ln w="25374">
          <a:noFill/>
        </a:ln>
      </c:spPr>
    </c:plotArea>
    <c:legend>
      <c:legendPos val="r"/>
      <c:layout>
        <c:manualLayout>
          <c:xMode val="edge"/>
          <c:yMode val="edge"/>
          <c:x val="0.66152548045588266"/>
          <c:y val="5.1360579927509066E-2"/>
          <c:w val="0.24342017553605155"/>
          <c:h val="0.92706686008489791"/>
        </c:manualLayout>
      </c:layout>
      <c:overlay val="0"/>
      <c:txPr>
        <a:bodyPr/>
        <a:lstStyle/>
        <a:p>
          <a:pPr rtl="0">
            <a:defRPr/>
          </a:pPr>
          <a:endParaRPr lang="en-US"/>
        </a:p>
      </c:txPr>
    </c:legend>
    <c:plotVisOnly val="1"/>
    <c:dispBlanksAs val="gap"/>
    <c:showDLblsOverMax val="0"/>
  </c:chart>
  <c:spPr>
    <a:ln>
      <a:solidFill>
        <a:srgbClr val="FFC000"/>
      </a:solidFill>
    </a:ln>
  </c:spPr>
  <c:txPr>
    <a:bodyPr/>
    <a:lstStyle/>
    <a:p>
      <a:pPr>
        <a:defRPr sz="16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306679056422295"/>
          <c:y val="0.13809403454197852"/>
          <c:w val="0.30829917999380513"/>
          <c:h val="0.78167193667720669"/>
        </c:manualLayout>
      </c:layout>
      <c:pieChart>
        <c:varyColors val="1"/>
        <c:ser>
          <c:idx val="0"/>
          <c:order val="0"/>
          <c:dPt>
            <c:idx val="0"/>
            <c:bubble3D val="0"/>
          </c:dPt>
          <c:dPt>
            <c:idx val="1"/>
            <c:bubble3D val="0"/>
          </c:dPt>
          <c:dPt>
            <c:idx val="2"/>
            <c:bubble3D val="0"/>
          </c:dPt>
          <c:dPt>
            <c:idx val="3"/>
            <c:bubble3D val="0"/>
          </c:dPt>
          <c:dPt>
            <c:idx val="4"/>
            <c:bubble3D val="0"/>
          </c:dPt>
          <c:dLbls>
            <c:dLblPos val="outEnd"/>
            <c:showLegendKey val="0"/>
            <c:showVal val="0"/>
            <c:showCatName val="0"/>
            <c:showSerName val="0"/>
            <c:showPercent val="1"/>
            <c:showBubbleSize val="0"/>
            <c:showLeaderLines val="1"/>
          </c:dLbls>
          <c:cat>
            <c:strRef>
              <c:f>'Patient Tally'!$B$50:$B$54</c:f>
              <c:strCache>
                <c:ptCount val="5"/>
                <c:pt idx="0">
                  <c:v>Strongly Disagree</c:v>
                </c:pt>
                <c:pt idx="1">
                  <c:v>Disagree</c:v>
                </c:pt>
                <c:pt idx="2">
                  <c:v>Agree</c:v>
                </c:pt>
                <c:pt idx="3">
                  <c:v>Strongly Agree</c:v>
                </c:pt>
                <c:pt idx="4">
                  <c:v>Unknown</c:v>
                </c:pt>
              </c:strCache>
            </c:strRef>
          </c:cat>
          <c:val>
            <c:numRef>
              <c:f>'Patient Tally'!$L$50:$L$54</c:f>
              <c:numCache>
                <c:formatCode>0.00</c:formatCode>
                <c:ptCount val="5"/>
                <c:pt idx="0">
                  <c:v>9.4117647058823533</c:v>
                </c:pt>
                <c:pt idx="1">
                  <c:v>28.235294117647058</c:v>
                </c:pt>
                <c:pt idx="2">
                  <c:v>40</c:v>
                </c:pt>
                <c:pt idx="3">
                  <c:v>16.470588235294116</c:v>
                </c:pt>
                <c:pt idx="4">
                  <c:v>5.8823529411764701</c:v>
                </c:pt>
              </c:numCache>
            </c:numRef>
          </c:val>
        </c:ser>
        <c:dLbls>
          <c:showLegendKey val="0"/>
          <c:showVal val="0"/>
          <c:showCatName val="0"/>
          <c:showSerName val="0"/>
          <c:showPercent val="0"/>
          <c:showBubbleSize val="0"/>
          <c:showLeaderLines val="1"/>
        </c:dLbls>
        <c:firstSliceAng val="0"/>
      </c:pieChart>
      <c:spPr>
        <a:noFill/>
        <a:ln w="25401">
          <a:noFill/>
        </a:ln>
      </c:spPr>
    </c:plotArea>
    <c:legend>
      <c:legendPos val="r"/>
      <c:layout>
        <c:manualLayout>
          <c:xMode val="edge"/>
          <c:yMode val="edge"/>
          <c:x val="0.61134216918537354"/>
          <c:y val="8.0350507367681401E-2"/>
          <c:w val="0.35208164196866698"/>
          <c:h val="0.71089920846508359"/>
        </c:manualLayout>
      </c:layout>
      <c:overlay val="0"/>
      <c:txPr>
        <a:bodyPr/>
        <a:lstStyle/>
        <a:p>
          <a:pPr rtl="0">
            <a:defRPr sz="1400"/>
          </a:pPr>
          <a:endParaRPr lang="en-US"/>
        </a:p>
      </c:txPr>
    </c:legend>
    <c:plotVisOnly val="1"/>
    <c:dispBlanksAs val="gap"/>
    <c:showDLblsOverMax val="0"/>
  </c:chart>
  <c:spPr>
    <a:ln>
      <a:solidFill>
        <a:srgbClr val="FFC000"/>
      </a:solidFill>
    </a:ln>
  </c:spPr>
  <c:txPr>
    <a:bodyPr/>
    <a:lstStyle/>
    <a:p>
      <a:pPr>
        <a:defRPr sz="140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1236921361453959E-2"/>
          <c:y val="0.13383493729950424"/>
          <c:w val="0.32414583691057308"/>
          <c:h val="0.73794903296662384"/>
        </c:manualLayout>
      </c:layout>
      <c:pieChart>
        <c:varyColors val="1"/>
        <c:ser>
          <c:idx val="0"/>
          <c:order val="0"/>
          <c:dPt>
            <c:idx val="0"/>
            <c:bubble3D val="0"/>
          </c:dPt>
          <c:dPt>
            <c:idx val="1"/>
            <c:bubble3D val="0"/>
          </c:dPt>
          <c:dPt>
            <c:idx val="2"/>
            <c:bubble3D val="0"/>
          </c:dPt>
          <c:dPt>
            <c:idx val="3"/>
            <c:bubble3D val="0"/>
          </c:dPt>
          <c:dLbls>
            <c:dLblPos val="outEnd"/>
            <c:showLegendKey val="0"/>
            <c:showVal val="0"/>
            <c:showCatName val="0"/>
            <c:showSerName val="0"/>
            <c:showPercent val="1"/>
            <c:showBubbleSize val="0"/>
            <c:showLeaderLines val="1"/>
          </c:dLbls>
          <c:cat>
            <c:strRef>
              <c:f>'Patient Tally'!$B$71:$B$74</c:f>
              <c:strCache>
                <c:ptCount val="4"/>
                <c:pt idx="0">
                  <c:v>Paper-based Format</c:v>
                </c:pt>
                <c:pt idx="1">
                  <c:v>Electronic Format</c:v>
                </c:pt>
                <c:pt idx="2">
                  <c:v>Paper-based Format/Electronic Format</c:v>
                </c:pt>
                <c:pt idx="3">
                  <c:v>Unknown</c:v>
                </c:pt>
              </c:strCache>
            </c:strRef>
          </c:cat>
          <c:val>
            <c:numRef>
              <c:f>'Patient Tally'!$L$71:$L$74</c:f>
              <c:numCache>
                <c:formatCode>0.00</c:formatCode>
                <c:ptCount val="4"/>
                <c:pt idx="0">
                  <c:v>27.058823529411764</c:v>
                </c:pt>
                <c:pt idx="1">
                  <c:v>48.235294117647058</c:v>
                </c:pt>
                <c:pt idx="2">
                  <c:v>8.235294117647058</c:v>
                </c:pt>
                <c:pt idx="3">
                  <c:v>16.470588235294116</c:v>
                </c:pt>
              </c:numCache>
            </c:numRef>
          </c:val>
        </c:ser>
        <c:dLbls>
          <c:showLegendKey val="0"/>
          <c:showVal val="0"/>
          <c:showCatName val="0"/>
          <c:showSerName val="0"/>
          <c:showPercent val="0"/>
          <c:showBubbleSize val="0"/>
          <c:showLeaderLines val="1"/>
        </c:dLbls>
        <c:firstSliceAng val="0"/>
      </c:pieChart>
      <c:spPr>
        <a:noFill/>
        <a:ln w="25400">
          <a:noFill/>
        </a:ln>
      </c:spPr>
    </c:plotArea>
    <c:legend>
      <c:legendPos val="r"/>
      <c:layout>
        <c:manualLayout>
          <c:xMode val="edge"/>
          <c:yMode val="edge"/>
          <c:x val="0.42715039111940972"/>
          <c:y val="1.4132732482555765E-2"/>
          <c:w val="0.57182799754821056"/>
          <c:h val="0.90074272630814767"/>
        </c:manualLayout>
      </c:layout>
      <c:overlay val="0"/>
      <c:txPr>
        <a:bodyPr/>
        <a:lstStyle/>
        <a:p>
          <a:pPr rtl="0">
            <a:defRPr/>
          </a:pPr>
          <a:endParaRPr lang="en-US"/>
        </a:p>
      </c:txPr>
    </c:legend>
    <c:plotVisOnly val="1"/>
    <c:dispBlanksAs val="gap"/>
    <c:showDLblsOverMax val="0"/>
  </c:chart>
  <c:spPr>
    <a:ln>
      <a:solidFill>
        <a:srgbClr val="FFC000"/>
      </a:solidFill>
    </a:ln>
  </c:spPr>
  <c:txPr>
    <a:bodyPr/>
    <a:lstStyle/>
    <a:p>
      <a:pPr>
        <a:defRPr sz="14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1581700393945301E-2"/>
          <c:y val="0.12424466483718342"/>
          <c:w val="0.46350740722295225"/>
          <c:h val="0.78611741678206382"/>
        </c:manualLayout>
      </c:layout>
      <c:pieChart>
        <c:varyColors val="1"/>
        <c:ser>
          <c:idx val="0"/>
          <c:order val="0"/>
          <c:dPt>
            <c:idx val="0"/>
            <c:bubble3D val="0"/>
          </c:dPt>
          <c:dPt>
            <c:idx val="1"/>
            <c:bubble3D val="0"/>
          </c:dPt>
          <c:dPt>
            <c:idx val="2"/>
            <c:bubble3D val="0"/>
          </c:dPt>
          <c:dPt>
            <c:idx val="3"/>
            <c:bubble3D val="0"/>
          </c:dPt>
          <c:dPt>
            <c:idx val="4"/>
            <c:bubble3D val="0"/>
          </c:dPt>
          <c:dLbls>
            <c:dLblPos val="outEnd"/>
            <c:showLegendKey val="0"/>
            <c:showVal val="0"/>
            <c:showCatName val="0"/>
            <c:showSerName val="0"/>
            <c:showPercent val="1"/>
            <c:showBubbleSize val="0"/>
            <c:showLeaderLines val="0"/>
          </c:dLbls>
          <c:cat>
            <c:strRef>
              <c:f>'Patient Tally'!$B$33:$B$37</c:f>
              <c:strCache>
                <c:ptCount val="5"/>
                <c:pt idx="0">
                  <c:v>Less than 1 year</c:v>
                </c:pt>
                <c:pt idx="1">
                  <c:v>1-2 years</c:v>
                </c:pt>
                <c:pt idx="2">
                  <c:v>3-4 years</c:v>
                </c:pt>
                <c:pt idx="3">
                  <c:v>More than 4 years</c:v>
                </c:pt>
                <c:pt idx="4">
                  <c:v>Unknown</c:v>
                </c:pt>
              </c:strCache>
            </c:strRef>
          </c:cat>
          <c:val>
            <c:numRef>
              <c:f>'Patient Tally'!$L$33:$L$37</c:f>
              <c:numCache>
                <c:formatCode>0.00</c:formatCode>
                <c:ptCount val="5"/>
                <c:pt idx="0">
                  <c:v>12.941176470588237</c:v>
                </c:pt>
                <c:pt idx="1">
                  <c:v>15.294117647058824</c:v>
                </c:pt>
                <c:pt idx="2">
                  <c:v>9.4117647058823533</c:v>
                </c:pt>
                <c:pt idx="3">
                  <c:v>49.411764705882355</c:v>
                </c:pt>
                <c:pt idx="4">
                  <c:v>12.941176470588237</c:v>
                </c:pt>
              </c:numCache>
            </c:numRef>
          </c:val>
        </c:ser>
        <c:dLbls>
          <c:showLegendKey val="0"/>
          <c:showVal val="0"/>
          <c:showCatName val="0"/>
          <c:showSerName val="0"/>
          <c:showPercent val="0"/>
          <c:showBubbleSize val="0"/>
          <c:showLeaderLines val="0"/>
        </c:dLbls>
        <c:firstSliceAng val="0"/>
      </c:pieChart>
      <c:spPr>
        <a:noFill/>
        <a:ln w="25393">
          <a:noFill/>
        </a:ln>
      </c:spPr>
    </c:plotArea>
    <c:legend>
      <c:legendPos val="r"/>
      <c:layout>
        <c:manualLayout>
          <c:xMode val="edge"/>
          <c:yMode val="edge"/>
          <c:x val="0.64060231923228927"/>
          <c:y val="7.0519514184429283E-2"/>
          <c:w val="0.35939768076771067"/>
          <c:h val="0.8685758378394931"/>
        </c:manualLayout>
      </c:layout>
      <c:overlay val="0"/>
      <c:txPr>
        <a:bodyPr/>
        <a:lstStyle/>
        <a:p>
          <a:pPr>
            <a:defRPr sz="1400"/>
          </a:pPr>
          <a:endParaRPr lang="en-US"/>
        </a:p>
      </c:txPr>
    </c:legend>
    <c:plotVisOnly val="1"/>
    <c:dispBlanksAs val="gap"/>
    <c:showDLblsOverMax val="0"/>
  </c:chart>
  <c:spPr>
    <a:ln>
      <a:solidFill>
        <a:srgbClr val="FFC000"/>
      </a:solidFill>
    </a:ln>
  </c:spPr>
  <c:txPr>
    <a:bodyPr/>
    <a:lstStyle/>
    <a:p>
      <a:pPr>
        <a:defRPr sz="16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6.8020026813528325E-2"/>
          <c:y val="0.13095768353940127"/>
          <c:w val="0.50728150283208706"/>
          <c:h val="0.7517967662067655"/>
        </c:manualLayout>
      </c:layout>
      <c:pieChart>
        <c:varyColors val="1"/>
        <c:ser>
          <c:idx val="0"/>
          <c:order val="0"/>
          <c:tx>
            <c:strRef>
              <c:f>Sheet1!$B$1</c:f>
              <c:strCache>
                <c:ptCount val="1"/>
                <c:pt idx="0">
                  <c:v>Language</c:v>
                </c:pt>
              </c:strCache>
            </c:strRef>
          </c:tx>
          <c:dLbls>
            <c:dLbl>
              <c:idx val="1"/>
              <c:spPr/>
              <c:txPr>
                <a:bodyPr/>
                <a:lstStyle/>
                <a:p>
                  <a:pPr>
                    <a:defRPr>
                      <a:solidFill>
                        <a:schemeClr val="bg1"/>
                      </a:solidFill>
                    </a:defRPr>
                  </a:pPr>
                  <a:endParaRPr lang="en-US"/>
                </a:p>
              </c:txPr>
              <c:showLegendKey val="0"/>
              <c:showVal val="1"/>
              <c:showCatName val="0"/>
              <c:showSerName val="0"/>
              <c:showPercent val="0"/>
              <c:showBubbleSize val="0"/>
            </c:dLbl>
            <c:showLegendKey val="0"/>
            <c:showVal val="1"/>
            <c:showCatName val="0"/>
            <c:showSerName val="0"/>
            <c:showPercent val="0"/>
            <c:showBubbleSize val="0"/>
            <c:showLeaderLines val="1"/>
          </c:dLbls>
          <c:cat>
            <c:strRef>
              <c:f>Sheet1!$A$2:$A$6</c:f>
              <c:strCache>
                <c:ptCount val="5"/>
                <c:pt idx="0">
                  <c:v>Xhosa</c:v>
                </c:pt>
                <c:pt idx="1">
                  <c:v>English</c:v>
                </c:pt>
                <c:pt idx="2">
                  <c:v>Afrikaans</c:v>
                </c:pt>
                <c:pt idx="3">
                  <c:v>Zulu</c:v>
                </c:pt>
                <c:pt idx="4">
                  <c:v>Unknown</c:v>
                </c:pt>
              </c:strCache>
            </c:strRef>
          </c:cat>
          <c:val>
            <c:numRef>
              <c:f>Sheet1!$B$2:$B$6</c:f>
              <c:numCache>
                <c:formatCode>0%</c:formatCode>
                <c:ptCount val="5"/>
                <c:pt idx="0">
                  <c:v>0.6</c:v>
                </c:pt>
                <c:pt idx="1">
                  <c:v>0.25</c:v>
                </c:pt>
                <c:pt idx="2">
                  <c:v>0.09</c:v>
                </c:pt>
                <c:pt idx="3">
                  <c:v>0.02</c:v>
                </c:pt>
                <c:pt idx="4">
                  <c:v>0.04</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spPr>
    <a:ln>
      <a:solidFill>
        <a:srgbClr val="FFC000"/>
      </a:solidFill>
    </a:ln>
  </c:spPr>
  <c:txPr>
    <a:bodyPr/>
    <a:lstStyle/>
    <a:p>
      <a:pPr>
        <a:defRPr sz="16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tx>
            <c:strRef>
              <c:f>Sheet1!$B$1</c:f>
              <c:strCache>
                <c:ptCount val="1"/>
                <c:pt idx="0">
                  <c:v>Education</c:v>
                </c:pt>
              </c:strCache>
            </c:strRef>
          </c:tx>
          <c:dLbls>
            <c:dLbl>
              <c:idx val="1"/>
              <c:spPr/>
              <c:txPr>
                <a:bodyPr/>
                <a:lstStyle/>
                <a:p>
                  <a:pPr>
                    <a:defRPr>
                      <a:solidFill>
                        <a:schemeClr val="bg1"/>
                      </a:solidFill>
                    </a:defRPr>
                  </a:pPr>
                  <a:endParaRPr lang="en-US"/>
                </a:p>
              </c:txPr>
              <c:showLegendKey val="0"/>
              <c:showVal val="1"/>
              <c:showCatName val="0"/>
              <c:showSerName val="0"/>
              <c:showPercent val="0"/>
              <c:showBubbleSize val="0"/>
            </c:dLbl>
            <c:dLbl>
              <c:idx val="3"/>
              <c:spPr/>
              <c:txPr>
                <a:bodyPr/>
                <a:lstStyle/>
                <a:p>
                  <a:pPr>
                    <a:defRPr>
                      <a:solidFill>
                        <a:schemeClr val="bg1"/>
                      </a:solidFill>
                    </a:defRPr>
                  </a:pPr>
                  <a:endParaRPr lang="en-US"/>
                </a:p>
              </c:txPr>
              <c:showLegendKey val="0"/>
              <c:showVal val="1"/>
              <c:showCatName val="0"/>
              <c:showSerName val="0"/>
              <c:showPercent val="0"/>
              <c:showBubbleSize val="0"/>
            </c:dLbl>
            <c:dLbl>
              <c:idx val="5"/>
              <c:spPr/>
              <c:txPr>
                <a:bodyPr/>
                <a:lstStyle/>
                <a:p>
                  <a:pPr>
                    <a:defRPr>
                      <a:solidFill>
                        <a:schemeClr val="bg1"/>
                      </a:solidFill>
                    </a:defRPr>
                  </a:pPr>
                  <a:endParaRPr lang="en-US"/>
                </a:p>
              </c:txPr>
              <c:showLegendKey val="0"/>
              <c:showVal val="1"/>
              <c:showCatName val="0"/>
              <c:showSerName val="0"/>
              <c:showPercent val="0"/>
              <c:showBubbleSize val="0"/>
            </c:dLbl>
            <c:showLegendKey val="0"/>
            <c:showVal val="1"/>
            <c:showCatName val="0"/>
            <c:showSerName val="0"/>
            <c:showPercent val="0"/>
            <c:showBubbleSize val="0"/>
            <c:showLeaderLines val="1"/>
          </c:dLbls>
          <c:cat>
            <c:strRef>
              <c:f>Sheet1!$A$2:$A$7</c:f>
              <c:strCache>
                <c:ptCount val="6"/>
                <c:pt idx="0">
                  <c:v>Grade 9/ABET</c:v>
                </c:pt>
                <c:pt idx="1">
                  <c:v>Grade 12</c:v>
                </c:pt>
                <c:pt idx="2">
                  <c:v>Certificate/Diploma</c:v>
                </c:pt>
                <c:pt idx="3">
                  <c:v>Bachelor's degree</c:v>
                </c:pt>
                <c:pt idx="4">
                  <c:v>Postgraduate degree </c:v>
                </c:pt>
                <c:pt idx="5">
                  <c:v>Unknown</c:v>
                </c:pt>
              </c:strCache>
            </c:strRef>
          </c:cat>
          <c:val>
            <c:numRef>
              <c:f>Sheet1!$B$2:$B$7</c:f>
              <c:numCache>
                <c:formatCode>0%</c:formatCode>
                <c:ptCount val="6"/>
                <c:pt idx="0">
                  <c:v>0.05</c:v>
                </c:pt>
                <c:pt idx="1">
                  <c:v>0.28000000000000003</c:v>
                </c:pt>
                <c:pt idx="2">
                  <c:v>0.35</c:v>
                </c:pt>
                <c:pt idx="3">
                  <c:v>0.14000000000000001</c:v>
                </c:pt>
                <c:pt idx="4">
                  <c:v>0.08</c:v>
                </c:pt>
                <c:pt idx="5">
                  <c:v>0.09</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9728136438539947"/>
          <c:y val="0"/>
          <c:w val="0.40271863561460047"/>
          <c:h val="1"/>
        </c:manualLayout>
      </c:layout>
      <c:overlay val="0"/>
      <c:txPr>
        <a:bodyPr/>
        <a:lstStyle/>
        <a:p>
          <a:pPr>
            <a:defRPr sz="1200"/>
          </a:pPr>
          <a:endParaRPr lang="en-US"/>
        </a:p>
      </c:txPr>
    </c:legend>
    <c:plotVisOnly val="1"/>
    <c:dispBlanksAs val="gap"/>
    <c:showDLblsOverMax val="0"/>
  </c:chart>
  <c:spPr>
    <a:ln>
      <a:solidFill>
        <a:srgbClr val="FFC000"/>
      </a:solidFill>
    </a:ln>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7969064420580653E-2"/>
          <c:y val="0.11764705882352941"/>
          <c:w val="0.47899860268331512"/>
          <c:h val="0.85075871222857458"/>
        </c:manualLayout>
      </c:layout>
      <c:pieChart>
        <c:varyColors val="1"/>
        <c:ser>
          <c:idx val="0"/>
          <c:order val="0"/>
          <c:dPt>
            <c:idx val="0"/>
            <c:bubble3D val="0"/>
          </c:dPt>
          <c:dPt>
            <c:idx val="1"/>
            <c:bubble3D val="0"/>
          </c:dPt>
          <c:dPt>
            <c:idx val="2"/>
            <c:bubble3D val="0"/>
          </c:dPt>
          <c:dLbls>
            <c:dLblPos val="outEnd"/>
            <c:showLegendKey val="0"/>
            <c:showVal val="0"/>
            <c:showCatName val="0"/>
            <c:showSerName val="0"/>
            <c:showPercent val="1"/>
            <c:showBubbleSize val="0"/>
            <c:showLeaderLines val="1"/>
          </c:dLbls>
          <c:cat>
            <c:strRef>
              <c:f>'Patient Tally'!$B$39:$B$41</c:f>
              <c:strCache>
                <c:ptCount val="3"/>
                <c:pt idx="0">
                  <c:v>No</c:v>
                </c:pt>
                <c:pt idx="1">
                  <c:v>Yes</c:v>
                </c:pt>
                <c:pt idx="2">
                  <c:v>Unknown</c:v>
                </c:pt>
              </c:strCache>
            </c:strRef>
          </c:cat>
          <c:val>
            <c:numRef>
              <c:f>'Patient Tally'!$L$39:$L$41</c:f>
              <c:numCache>
                <c:formatCode>0.00</c:formatCode>
                <c:ptCount val="3"/>
                <c:pt idx="0">
                  <c:v>47.058823529411761</c:v>
                </c:pt>
                <c:pt idx="1">
                  <c:v>50.588235294117645</c:v>
                </c:pt>
                <c:pt idx="2">
                  <c:v>2.3529411764705883</c:v>
                </c:pt>
              </c:numCache>
            </c:numRef>
          </c:val>
        </c:ser>
        <c:dLbls>
          <c:showLegendKey val="0"/>
          <c:showVal val="0"/>
          <c:showCatName val="0"/>
          <c:showSerName val="0"/>
          <c:showPercent val="0"/>
          <c:showBubbleSize val="0"/>
          <c:showLeaderLines val="1"/>
        </c:dLbls>
        <c:firstSliceAng val="0"/>
      </c:pieChart>
      <c:spPr>
        <a:noFill/>
        <a:ln w="25393">
          <a:noFill/>
        </a:ln>
      </c:spPr>
    </c:plotArea>
    <c:legend>
      <c:legendPos val="r"/>
      <c:layout>
        <c:manualLayout>
          <c:xMode val="edge"/>
          <c:yMode val="edge"/>
          <c:x val="0.72683836395450574"/>
          <c:y val="0.30523704536932883"/>
          <c:w val="0.26829542140565765"/>
          <c:h val="0.4050285714285714"/>
        </c:manualLayout>
      </c:layout>
      <c:overlay val="0"/>
      <c:txPr>
        <a:bodyPr/>
        <a:lstStyle/>
        <a:p>
          <a:pPr rtl="0">
            <a:defRPr sz="1400"/>
          </a:pPr>
          <a:endParaRPr lang="en-US"/>
        </a:p>
      </c:txPr>
    </c:legend>
    <c:plotVisOnly val="1"/>
    <c:dispBlanksAs val="gap"/>
    <c:showDLblsOverMax val="0"/>
  </c:chart>
  <c:spPr>
    <a:ln>
      <a:solidFill>
        <a:srgbClr val="FFC000"/>
      </a:solidFill>
    </a:ln>
  </c:spPr>
  <c:txPr>
    <a:bodyPr/>
    <a:lstStyle/>
    <a:p>
      <a:pPr>
        <a:defRPr sz="16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80511160419266"/>
          <c:y val="0.13696441136170054"/>
          <c:w val="0.35170664368102378"/>
          <c:h val="0.76742769321927207"/>
        </c:manualLayout>
      </c:layout>
      <c:pieChart>
        <c:varyColors val="1"/>
        <c:ser>
          <c:idx val="0"/>
          <c:order val="0"/>
          <c:dPt>
            <c:idx val="0"/>
            <c:bubble3D val="0"/>
          </c:dPt>
          <c:dPt>
            <c:idx val="1"/>
            <c:bubble3D val="0"/>
          </c:dPt>
          <c:dPt>
            <c:idx val="2"/>
            <c:bubble3D val="0"/>
          </c:dPt>
          <c:dPt>
            <c:idx val="3"/>
            <c:bubble3D val="0"/>
          </c:dPt>
          <c:dPt>
            <c:idx val="4"/>
            <c:bubble3D val="0"/>
          </c:dPt>
          <c:dLbls>
            <c:dLblPos val="outEnd"/>
            <c:showLegendKey val="0"/>
            <c:showVal val="0"/>
            <c:showCatName val="0"/>
            <c:showSerName val="0"/>
            <c:showPercent val="1"/>
            <c:showBubbleSize val="0"/>
            <c:showLeaderLines val="1"/>
          </c:dLbls>
          <c:cat>
            <c:strRef>
              <c:f>'Patient Tally'!$B$43:$B$47</c:f>
              <c:strCache>
                <c:ptCount val="5"/>
                <c:pt idx="0">
                  <c:v>Strongly Disagree</c:v>
                </c:pt>
                <c:pt idx="1">
                  <c:v>Disagree</c:v>
                </c:pt>
                <c:pt idx="2">
                  <c:v>Agree</c:v>
                </c:pt>
                <c:pt idx="3">
                  <c:v>Strongly Agree</c:v>
                </c:pt>
                <c:pt idx="4">
                  <c:v>Unknown</c:v>
                </c:pt>
              </c:strCache>
            </c:strRef>
          </c:cat>
          <c:val>
            <c:numRef>
              <c:f>'Patient Tally'!$L$43:$L$47</c:f>
              <c:numCache>
                <c:formatCode>0.00</c:formatCode>
                <c:ptCount val="5"/>
                <c:pt idx="0">
                  <c:v>31.764705882352938</c:v>
                </c:pt>
                <c:pt idx="1">
                  <c:v>45.882352941176471</c:v>
                </c:pt>
                <c:pt idx="2">
                  <c:v>12.941176470588237</c:v>
                </c:pt>
                <c:pt idx="3">
                  <c:v>7.0588235294117645</c:v>
                </c:pt>
                <c:pt idx="4">
                  <c:v>2.3529411764705883</c:v>
                </c:pt>
              </c:numCache>
            </c:numRef>
          </c:val>
        </c:ser>
        <c:dLbls>
          <c:showLegendKey val="0"/>
          <c:showVal val="0"/>
          <c:showCatName val="0"/>
          <c:showSerName val="0"/>
          <c:showPercent val="0"/>
          <c:showBubbleSize val="0"/>
          <c:showLeaderLines val="1"/>
        </c:dLbls>
        <c:firstSliceAng val="0"/>
      </c:pieChart>
      <c:spPr>
        <a:noFill/>
        <a:ln w="25365">
          <a:noFill/>
        </a:ln>
      </c:spPr>
    </c:plotArea>
    <c:legend>
      <c:legendPos val="r"/>
      <c:layout/>
      <c:overlay val="0"/>
      <c:txPr>
        <a:bodyPr/>
        <a:lstStyle/>
        <a:p>
          <a:pPr rtl="0">
            <a:defRPr/>
          </a:pPr>
          <a:endParaRPr lang="en-US"/>
        </a:p>
      </c:txPr>
    </c:legend>
    <c:plotVisOnly val="1"/>
    <c:dispBlanksAs val="gap"/>
    <c:showDLblsOverMax val="0"/>
  </c:chart>
  <c:spPr>
    <a:ln>
      <a:solidFill>
        <a:srgbClr val="FFC000"/>
      </a:solidFill>
    </a:ln>
  </c:spPr>
  <c:txPr>
    <a:bodyPr/>
    <a:lstStyle/>
    <a:p>
      <a:pPr>
        <a:defRPr sz="14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01134321932156"/>
          <c:y val="0.12936297327474949"/>
          <c:w val="0.2957102759631387"/>
          <c:h val="0.71557372122377838"/>
        </c:manualLayout>
      </c:layout>
      <c:pieChart>
        <c:varyColors val="1"/>
        <c:ser>
          <c:idx val="0"/>
          <c:order val="0"/>
          <c:dPt>
            <c:idx val="0"/>
            <c:bubble3D val="0"/>
          </c:dPt>
          <c:dPt>
            <c:idx val="1"/>
            <c:bubble3D val="0"/>
          </c:dPt>
          <c:dPt>
            <c:idx val="2"/>
            <c:bubble3D val="0"/>
          </c:dPt>
          <c:dPt>
            <c:idx val="3"/>
            <c:bubble3D val="0"/>
          </c:dPt>
          <c:dPt>
            <c:idx val="4"/>
            <c:bubble3D val="0"/>
          </c:dPt>
          <c:dLbls>
            <c:dLblPos val="outEnd"/>
            <c:showLegendKey val="0"/>
            <c:showVal val="0"/>
            <c:showCatName val="0"/>
            <c:showSerName val="0"/>
            <c:showPercent val="1"/>
            <c:showBubbleSize val="0"/>
            <c:showLeaderLines val="1"/>
          </c:dLbls>
          <c:cat>
            <c:strRef>
              <c:f>'Patient Tally'!$B$64:$B$68</c:f>
              <c:strCache>
                <c:ptCount val="5"/>
                <c:pt idx="0">
                  <c:v>Strongly Disagree</c:v>
                </c:pt>
                <c:pt idx="1">
                  <c:v>Disagree</c:v>
                </c:pt>
                <c:pt idx="2">
                  <c:v>Agree</c:v>
                </c:pt>
                <c:pt idx="3">
                  <c:v>Strongly Agree</c:v>
                </c:pt>
                <c:pt idx="4">
                  <c:v>Unknown</c:v>
                </c:pt>
              </c:strCache>
            </c:strRef>
          </c:cat>
          <c:val>
            <c:numRef>
              <c:f>'Patient Tally'!$L$64:$L$68</c:f>
              <c:numCache>
                <c:formatCode>0.00</c:formatCode>
                <c:ptCount val="5"/>
                <c:pt idx="0">
                  <c:v>17.647058823529413</c:v>
                </c:pt>
                <c:pt idx="1">
                  <c:v>29.411764705882355</c:v>
                </c:pt>
                <c:pt idx="2">
                  <c:v>25.882352941176475</c:v>
                </c:pt>
                <c:pt idx="3">
                  <c:v>14.117647058823529</c:v>
                </c:pt>
                <c:pt idx="4">
                  <c:v>12.941176470588237</c:v>
                </c:pt>
              </c:numCache>
            </c:numRef>
          </c:val>
        </c:ser>
        <c:dLbls>
          <c:showLegendKey val="0"/>
          <c:showVal val="0"/>
          <c:showCatName val="0"/>
          <c:showSerName val="0"/>
          <c:showPercent val="0"/>
          <c:showBubbleSize val="0"/>
          <c:showLeaderLines val="1"/>
        </c:dLbls>
        <c:firstSliceAng val="0"/>
      </c:pieChart>
      <c:spPr>
        <a:noFill/>
        <a:ln w="25402">
          <a:noFill/>
        </a:ln>
      </c:spPr>
    </c:plotArea>
    <c:legend>
      <c:legendPos val="r"/>
      <c:layout>
        <c:manualLayout>
          <c:xMode val="edge"/>
          <c:yMode val="edge"/>
          <c:x val="0.59854078177136372"/>
          <c:y val="9.2019795235519231E-2"/>
          <c:w val="0.36355796219478875"/>
          <c:h val="0.73185550279497491"/>
        </c:manualLayout>
      </c:layout>
      <c:overlay val="0"/>
      <c:txPr>
        <a:bodyPr/>
        <a:lstStyle/>
        <a:p>
          <a:pPr rtl="0">
            <a:defRPr/>
          </a:pPr>
          <a:endParaRPr lang="en-US"/>
        </a:p>
      </c:txPr>
    </c:legend>
    <c:plotVisOnly val="1"/>
    <c:dispBlanksAs val="gap"/>
    <c:showDLblsOverMax val="0"/>
  </c:chart>
  <c:spPr>
    <a:ln>
      <a:solidFill>
        <a:srgbClr val="FFC000"/>
      </a:solidFill>
    </a:ln>
  </c:spPr>
  <c:txPr>
    <a:bodyPr/>
    <a:lstStyle/>
    <a:p>
      <a:pPr>
        <a:defRPr sz="14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2665578964791565E-2"/>
          <c:y val="0.17343135679468638"/>
          <c:w val="0.32866204496076323"/>
          <c:h val="0.63348696023022533"/>
        </c:manualLayout>
      </c:layout>
      <c:pieChart>
        <c:varyColors val="1"/>
        <c:ser>
          <c:idx val="0"/>
          <c:order val="0"/>
          <c:dPt>
            <c:idx val="0"/>
            <c:bubble3D val="0"/>
          </c:dPt>
          <c:dPt>
            <c:idx val="1"/>
            <c:bubble3D val="0"/>
          </c:dPt>
          <c:dPt>
            <c:idx val="2"/>
            <c:bubble3D val="0"/>
          </c:dPt>
          <c:dPt>
            <c:idx val="3"/>
            <c:bubble3D val="0"/>
          </c:dPt>
          <c:dPt>
            <c:idx val="4"/>
            <c:bubble3D val="0"/>
          </c:dPt>
          <c:dLbls>
            <c:dLblPos val="outEnd"/>
            <c:showLegendKey val="0"/>
            <c:showVal val="0"/>
            <c:showCatName val="0"/>
            <c:showSerName val="0"/>
            <c:showPercent val="1"/>
            <c:showBubbleSize val="0"/>
            <c:showLeaderLines val="1"/>
          </c:dLbls>
          <c:cat>
            <c:strRef>
              <c:f>'Patient Tally'!$B$57:$B$61</c:f>
              <c:strCache>
                <c:ptCount val="5"/>
                <c:pt idx="0">
                  <c:v>Strongly Disagree</c:v>
                </c:pt>
                <c:pt idx="1">
                  <c:v>Disagree</c:v>
                </c:pt>
                <c:pt idx="2">
                  <c:v>Agree</c:v>
                </c:pt>
                <c:pt idx="3">
                  <c:v>Strongly Agree</c:v>
                </c:pt>
                <c:pt idx="4">
                  <c:v>Unknown</c:v>
                </c:pt>
              </c:strCache>
            </c:strRef>
          </c:cat>
          <c:val>
            <c:numRef>
              <c:f>'Patient Tally'!$L$57:$L$61</c:f>
              <c:numCache>
                <c:formatCode>0.00</c:formatCode>
                <c:ptCount val="5"/>
                <c:pt idx="0">
                  <c:v>8.235294117647058</c:v>
                </c:pt>
                <c:pt idx="1">
                  <c:v>41.17647058823529</c:v>
                </c:pt>
                <c:pt idx="2">
                  <c:v>27.058823529411764</c:v>
                </c:pt>
                <c:pt idx="3">
                  <c:v>16.470588235294116</c:v>
                </c:pt>
                <c:pt idx="4">
                  <c:v>7.0588235294117645</c:v>
                </c:pt>
              </c:numCache>
            </c:numRef>
          </c:val>
        </c:ser>
        <c:dLbls>
          <c:showLegendKey val="0"/>
          <c:showVal val="0"/>
          <c:showCatName val="0"/>
          <c:showSerName val="0"/>
          <c:showPercent val="0"/>
          <c:showBubbleSize val="0"/>
          <c:showLeaderLines val="1"/>
        </c:dLbls>
        <c:firstSliceAng val="0"/>
      </c:pieChart>
      <c:spPr>
        <a:noFill/>
        <a:ln w="25398">
          <a:noFill/>
        </a:ln>
      </c:spPr>
    </c:plotArea>
    <c:legend>
      <c:legendPos val="r"/>
      <c:layout>
        <c:manualLayout>
          <c:xMode val="edge"/>
          <c:yMode val="edge"/>
          <c:x val="0.60401472338480211"/>
          <c:y val="6.3520017744260845E-2"/>
          <c:w val="0.37992985111095345"/>
          <c:h val="0.76333000628442571"/>
        </c:manualLayout>
      </c:layout>
      <c:overlay val="0"/>
      <c:txPr>
        <a:bodyPr/>
        <a:lstStyle/>
        <a:p>
          <a:pPr rtl="0">
            <a:defRPr/>
          </a:pPr>
          <a:endParaRPr lang="en-US"/>
        </a:p>
      </c:txPr>
    </c:legend>
    <c:plotVisOnly val="1"/>
    <c:dispBlanksAs val="gap"/>
    <c:showDLblsOverMax val="0"/>
  </c:chart>
  <c:spPr>
    <a:ln>
      <a:solidFill>
        <a:srgbClr val="FFC000"/>
      </a:solidFill>
    </a:ln>
  </c:spPr>
  <c:txPr>
    <a:bodyPr/>
    <a:lstStyle/>
    <a:p>
      <a:pPr>
        <a:defRPr sz="14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306679056422295"/>
          <c:y val="0.13809403454197852"/>
          <c:w val="0.42157250199459884"/>
          <c:h val="0.70950935846221641"/>
        </c:manualLayout>
      </c:layout>
      <c:pieChart>
        <c:varyColors val="1"/>
        <c:ser>
          <c:idx val="0"/>
          <c:order val="0"/>
          <c:dPt>
            <c:idx val="0"/>
            <c:bubble3D val="0"/>
          </c:dPt>
          <c:dPt>
            <c:idx val="1"/>
            <c:bubble3D val="0"/>
          </c:dPt>
          <c:dPt>
            <c:idx val="2"/>
            <c:bubble3D val="0"/>
          </c:dPt>
          <c:dPt>
            <c:idx val="3"/>
            <c:bubble3D val="0"/>
          </c:dPt>
          <c:dPt>
            <c:idx val="4"/>
            <c:bubble3D val="0"/>
          </c:dPt>
          <c:dLbls>
            <c:dLblPos val="outEnd"/>
            <c:showLegendKey val="0"/>
            <c:showVal val="0"/>
            <c:showCatName val="0"/>
            <c:showSerName val="0"/>
            <c:showPercent val="1"/>
            <c:showBubbleSize val="0"/>
            <c:showLeaderLines val="1"/>
          </c:dLbls>
          <c:cat>
            <c:strRef>
              <c:f>'Patient Tally'!$B$50:$B$54</c:f>
              <c:strCache>
                <c:ptCount val="5"/>
                <c:pt idx="0">
                  <c:v>Strongly Disagree</c:v>
                </c:pt>
                <c:pt idx="1">
                  <c:v>Disagree</c:v>
                </c:pt>
                <c:pt idx="2">
                  <c:v>Agree</c:v>
                </c:pt>
                <c:pt idx="3">
                  <c:v>Strongly Agree</c:v>
                </c:pt>
                <c:pt idx="4">
                  <c:v>Unknown</c:v>
                </c:pt>
              </c:strCache>
            </c:strRef>
          </c:cat>
          <c:val>
            <c:numRef>
              <c:f>'Patient Tally'!$L$50:$L$54</c:f>
              <c:numCache>
                <c:formatCode>0.00</c:formatCode>
                <c:ptCount val="5"/>
                <c:pt idx="0">
                  <c:v>9.4117647058823533</c:v>
                </c:pt>
                <c:pt idx="1">
                  <c:v>28.235294117647058</c:v>
                </c:pt>
                <c:pt idx="2">
                  <c:v>40</c:v>
                </c:pt>
                <c:pt idx="3">
                  <c:v>16.470588235294116</c:v>
                </c:pt>
                <c:pt idx="4">
                  <c:v>5.8823529411764701</c:v>
                </c:pt>
              </c:numCache>
            </c:numRef>
          </c:val>
        </c:ser>
        <c:dLbls>
          <c:showLegendKey val="0"/>
          <c:showVal val="0"/>
          <c:showCatName val="0"/>
          <c:showSerName val="0"/>
          <c:showPercent val="0"/>
          <c:showBubbleSize val="0"/>
          <c:showLeaderLines val="1"/>
        </c:dLbls>
        <c:firstSliceAng val="0"/>
      </c:pieChart>
      <c:spPr>
        <a:noFill/>
        <a:ln w="25401">
          <a:noFill/>
        </a:ln>
      </c:spPr>
    </c:plotArea>
    <c:legend>
      <c:legendPos val="r"/>
      <c:layout>
        <c:manualLayout>
          <c:xMode val="edge"/>
          <c:yMode val="edge"/>
          <c:x val="0.61134216918537354"/>
          <c:y val="8.0350507367681401E-2"/>
          <c:w val="0.35208164196866698"/>
          <c:h val="0.71089920846508359"/>
        </c:manualLayout>
      </c:layout>
      <c:overlay val="0"/>
      <c:txPr>
        <a:bodyPr/>
        <a:lstStyle/>
        <a:p>
          <a:pPr rtl="0">
            <a:defRPr sz="1400"/>
          </a:pPr>
          <a:endParaRPr lang="en-US"/>
        </a:p>
      </c:txPr>
    </c:legend>
    <c:plotVisOnly val="1"/>
    <c:dispBlanksAs val="gap"/>
    <c:showDLblsOverMax val="0"/>
  </c:chart>
  <c:spPr>
    <a:ln>
      <a:solidFill>
        <a:srgbClr val="FFC000"/>
      </a:solidFill>
    </a:ln>
  </c:spPr>
  <c:txPr>
    <a:bodyPr/>
    <a:lstStyle/>
    <a:p>
      <a:pPr>
        <a:defRPr sz="1400"/>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5BB384-E947-4F6D-B27A-5C9052AAEC4D}" type="doc">
      <dgm:prSet loTypeId="urn:microsoft.com/office/officeart/2005/8/layout/pyramid1" loCatId="pyramid" qsTypeId="urn:microsoft.com/office/officeart/2005/8/quickstyle/simple1" qsCatId="simple" csTypeId="urn:microsoft.com/office/officeart/2005/8/colors/accent1_2" csCatId="accent1" phldr="1"/>
      <dgm:spPr/>
      <dgm:t>
        <a:bodyPr/>
        <a:lstStyle/>
        <a:p>
          <a:endParaRPr lang="en-US"/>
        </a:p>
      </dgm:t>
    </dgm:pt>
    <dgm:pt modelId="{71386E5A-0899-45D6-A395-22046B25D37C}">
      <dgm:prSet phldrT="[Text]" custT="1"/>
      <dgm:spPr/>
      <dgm:t>
        <a:bodyPr/>
        <a:lstStyle/>
        <a:p>
          <a:pPr algn="ctr"/>
          <a:r>
            <a:rPr lang="en-US" sz="2400" dirty="0">
              <a:latin typeface="Arial" pitchFamily="34" charset="0"/>
              <a:cs typeface="Arial" pitchFamily="34" charset="0"/>
            </a:rPr>
            <a:t>Interpersonal Continuity</a:t>
          </a:r>
          <a:endParaRPr lang="en-ZA" sz="2400" dirty="0">
            <a:latin typeface="Arial" pitchFamily="34" charset="0"/>
            <a:cs typeface="Arial" pitchFamily="34" charset="0"/>
          </a:endParaRPr>
        </a:p>
      </dgm:t>
    </dgm:pt>
    <dgm:pt modelId="{4878B395-44D7-4384-841A-1A11DA92ED30}" type="parTrans" cxnId="{CD1188D6-41FD-435B-99DD-E5BE97CDA421}">
      <dgm:prSet/>
      <dgm:spPr/>
      <dgm:t>
        <a:bodyPr/>
        <a:lstStyle/>
        <a:p>
          <a:pPr algn="ctr"/>
          <a:endParaRPr lang="en-ZA"/>
        </a:p>
      </dgm:t>
    </dgm:pt>
    <dgm:pt modelId="{B61EAA74-E761-4CEE-9649-F33ABAA92D51}" type="sibTrans" cxnId="{CD1188D6-41FD-435B-99DD-E5BE97CDA421}">
      <dgm:prSet/>
      <dgm:spPr/>
      <dgm:t>
        <a:bodyPr/>
        <a:lstStyle/>
        <a:p>
          <a:pPr algn="ctr"/>
          <a:endParaRPr lang="en-ZA"/>
        </a:p>
      </dgm:t>
    </dgm:pt>
    <dgm:pt modelId="{DD922BEB-A32C-484E-823B-6C30AFC50F8F}">
      <dgm:prSet phldrT="[Text]" custT="1"/>
      <dgm:spPr/>
      <dgm:t>
        <a:bodyPr/>
        <a:lstStyle/>
        <a:p>
          <a:pPr algn="ctr"/>
          <a:r>
            <a:rPr lang="en-US" sz="2400">
              <a:latin typeface="Arial" pitchFamily="34" charset="0"/>
              <a:cs typeface="Arial" pitchFamily="34" charset="0"/>
            </a:rPr>
            <a:t>Longitudinal Continuity</a:t>
          </a:r>
          <a:endParaRPr lang="en-ZA" sz="2400">
            <a:latin typeface="Arial" pitchFamily="34" charset="0"/>
            <a:cs typeface="Arial" pitchFamily="34" charset="0"/>
          </a:endParaRPr>
        </a:p>
      </dgm:t>
    </dgm:pt>
    <dgm:pt modelId="{7D87F3BC-BD09-4B0D-8370-00E1E251CC73}" type="parTrans" cxnId="{4ABCE099-17EF-4910-A7F9-D0AB8B98C545}">
      <dgm:prSet/>
      <dgm:spPr/>
      <dgm:t>
        <a:bodyPr/>
        <a:lstStyle/>
        <a:p>
          <a:pPr algn="ctr"/>
          <a:endParaRPr lang="en-ZA"/>
        </a:p>
      </dgm:t>
    </dgm:pt>
    <dgm:pt modelId="{CF837819-D597-41BE-BFAD-BE1DF373FFAE}" type="sibTrans" cxnId="{4ABCE099-17EF-4910-A7F9-D0AB8B98C545}">
      <dgm:prSet/>
      <dgm:spPr/>
      <dgm:t>
        <a:bodyPr/>
        <a:lstStyle/>
        <a:p>
          <a:pPr algn="ctr"/>
          <a:endParaRPr lang="en-ZA"/>
        </a:p>
      </dgm:t>
    </dgm:pt>
    <dgm:pt modelId="{CDE43F2D-2C27-4EB4-B9C0-7B4E8157A698}">
      <dgm:prSet phldrT="[Text]" custT="1"/>
      <dgm:spPr/>
      <dgm:t>
        <a:bodyPr/>
        <a:lstStyle/>
        <a:p>
          <a:pPr algn="ctr"/>
          <a:r>
            <a:rPr lang="en-US" sz="2400" dirty="0">
              <a:latin typeface="Arial" pitchFamily="34" charset="0"/>
              <a:cs typeface="Arial" pitchFamily="34" charset="0"/>
            </a:rPr>
            <a:t>Informational Continuity</a:t>
          </a:r>
          <a:endParaRPr lang="en-ZA" sz="2400" dirty="0">
            <a:latin typeface="Arial" pitchFamily="34" charset="0"/>
            <a:cs typeface="Arial" pitchFamily="34" charset="0"/>
          </a:endParaRPr>
        </a:p>
      </dgm:t>
    </dgm:pt>
    <dgm:pt modelId="{15832A56-549A-4A96-95DA-25A363A389AE}" type="parTrans" cxnId="{73C7E32D-E61D-4AD2-8B64-141A52C50D1C}">
      <dgm:prSet/>
      <dgm:spPr/>
      <dgm:t>
        <a:bodyPr/>
        <a:lstStyle/>
        <a:p>
          <a:pPr algn="ctr"/>
          <a:endParaRPr lang="en-ZA"/>
        </a:p>
      </dgm:t>
    </dgm:pt>
    <dgm:pt modelId="{74E793C9-ADC5-4191-9003-CC7D2FE9803E}" type="sibTrans" cxnId="{73C7E32D-E61D-4AD2-8B64-141A52C50D1C}">
      <dgm:prSet/>
      <dgm:spPr/>
      <dgm:t>
        <a:bodyPr/>
        <a:lstStyle/>
        <a:p>
          <a:pPr algn="ctr"/>
          <a:endParaRPr lang="en-ZA"/>
        </a:p>
      </dgm:t>
    </dgm:pt>
    <dgm:pt modelId="{E87CA422-8DDA-4F3A-A5AA-68E13BE191A6}" type="pres">
      <dgm:prSet presAssocID="{CA5BB384-E947-4F6D-B27A-5C9052AAEC4D}" presName="Name0" presStyleCnt="0">
        <dgm:presLayoutVars>
          <dgm:dir/>
          <dgm:animLvl val="lvl"/>
          <dgm:resizeHandles val="exact"/>
        </dgm:presLayoutVars>
      </dgm:prSet>
      <dgm:spPr/>
      <dgm:t>
        <a:bodyPr/>
        <a:lstStyle/>
        <a:p>
          <a:endParaRPr lang="en-US"/>
        </a:p>
      </dgm:t>
    </dgm:pt>
    <dgm:pt modelId="{E1DD0632-C149-430D-BC3B-50155AD46476}" type="pres">
      <dgm:prSet presAssocID="{71386E5A-0899-45D6-A395-22046B25D37C}" presName="Name8" presStyleCnt="0"/>
      <dgm:spPr/>
    </dgm:pt>
    <dgm:pt modelId="{FFCDDAB7-B4C2-485E-9497-2D7B32788F5B}" type="pres">
      <dgm:prSet presAssocID="{71386E5A-0899-45D6-A395-22046B25D37C}" presName="level" presStyleLbl="node1" presStyleIdx="0" presStyleCnt="3" custScaleX="100216" custScaleY="30277">
        <dgm:presLayoutVars>
          <dgm:chMax val="1"/>
          <dgm:bulletEnabled val="1"/>
        </dgm:presLayoutVars>
      </dgm:prSet>
      <dgm:spPr/>
      <dgm:t>
        <a:bodyPr/>
        <a:lstStyle/>
        <a:p>
          <a:endParaRPr lang="en-ZA"/>
        </a:p>
      </dgm:t>
    </dgm:pt>
    <dgm:pt modelId="{A296C5D3-BC62-4A7E-833B-5396C1A51DBD}" type="pres">
      <dgm:prSet presAssocID="{71386E5A-0899-45D6-A395-22046B25D37C}" presName="levelTx" presStyleLbl="revTx" presStyleIdx="0" presStyleCnt="0">
        <dgm:presLayoutVars>
          <dgm:chMax val="1"/>
          <dgm:bulletEnabled val="1"/>
        </dgm:presLayoutVars>
      </dgm:prSet>
      <dgm:spPr/>
      <dgm:t>
        <a:bodyPr/>
        <a:lstStyle/>
        <a:p>
          <a:endParaRPr lang="en-ZA"/>
        </a:p>
      </dgm:t>
    </dgm:pt>
    <dgm:pt modelId="{2F7C3C48-B431-49AB-94E2-0855F819C12F}" type="pres">
      <dgm:prSet presAssocID="{DD922BEB-A32C-484E-823B-6C30AFC50F8F}" presName="Name8" presStyleCnt="0"/>
      <dgm:spPr/>
    </dgm:pt>
    <dgm:pt modelId="{2C225D92-C164-4EF1-A34C-F8DC566794C7}" type="pres">
      <dgm:prSet presAssocID="{DD922BEB-A32C-484E-823B-6C30AFC50F8F}" presName="level" presStyleLbl="node1" presStyleIdx="1" presStyleCnt="3" custScaleX="99237" custScaleY="42620">
        <dgm:presLayoutVars>
          <dgm:chMax val="1"/>
          <dgm:bulletEnabled val="1"/>
        </dgm:presLayoutVars>
      </dgm:prSet>
      <dgm:spPr/>
      <dgm:t>
        <a:bodyPr/>
        <a:lstStyle/>
        <a:p>
          <a:endParaRPr lang="en-ZA"/>
        </a:p>
      </dgm:t>
    </dgm:pt>
    <dgm:pt modelId="{D71A5F2A-0E11-4D86-B8F8-1166F4B9CF97}" type="pres">
      <dgm:prSet presAssocID="{DD922BEB-A32C-484E-823B-6C30AFC50F8F}" presName="levelTx" presStyleLbl="revTx" presStyleIdx="0" presStyleCnt="0">
        <dgm:presLayoutVars>
          <dgm:chMax val="1"/>
          <dgm:bulletEnabled val="1"/>
        </dgm:presLayoutVars>
      </dgm:prSet>
      <dgm:spPr/>
      <dgm:t>
        <a:bodyPr/>
        <a:lstStyle/>
        <a:p>
          <a:endParaRPr lang="en-ZA"/>
        </a:p>
      </dgm:t>
    </dgm:pt>
    <dgm:pt modelId="{D4CBE0CA-32D4-497E-A75C-1CF844D323DD}" type="pres">
      <dgm:prSet presAssocID="{CDE43F2D-2C27-4EB4-B9C0-7B4E8157A698}" presName="Name8" presStyleCnt="0"/>
      <dgm:spPr/>
    </dgm:pt>
    <dgm:pt modelId="{8DC2A207-A768-49DE-A1C3-5C2ED9E327FA}" type="pres">
      <dgm:prSet presAssocID="{CDE43F2D-2C27-4EB4-B9C0-7B4E8157A698}" presName="level" presStyleLbl="node1" presStyleIdx="2" presStyleCnt="3" custScaleY="45364">
        <dgm:presLayoutVars>
          <dgm:chMax val="1"/>
          <dgm:bulletEnabled val="1"/>
        </dgm:presLayoutVars>
      </dgm:prSet>
      <dgm:spPr/>
      <dgm:t>
        <a:bodyPr/>
        <a:lstStyle/>
        <a:p>
          <a:endParaRPr lang="en-ZA"/>
        </a:p>
      </dgm:t>
    </dgm:pt>
    <dgm:pt modelId="{AE131E51-FAB3-4A5C-82C3-4BD04D438A5F}" type="pres">
      <dgm:prSet presAssocID="{CDE43F2D-2C27-4EB4-B9C0-7B4E8157A698}" presName="levelTx" presStyleLbl="revTx" presStyleIdx="0" presStyleCnt="0">
        <dgm:presLayoutVars>
          <dgm:chMax val="1"/>
          <dgm:bulletEnabled val="1"/>
        </dgm:presLayoutVars>
      </dgm:prSet>
      <dgm:spPr/>
      <dgm:t>
        <a:bodyPr/>
        <a:lstStyle/>
        <a:p>
          <a:endParaRPr lang="en-ZA"/>
        </a:p>
      </dgm:t>
    </dgm:pt>
  </dgm:ptLst>
  <dgm:cxnLst>
    <dgm:cxn modelId="{22D97AA7-CBC0-48E0-8A3E-9E942DB7A771}" type="presOf" srcId="{DD922BEB-A32C-484E-823B-6C30AFC50F8F}" destId="{2C225D92-C164-4EF1-A34C-F8DC566794C7}" srcOrd="0" destOrd="0" presId="urn:microsoft.com/office/officeart/2005/8/layout/pyramid1"/>
    <dgm:cxn modelId="{CD1188D6-41FD-435B-99DD-E5BE97CDA421}" srcId="{CA5BB384-E947-4F6D-B27A-5C9052AAEC4D}" destId="{71386E5A-0899-45D6-A395-22046B25D37C}" srcOrd="0" destOrd="0" parTransId="{4878B395-44D7-4384-841A-1A11DA92ED30}" sibTransId="{B61EAA74-E761-4CEE-9649-F33ABAA92D51}"/>
    <dgm:cxn modelId="{FC06EFC5-4929-4F64-BA31-086BA0A3F289}" type="presOf" srcId="{CDE43F2D-2C27-4EB4-B9C0-7B4E8157A698}" destId="{AE131E51-FAB3-4A5C-82C3-4BD04D438A5F}" srcOrd="1" destOrd="0" presId="urn:microsoft.com/office/officeart/2005/8/layout/pyramid1"/>
    <dgm:cxn modelId="{08F7C803-1092-414C-87E5-8F7498DE3B6F}" type="presOf" srcId="{71386E5A-0899-45D6-A395-22046B25D37C}" destId="{FFCDDAB7-B4C2-485E-9497-2D7B32788F5B}" srcOrd="0" destOrd="0" presId="urn:microsoft.com/office/officeart/2005/8/layout/pyramid1"/>
    <dgm:cxn modelId="{8757D56A-ABC5-4CD4-BC24-65AB6C544B70}" type="presOf" srcId="{DD922BEB-A32C-484E-823B-6C30AFC50F8F}" destId="{D71A5F2A-0E11-4D86-B8F8-1166F4B9CF97}" srcOrd="1" destOrd="0" presId="urn:microsoft.com/office/officeart/2005/8/layout/pyramid1"/>
    <dgm:cxn modelId="{73C7E32D-E61D-4AD2-8B64-141A52C50D1C}" srcId="{CA5BB384-E947-4F6D-B27A-5C9052AAEC4D}" destId="{CDE43F2D-2C27-4EB4-B9C0-7B4E8157A698}" srcOrd="2" destOrd="0" parTransId="{15832A56-549A-4A96-95DA-25A363A389AE}" sibTransId="{74E793C9-ADC5-4191-9003-CC7D2FE9803E}"/>
    <dgm:cxn modelId="{1E467589-A307-4A89-873E-4CDDBFADE80C}" type="presOf" srcId="{CA5BB384-E947-4F6D-B27A-5C9052AAEC4D}" destId="{E87CA422-8DDA-4F3A-A5AA-68E13BE191A6}" srcOrd="0" destOrd="0" presId="urn:microsoft.com/office/officeart/2005/8/layout/pyramid1"/>
    <dgm:cxn modelId="{DAA0E935-EFC0-4153-AF10-24C8B1AE7758}" type="presOf" srcId="{71386E5A-0899-45D6-A395-22046B25D37C}" destId="{A296C5D3-BC62-4A7E-833B-5396C1A51DBD}" srcOrd="1" destOrd="0" presId="urn:microsoft.com/office/officeart/2005/8/layout/pyramid1"/>
    <dgm:cxn modelId="{90A269C0-FCDC-4C4F-B2A4-9C636A88B7A0}" type="presOf" srcId="{CDE43F2D-2C27-4EB4-B9C0-7B4E8157A698}" destId="{8DC2A207-A768-49DE-A1C3-5C2ED9E327FA}" srcOrd="0" destOrd="0" presId="urn:microsoft.com/office/officeart/2005/8/layout/pyramid1"/>
    <dgm:cxn modelId="{4ABCE099-17EF-4910-A7F9-D0AB8B98C545}" srcId="{CA5BB384-E947-4F6D-B27A-5C9052AAEC4D}" destId="{DD922BEB-A32C-484E-823B-6C30AFC50F8F}" srcOrd="1" destOrd="0" parTransId="{7D87F3BC-BD09-4B0D-8370-00E1E251CC73}" sibTransId="{CF837819-D597-41BE-BFAD-BE1DF373FFAE}"/>
    <dgm:cxn modelId="{336012F4-BF3A-4958-8109-D4602431696F}" type="presParOf" srcId="{E87CA422-8DDA-4F3A-A5AA-68E13BE191A6}" destId="{E1DD0632-C149-430D-BC3B-50155AD46476}" srcOrd="0" destOrd="0" presId="urn:microsoft.com/office/officeart/2005/8/layout/pyramid1"/>
    <dgm:cxn modelId="{A466098F-3562-47D4-8807-3BA07E34C56B}" type="presParOf" srcId="{E1DD0632-C149-430D-BC3B-50155AD46476}" destId="{FFCDDAB7-B4C2-485E-9497-2D7B32788F5B}" srcOrd="0" destOrd="0" presId="urn:microsoft.com/office/officeart/2005/8/layout/pyramid1"/>
    <dgm:cxn modelId="{05A729B4-7E14-4F77-85DB-E8FEC3CDA179}" type="presParOf" srcId="{E1DD0632-C149-430D-BC3B-50155AD46476}" destId="{A296C5D3-BC62-4A7E-833B-5396C1A51DBD}" srcOrd="1" destOrd="0" presId="urn:microsoft.com/office/officeart/2005/8/layout/pyramid1"/>
    <dgm:cxn modelId="{0F3613A8-E6ED-4997-86FC-1DD465932818}" type="presParOf" srcId="{E87CA422-8DDA-4F3A-A5AA-68E13BE191A6}" destId="{2F7C3C48-B431-49AB-94E2-0855F819C12F}" srcOrd="1" destOrd="0" presId="urn:microsoft.com/office/officeart/2005/8/layout/pyramid1"/>
    <dgm:cxn modelId="{A8B85DC0-22C9-4DDC-872E-3C46A0CA2D4E}" type="presParOf" srcId="{2F7C3C48-B431-49AB-94E2-0855F819C12F}" destId="{2C225D92-C164-4EF1-A34C-F8DC566794C7}" srcOrd="0" destOrd="0" presId="urn:microsoft.com/office/officeart/2005/8/layout/pyramid1"/>
    <dgm:cxn modelId="{38CA2EFD-682C-401D-A1C1-4B5710B2D2C1}" type="presParOf" srcId="{2F7C3C48-B431-49AB-94E2-0855F819C12F}" destId="{D71A5F2A-0E11-4D86-B8F8-1166F4B9CF97}" srcOrd="1" destOrd="0" presId="urn:microsoft.com/office/officeart/2005/8/layout/pyramid1"/>
    <dgm:cxn modelId="{A027CCC3-EDD0-4B38-AAEC-68D8FDA3A26F}" type="presParOf" srcId="{E87CA422-8DDA-4F3A-A5AA-68E13BE191A6}" destId="{D4CBE0CA-32D4-497E-A75C-1CF844D323DD}" srcOrd="2" destOrd="0" presId="urn:microsoft.com/office/officeart/2005/8/layout/pyramid1"/>
    <dgm:cxn modelId="{02E11B39-A1A8-449E-B1FE-AD6A05856538}" type="presParOf" srcId="{D4CBE0CA-32D4-497E-A75C-1CF844D323DD}" destId="{8DC2A207-A768-49DE-A1C3-5C2ED9E327FA}" srcOrd="0" destOrd="0" presId="urn:microsoft.com/office/officeart/2005/8/layout/pyramid1"/>
    <dgm:cxn modelId="{82A054CC-5050-413E-BCDE-F880EFA7925E}" type="presParOf" srcId="{D4CBE0CA-32D4-497E-A75C-1CF844D323DD}" destId="{AE131E51-FAB3-4A5C-82C3-4BD04D438A5F}"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5BB384-E947-4F6D-B27A-5C9052AAEC4D}" type="doc">
      <dgm:prSet loTypeId="urn:microsoft.com/office/officeart/2005/8/layout/pyramid1" loCatId="pyramid" qsTypeId="urn:microsoft.com/office/officeart/2005/8/quickstyle/simple1" qsCatId="simple" csTypeId="urn:microsoft.com/office/officeart/2005/8/colors/accent1_2" csCatId="accent1" phldr="1"/>
      <dgm:spPr/>
      <dgm:t>
        <a:bodyPr/>
        <a:lstStyle/>
        <a:p>
          <a:endParaRPr lang="en-US"/>
        </a:p>
      </dgm:t>
    </dgm:pt>
    <dgm:pt modelId="{71386E5A-0899-45D6-A395-22046B25D37C}">
      <dgm:prSet phldrT="[Text]" custT="1"/>
      <dgm:spPr/>
      <dgm:t>
        <a:bodyPr/>
        <a:lstStyle/>
        <a:p>
          <a:pPr algn="ctr"/>
          <a:r>
            <a:rPr lang="en-US" sz="2400" dirty="0">
              <a:latin typeface="Arial" pitchFamily="34" charset="0"/>
              <a:cs typeface="Arial" pitchFamily="34" charset="0"/>
            </a:rPr>
            <a:t>Interpersonal Continuity</a:t>
          </a:r>
          <a:endParaRPr lang="en-ZA" sz="2400" dirty="0">
            <a:latin typeface="Arial" pitchFamily="34" charset="0"/>
            <a:cs typeface="Arial" pitchFamily="34" charset="0"/>
          </a:endParaRPr>
        </a:p>
      </dgm:t>
    </dgm:pt>
    <dgm:pt modelId="{4878B395-44D7-4384-841A-1A11DA92ED30}" type="parTrans" cxnId="{CD1188D6-41FD-435B-99DD-E5BE97CDA421}">
      <dgm:prSet/>
      <dgm:spPr/>
      <dgm:t>
        <a:bodyPr/>
        <a:lstStyle/>
        <a:p>
          <a:pPr algn="ctr"/>
          <a:endParaRPr lang="en-ZA"/>
        </a:p>
      </dgm:t>
    </dgm:pt>
    <dgm:pt modelId="{B61EAA74-E761-4CEE-9649-F33ABAA92D51}" type="sibTrans" cxnId="{CD1188D6-41FD-435B-99DD-E5BE97CDA421}">
      <dgm:prSet/>
      <dgm:spPr/>
      <dgm:t>
        <a:bodyPr/>
        <a:lstStyle/>
        <a:p>
          <a:pPr algn="ctr"/>
          <a:endParaRPr lang="en-ZA"/>
        </a:p>
      </dgm:t>
    </dgm:pt>
    <dgm:pt modelId="{DD922BEB-A32C-484E-823B-6C30AFC50F8F}">
      <dgm:prSet phldrT="[Text]" custT="1"/>
      <dgm:spPr/>
      <dgm:t>
        <a:bodyPr/>
        <a:lstStyle/>
        <a:p>
          <a:pPr algn="ctr"/>
          <a:r>
            <a:rPr lang="en-US" sz="2400" dirty="0">
              <a:latin typeface="Arial" pitchFamily="34" charset="0"/>
              <a:cs typeface="Arial" pitchFamily="34" charset="0"/>
            </a:rPr>
            <a:t>Longitudinal Continuity</a:t>
          </a:r>
          <a:endParaRPr lang="en-ZA" sz="2400" dirty="0">
            <a:latin typeface="Arial" pitchFamily="34" charset="0"/>
            <a:cs typeface="Arial" pitchFamily="34" charset="0"/>
          </a:endParaRPr>
        </a:p>
      </dgm:t>
    </dgm:pt>
    <dgm:pt modelId="{7D87F3BC-BD09-4B0D-8370-00E1E251CC73}" type="parTrans" cxnId="{4ABCE099-17EF-4910-A7F9-D0AB8B98C545}">
      <dgm:prSet/>
      <dgm:spPr/>
      <dgm:t>
        <a:bodyPr/>
        <a:lstStyle/>
        <a:p>
          <a:pPr algn="ctr"/>
          <a:endParaRPr lang="en-ZA"/>
        </a:p>
      </dgm:t>
    </dgm:pt>
    <dgm:pt modelId="{CF837819-D597-41BE-BFAD-BE1DF373FFAE}" type="sibTrans" cxnId="{4ABCE099-17EF-4910-A7F9-D0AB8B98C545}">
      <dgm:prSet/>
      <dgm:spPr/>
      <dgm:t>
        <a:bodyPr/>
        <a:lstStyle/>
        <a:p>
          <a:pPr algn="ctr"/>
          <a:endParaRPr lang="en-ZA"/>
        </a:p>
      </dgm:t>
    </dgm:pt>
    <dgm:pt modelId="{CDE43F2D-2C27-4EB4-B9C0-7B4E8157A698}">
      <dgm:prSet phldrT="[Text]" custT="1"/>
      <dgm:spPr/>
      <dgm:t>
        <a:bodyPr/>
        <a:lstStyle/>
        <a:p>
          <a:pPr algn="ctr"/>
          <a:r>
            <a:rPr lang="en-US" sz="2400" dirty="0">
              <a:solidFill>
                <a:srgbClr val="FF0000"/>
              </a:solidFill>
              <a:latin typeface="Arial" pitchFamily="34" charset="0"/>
              <a:cs typeface="Arial" pitchFamily="34" charset="0"/>
            </a:rPr>
            <a:t>Informational Continuity</a:t>
          </a:r>
          <a:endParaRPr lang="en-ZA" sz="2400" dirty="0">
            <a:solidFill>
              <a:srgbClr val="FF0000"/>
            </a:solidFill>
            <a:latin typeface="Arial" pitchFamily="34" charset="0"/>
            <a:cs typeface="Arial" pitchFamily="34" charset="0"/>
          </a:endParaRPr>
        </a:p>
      </dgm:t>
    </dgm:pt>
    <dgm:pt modelId="{15832A56-549A-4A96-95DA-25A363A389AE}" type="parTrans" cxnId="{73C7E32D-E61D-4AD2-8B64-141A52C50D1C}">
      <dgm:prSet/>
      <dgm:spPr/>
      <dgm:t>
        <a:bodyPr/>
        <a:lstStyle/>
        <a:p>
          <a:pPr algn="ctr"/>
          <a:endParaRPr lang="en-ZA"/>
        </a:p>
      </dgm:t>
    </dgm:pt>
    <dgm:pt modelId="{74E793C9-ADC5-4191-9003-CC7D2FE9803E}" type="sibTrans" cxnId="{73C7E32D-E61D-4AD2-8B64-141A52C50D1C}">
      <dgm:prSet/>
      <dgm:spPr/>
      <dgm:t>
        <a:bodyPr/>
        <a:lstStyle/>
        <a:p>
          <a:pPr algn="ctr"/>
          <a:endParaRPr lang="en-ZA"/>
        </a:p>
      </dgm:t>
    </dgm:pt>
    <dgm:pt modelId="{E87CA422-8DDA-4F3A-A5AA-68E13BE191A6}" type="pres">
      <dgm:prSet presAssocID="{CA5BB384-E947-4F6D-B27A-5C9052AAEC4D}" presName="Name0" presStyleCnt="0">
        <dgm:presLayoutVars>
          <dgm:dir/>
          <dgm:animLvl val="lvl"/>
          <dgm:resizeHandles val="exact"/>
        </dgm:presLayoutVars>
      </dgm:prSet>
      <dgm:spPr/>
      <dgm:t>
        <a:bodyPr/>
        <a:lstStyle/>
        <a:p>
          <a:endParaRPr lang="en-US"/>
        </a:p>
      </dgm:t>
    </dgm:pt>
    <dgm:pt modelId="{E1DD0632-C149-430D-BC3B-50155AD46476}" type="pres">
      <dgm:prSet presAssocID="{71386E5A-0899-45D6-A395-22046B25D37C}" presName="Name8" presStyleCnt="0"/>
      <dgm:spPr/>
    </dgm:pt>
    <dgm:pt modelId="{FFCDDAB7-B4C2-485E-9497-2D7B32788F5B}" type="pres">
      <dgm:prSet presAssocID="{71386E5A-0899-45D6-A395-22046B25D37C}" presName="level" presStyleLbl="node1" presStyleIdx="0" presStyleCnt="3" custScaleX="100216" custScaleY="30277">
        <dgm:presLayoutVars>
          <dgm:chMax val="1"/>
          <dgm:bulletEnabled val="1"/>
        </dgm:presLayoutVars>
      </dgm:prSet>
      <dgm:spPr/>
      <dgm:t>
        <a:bodyPr/>
        <a:lstStyle/>
        <a:p>
          <a:endParaRPr lang="en-ZA"/>
        </a:p>
      </dgm:t>
    </dgm:pt>
    <dgm:pt modelId="{A296C5D3-BC62-4A7E-833B-5396C1A51DBD}" type="pres">
      <dgm:prSet presAssocID="{71386E5A-0899-45D6-A395-22046B25D37C}" presName="levelTx" presStyleLbl="revTx" presStyleIdx="0" presStyleCnt="0">
        <dgm:presLayoutVars>
          <dgm:chMax val="1"/>
          <dgm:bulletEnabled val="1"/>
        </dgm:presLayoutVars>
      </dgm:prSet>
      <dgm:spPr/>
      <dgm:t>
        <a:bodyPr/>
        <a:lstStyle/>
        <a:p>
          <a:endParaRPr lang="en-ZA"/>
        </a:p>
      </dgm:t>
    </dgm:pt>
    <dgm:pt modelId="{2F7C3C48-B431-49AB-94E2-0855F819C12F}" type="pres">
      <dgm:prSet presAssocID="{DD922BEB-A32C-484E-823B-6C30AFC50F8F}" presName="Name8" presStyleCnt="0"/>
      <dgm:spPr/>
    </dgm:pt>
    <dgm:pt modelId="{2C225D92-C164-4EF1-A34C-F8DC566794C7}" type="pres">
      <dgm:prSet presAssocID="{DD922BEB-A32C-484E-823B-6C30AFC50F8F}" presName="level" presStyleLbl="node1" presStyleIdx="1" presStyleCnt="3" custScaleX="99237" custScaleY="42620">
        <dgm:presLayoutVars>
          <dgm:chMax val="1"/>
          <dgm:bulletEnabled val="1"/>
        </dgm:presLayoutVars>
      </dgm:prSet>
      <dgm:spPr/>
      <dgm:t>
        <a:bodyPr/>
        <a:lstStyle/>
        <a:p>
          <a:endParaRPr lang="en-ZA"/>
        </a:p>
      </dgm:t>
    </dgm:pt>
    <dgm:pt modelId="{D71A5F2A-0E11-4D86-B8F8-1166F4B9CF97}" type="pres">
      <dgm:prSet presAssocID="{DD922BEB-A32C-484E-823B-6C30AFC50F8F}" presName="levelTx" presStyleLbl="revTx" presStyleIdx="0" presStyleCnt="0">
        <dgm:presLayoutVars>
          <dgm:chMax val="1"/>
          <dgm:bulletEnabled val="1"/>
        </dgm:presLayoutVars>
      </dgm:prSet>
      <dgm:spPr/>
      <dgm:t>
        <a:bodyPr/>
        <a:lstStyle/>
        <a:p>
          <a:endParaRPr lang="en-ZA"/>
        </a:p>
      </dgm:t>
    </dgm:pt>
    <dgm:pt modelId="{D4CBE0CA-32D4-497E-A75C-1CF844D323DD}" type="pres">
      <dgm:prSet presAssocID="{CDE43F2D-2C27-4EB4-B9C0-7B4E8157A698}" presName="Name8" presStyleCnt="0"/>
      <dgm:spPr/>
    </dgm:pt>
    <dgm:pt modelId="{8DC2A207-A768-49DE-A1C3-5C2ED9E327FA}" type="pres">
      <dgm:prSet presAssocID="{CDE43F2D-2C27-4EB4-B9C0-7B4E8157A698}" presName="level" presStyleLbl="node1" presStyleIdx="2" presStyleCnt="3" custScaleY="45364">
        <dgm:presLayoutVars>
          <dgm:chMax val="1"/>
          <dgm:bulletEnabled val="1"/>
        </dgm:presLayoutVars>
      </dgm:prSet>
      <dgm:spPr/>
      <dgm:t>
        <a:bodyPr/>
        <a:lstStyle/>
        <a:p>
          <a:endParaRPr lang="en-ZA"/>
        </a:p>
      </dgm:t>
    </dgm:pt>
    <dgm:pt modelId="{AE131E51-FAB3-4A5C-82C3-4BD04D438A5F}" type="pres">
      <dgm:prSet presAssocID="{CDE43F2D-2C27-4EB4-B9C0-7B4E8157A698}" presName="levelTx" presStyleLbl="revTx" presStyleIdx="0" presStyleCnt="0">
        <dgm:presLayoutVars>
          <dgm:chMax val="1"/>
          <dgm:bulletEnabled val="1"/>
        </dgm:presLayoutVars>
      </dgm:prSet>
      <dgm:spPr/>
      <dgm:t>
        <a:bodyPr/>
        <a:lstStyle/>
        <a:p>
          <a:endParaRPr lang="en-ZA"/>
        </a:p>
      </dgm:t>
    </dgm:pt>
  </dgm:ptLst>
  <dgm:cxnLst>
    <dgm:cxn modelId="{BB91BE71-1AEA-4BD6-9638-BC45F0BABADE}" type="presOf" srcId="{DD922BEB-A32C-484E-823B-6C30AFC50F8F}" destId="{D71A5F2A-0E11-4D86-B8F8-1166F4B9CF97}" srcOrd="1" destOrd="0" presId="urn:microsoft.com/office/officeart/2005/8/layout/pyramid1"/>
    <dgm:cxn modelId="{EBDAEB88-1F86-4433-BF56-82521B7C3E9B}" type="presOf" srcId="{71386E5A-0899-45D6-A395-22046B25D37C}" destId="{FFCDDAB7-B4C2-485E-9497-2D7B32788F5B}" srcOrd="0" destOrd="0" presId="urn:microsoft.com/office/officeart/2005/8/layout/pyramid1"/>
    <dgm:cxn modelId="{3278B8CC-1151-4309-ACEF-754F6D3A98D9}" type="presOf" srcId="{CDE43F2D-2C27-4EB4-B9C0-7B4E8157A698}" destId="{8DC2A207-A768-49DE-A1C3-5C2ED9E327FA}" srcOrd="0" destOrd="0" presId="urn:microsoft.com/office/officeart/2005/8/layout/pyramid1"/>
    <dgm:cxn modelId="{73C7E32D-E61D-4AD2-8B64-141A52C50D1C}" srcId="{CA5BB384-E947-4F6D-B27A-5C9052AAEC4D}" destId="{CDE43F2D-2C27-4EB4-B9C0-7B4E8157A698}" srcOrd="2" destOrd="0" parTransId="{15832A56-549A-4A96-95DA-25A363A389AE}" sibTransId="{74E793C9-ADC5-4191-9003-CC7D2FE9803E}"/>
    <dgm:cxn modelId="{4ABCE099-17EF-4910-A7F9-D0AB8B98C545}" srcId="{CA5BB384-E947-4F6D-B27A-5C9052AAEC4D}" destId="{DD922BEB-A32C-484E-823B-6C30AFC50F8F}" srcOrd="1" destOrd="0" parTransId="{7D87F3BC-BD09-4B0D-8370-00E1E251CC73}" sibTransId="{CF837819-D597-41BE-BFAD-BE1DF373FFAE}"/>
    <dgm:cxn modelId="{7766DE02-BC37-49C2-B43A-648A371B850D}" type="presOf" srcId="{71386E5A-0899-45D6-A395-22046B25D37C}" destId="{A296C5D3-BC62-4A7E-833B-5396C1A51DBD}" srcOrd="1" destOrd="0" presId="urn:microsoft.com/office/officeart/2005/8/layout/pyramid1"/>
    <dgm:cxn modelId="{61832049-BCF4-4CB9-A593-23DE95FD24C9}" type="presOf" srcId="{CDE43F2D-2C27-4EB4-B9C0-7B4E8157A698}" destId="{AE131E51-FAB3-4A5C-82C3-4BD04D438A5F}" srcOrd="1" destOrd="0" presId="urn:microsoft.com/office/officeart/2005/8/layout/pyramid1"/>
    <dgm:cxn modelId="{674B9D43-9295-47C9-AB3E-98396FF7C2CB}" type="presOf" srcId="{DD922BEB-A32C-484E-823B-6C30AFC50F8F}" destId="{2C225D92-C164-4EF1-A34C-F8DC566794C7}" srcOrd="0" destOrd="0" presId="urn:microsoft.com/office/officeart/2005/8/layout/pyramid1"/>
    <dgm:cxn modelId="{05943AAB-2D35-4504-B170-7C165186D3CD}" type="presOf" srcId="{CA5BB384-E947-4F6D-B27A-5C9052AAEC4D}" destId="{E87CA422-8DDA-4F3A-A5AA-68E13BE191A6}" srcOrd="0" destOrd="0" presId="urn:microsoft.com/office/officeart/2005/8/layout/pyramid1"/>
    <dgm:cxn modelId="{CD1188D6-41FD-435B-99DD-E5BE97CDA421}" srcId="{CA5BB384-E947-4F6D-B27A-5C9052AAEC4D}" destId="{71386E5A-0899-45D6-A395-22046B25D37C}" srcOrd="0" destOrd="0" parTransId="{4878B395-44D7-4384-841A-1A11DA92ED30}" sibTransId="{B61EAA74-E761-4CEE-9649-F33ABAA92D51}"/>
    <dgm:cxn modelId="{BD653CC0-B9FC-4D8D-B326-5B96ADA1E3BF}" type="presParOf" srcId="{E87CA422-8DDA-4F3A-A5AA-68E13BE191A6}" destId="{E1DD0632-C149-430D-BC3B-50155AD46476}" srcOrd="0" destOrd="0" presId="urn:microsoft.com/office/officeart/2005/8/layout/pyramid1"/>
    <dgm:cxn modelId="{B84119F4-D822-4C30-A939-A4904B08D75F}" type="presParOf" srcId="{E1DD0632-C149-430D-BC3B-50155AD46476}" destId="{FFCDDAB7-B4C2-485E-9497-2D7B32788F5B}" srcOrd="0" destOrd="0" presId="urn:microsoft.com/office/officeart/2005/8/layout/pyramid1"/>
    <dgm:cxn modelId="{5101908B-0D46-45DB-A1A1-3A77DB2E6C9D}" type="presParOf" srcId="{E1DD0632-C149-430D-BC3B-50155AD46476}" destId="{A296C5D3-BC62-4A7E-833B-5396C1A51DBD}" srcOrd="1" destOrd="0" presId="urn:microsoft.com/office/officeart/2005/8/layout/pyramid1"/>
    <dgm:cxn modelId="{F02A3C12-6623-4012-8E94-6BB35A6B27D3}" type="presParOf" srcId="{E87CA422-8DDA-4F3A-A5AA-68E13BE191A6}" destId="{2F7C3C48-B431-49AB-94E2-0855F819C12F}" srcOrd="1" destOrd="0" presId="urn:microsoft.com/office/officeart/2005/8/layout/pyramid1"/>
    <dgm:cxn modelId="{25960A20-3CF6-48C7-AC70-B8CA83AD7950}" type="presParOf" srcId="{2F7C3C48-B431-49AB-94E2-0855F819C12F}" destId="{2C225D92-C164-4EF1-A34C-F8DC566794C7}" srcOrd="0" destOrd="0" presId="urn:microsoft.com/office/officeart/2005/8/layout/pyramid1"/>
    <dgm:cxn modelId="{EDBB5B49-2E18-43A6-B412-156C3A86A226}" type="presParOf" srcId="{2F7C3C48-B431-49AB-94E2-0855F819C12F}" destId="{D71A5F2A-0E11-4D86-B8F8-1166F4B9CF97}" srcOrd="1" destOrd="0" presId="urn:microsoft.com/office/officeart/2005/8/layout/pyramid1"/>
    <dgm:cxn modelId="{EE6D725A-E65F-45AB-B5ED-EAABCCB56D99}" type="presParOf" srcId="{E87CA422-8DDA-4F3A-A5AA-68E13BE191A6}" destId="{D4CBE0CA-32D4-497E-A75C-1CF844D323DD}" srcOrd="2" destOrd="0" presId="urn:microsoft.com/office/officeart/2005/8/layout/pyramid1"/>
    <dgm:cxn modelId="{6980CF46-7C2A-42B7-AB13-847D957B8D50}" type="presParOf" srcId="{D4CBE0CA-32D4-497E-A75C-1CF844D323DD}" destId="{8DC2A207-A768-49DE-A1C3-5C2ED9E327FA}" srcOrd="0" destOrd="0" presId="urn:microsoft.com/office/officeart/2005/8/layout/pyramid1"/>
    <dgm:cxn modelId="{85DCF69F-7DEC-4B7A-A8B6-91C815FB2453}" type="presParOf" srcId="{D4CBE0CA-32D4-497E-A75C-1CF844D323DD}" destId="{AE131E51-FAB3-4A5C-82C3-4BD04D438A5F}"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CDDAB7-B4C2-485E-9497-2D7B32788F5B}">
      <dsp:nvSpPr>
        <dsp:cNvPr id="0" name=""/>
        <dsp:cNvSpPr/>
      </dsp:nvSpPr>
      <dsp:spPr>
        <a:xfrm>
          <a:off x="3131668" y="0"/>
          <a:ext cx="2161598" cy="1235170"/>
        </a:xfrm>
        <a:prstGeom prst="trapezoid">
          <a:avLst>
            <a:gd name="adj" fmla="val 8731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latin typeface="Arial" pitchFamily="34" charset="0"/>
              <a:cs typeface="Arial" pitchFamily="34" charset="0"/>
            </a:rPr>
            <a:t>Interpersonal Continuity</a:t>
          </a:r>
          <a:endParaRPr lang="en-ZA" sz="2400" kern="1200" dirty="0">
            <a:latin typeface="Arial" pitchFamily="34" charset="0"/>
            <a:cs typeface="Arial" pitchFamily="34" charset="0"/>
          </a:endParaRPr>
        </a:p>
      </dsp:txBody>
      <dsp:txXfrm>
        <a:off x="3131668" y="0"/>
        <a:ext cx="2161598" cy="1235170"/>
      </dsp:txXfrm>
    </dsp:sp>
    <dsp:sp modelId="{2C225D92-C164-4EF1-A34C-F8DC566794C7}">
      <dsp:nvSpPr>
        <dsp:cNvPr id="0" name=""/>
        <dsp:cNvSpPr/>
      </dsp:nvSpPr>
      <dsp:spPr>
        <a:xfrm>
          <a:off x="1635682" y="1235170"/>
          <a:ext cx="5153571" cy="1738711"/>
        </a:xfrm>
        <a:prstGeom prst="trapezoid">
          <a:avLst>
            <a:gd name="adj" fmla="val 8731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a:latin typeface="Arial" pitchFamily="34" charset="0"/>
              <a:cs typeface="Arial" pitchFamily="34" charset="0"/>
            </a:rPr>
            <a:t>Longitudinal Continuity</a:t>
          </a:r>
          <a:endParaRPr lang="en-ZA" sz="2400" kern="1200">
            <a:latin typeface="Arial" pitchFamily="34" charset="0"/>
            <a:cs typeface="Arial" pitchFamily="34" charset="0"/>
          </a:endParaRPr>
        </a:p>
      </dsp:txBody>
      <dsp:txXfrm>
        <a:off x="2537557" y="1235170"/>
        <a:ext cx="3349821" cy="1738711"/>
      </dsp:txXfrm>
    </dsp:sp>
    <dsp:sp modelId="{8DC2A207-A768-49DE-A1C3-5C2ED9E327FA}">
      <dsp:nvSpPr>
        <dsp:cNvPr id="0" name=""/>
        <dsp:cNvSpPr/>
      </dsp:nvSpPr>
      <dsp:spPr>
        <a:xfrm>
          <a:off x="0" y="2973881"/>
          <a:ext cx="8424936" cy="1850654"/>
        </a:xfrm>
        <a:prstGeom prst="trapezoid">
          <a:avLst>
            <a:gd name="adj" fmla="val 8731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latin typeface="Arial" pitchFamily="34" charset="0"/>
              <a:cs typeface="Arial" pitchFamily="34" charset="0"/>
            </a:rPr>
            <a:t>Informational Continuity</a:t>
          </a:r>
          <a:endParaRPr lang="en-ZA" sz="2400" kern="1200" dirty="0">
            <a:latin typeface="Arial" pitchFamily="34" charset="0"/>
            <a:cs typeface="Arial" pitchFamily="34" charset="0"/>
          </a:endParaRPr>
        </a:p>
      </dsp:txBody>
      <dsp:txXfrm>
        <a:off x="1474363" y="2973881"/>
        <a:ext cx="5476208" cy="1850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CDDAB7-B4C2-485E-9497-2D7B32788F5B}">
      <dsp:nvSpPr>
        <dsp:cNvPr id="0" name=""/>
        <dsp:cNvSpPr/>
      </dsp:nvSpPr>
      <dsp:spPr>
        <a:xfrm>
          <a:off x="3131668" y="0"/>
          <a:ext cx="2161598" cy="1235170"/>
        </a:xfrm>
        <a:prstGeom prst="trapezoid">
          <a:avLst>
            <a:gd name="adj" fmla="val 8731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latin typeface="Arial" pitchFamily="34" charset="0"/>
              <a:cs typeface="Arial" pitchFamily="34" charset="0"/>
            </a:rPr>
            <a:t>Interpersonal Continuity</a:t>
          </a:r>
          <a:endParaRPr lang="en-ZA" sz="2400" kern="1200" dirty="0">
            <a:latin typeface="Arial" pitchFamily="34" charset="0"/>
            <a:cs typeface="Arial" pitchFamily="34" charset="0"/>
          </a:endParaRPr>
        </a:p>
      </dsp:txBody>
      <dsp:txXfrm>
        <a:off x="3131668" y="0"/>
        <a:ext cx="2161598" cy="1235170"/>
      </dsp:txXfrm>
    </dsp:sp>
    <dsp:sp modelId="{2C225D92-C164-4EF1-A34C-F8DC566794C7}">
      <dsp:nvSpPr>
        <dsp:cNvPr id="0" name=""/>
        <dsp:cNvSpPr/>
      </dsp:nvSpPr>
      <dsp:spPr>
        <a:xfrm>
          <a:off x="1635682" y="1235170"/>
          <a:ext cx="5153571" cy="1738711"/>
        </a:xfrm>
        <a:prstGeom prst="trapezoid">
          <a:avLst>
            <a:gd name="adj" fmla="val 8731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latin typeface="Arial" pitchFamily="34" charset="0"/>
              <a:cs typeface="Arial" pitchFamily="34" charset="0"/>
            </a:rPr>
            <a:t>Longitudinal Continuity</a:t>
          </a:r>
          <a:endParaRPr lang="en-ZA" sz="2400" kern="1200" dirty="0">
            <a:latin typeface="Arial" pitchFamily="34" charset="0"/>
            <a:cs typeface="Arial" pitchFamily="34" charset="0"/>
          </a:endParaRPr>
        </a:p>
      </dsp:txBody>
      <dsp:txXfrm>
        <a:off x="2537557" y="1235170"/>
        <a:ext cx="3349821" cy="1738711"/>
      </dsp:txXfrm>
    </dsp:sp>
    <dsp:sp modelId="{8DC2A207-A768-49DE-A1C3-5C2ED9E327FA}">
      <dsp:nvSpPr>
        <dsp:cNvPr id="0" name=""/>
        <dsp:cNvSpPr/>
      </dsp:nvSpPr>
      <dsp:spPr>
        <a:xfrm>
          <a:off x="0" y="2973881"/>
          <a:ext cx="8424936" cy="1850654"/>
        </a:xfrm>
        <a:prstGeom prst="trapezoid">
          <a:avLst>
            <a:gd name="adj" fmla="val 8731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solidFill>
                <a:srgbClr val="FF0000"/>
              </a:solidFill>
              <a:latin typeface="Arial" pitchFamily="34" charset="0"/>
              <a:cs typeface="Arial" pitchFamily="34" charset="0"/>
            </a:rPr>
            <a:t>Informational Continuity</a:t>
          </a:r>
          <a:endParaRPr lang="en-ZA" sz="2400" kern="1200" dirty="0">
            <a:solidFill>
              <a:srgbClr val="FF0000"/>
            </a:solidFill>
            <a:latin typeface="Arial" pitchFamily="34" charset="0"/>
            <a:cs typeface="Arial" pitchFamily="34" charset="0"/>
          </a:endParaRPr>
        </a:p>
      </dsp:txBody>
      <dsp:txXfrm>
        <a:off x="1474363" y="2973881"/>
        <a:ext cx="5476208" cy="1850654"/>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8640" cy="497219"/>
          </a:xfrm>
          <a:prstGeom prst="rect">
            <a:avLst/>
          </a:prstGeom>
        </p:spPr>
        <p:txBody>
          <a:bodyPr vert="horz" lIns="91440" tIns="45720" rIns="91440" bIns="45720" rtlCol="0"/>
          <a:lstStyle>
            <a:lvl1pPr algn="l">
              <a:defRPr sz="1200"/>
            </a:lvl1pPr>
          </a:lstStyle>
          <a:p>
            <a:pPr>
              <a:defRPr/>
            </a:pPr>
            <a:r>
              <a:rPr lang="en-US"/>
              <a:t>MedInfo 2010 Presentation</a:t>
            </a:r>
          </a:p>
        </p:txBody>
      </p:sp>
      <p:sp>
        <p:nvSpPr>
          <p:cNvPr id="3" name="Date Placeholder 2"/>
          <p:cNvSpPr>
            <a:spLocks noGrp="1"/>
          </p:cNvSpPr>
          <p:nvPr>
            <p:ph type="dt" sz="quarter" idx="1"/>
          </p:nvPr>
        </p:nvSpPr>
        <p:spPr>
          <a:xfrm>
            <a:off x="3855442" y="0"/>
            <a:ext cx="2948639" cy="497219"/>
          </a:xfrm>
          <a:prstGeom prst="rect">
            <a:avLst/>
          </a:prstGeom>
        </p:spPr>
        <p:txBody>
          <a:bodyPr vert="horz" lIns="91440" tIns="45720" rIns="91440" bIns="45720" rtlCol="0"/>
          <a:lstStyle>
            <a:lvl1pPr algn="r">
              <a:defRPr sz="1200"/>
            </a:lvl1pPr>
          </a:lstStyle>
          <a:p>
            <a:pPr>
              <a:defRPr/>
            </a:pPr>
            <a:r>
              <a:rPr lang="en-US"/>
              <a:t>N. </a:t>
            </a:r>
            <a:r>
              <a:rPr lang="en-US" err="1"/>
              <a:t>Mostert</a:t>
            </a:r>
            <a:r>
              <a:rPr lang="en-US"/>
              <a:t>-Phipps</a:t>
            </a:r>
          </a:p>
        </p:txBody>
      </p:sp>
      <p:sp>
        <p:nvSpPr>
          <p:cNvPr id="4" name="Footer Placeholder 3"/>
          <p:cNvSpPr>
            <a:spLocks noGrp="1"/>
          </p:cNvSpPr>
          <p:nvPr>
            <p:ph type="ftr" sz="quarter" idx="2"/>
          </p:nvPr>
        </p:nvSpPr>
        <p:spPr>
          <a:xfrm>
            <a:off x="0" y="9440439"/>
            <a:ext cx="2948640" cy="497219"/>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55442" y="9440439"/>
            <a:ext cx="2948639" cy="497219"/>
          </a:xfrm>
          <a:prstGeom prst="rect">
            <a:avLst/>
          </a:prstGeom>
        </p:spPr>
        <p:txBody>
          <a:bodyPr vert="horz" lIns="91440" tIns="45720" rIns="91440" bIns="45720" rtlCol="0" anchor="b"/>
          <a:lstStyle>
            <a:lvl1pPr algn="r">
              <a:defRPr sz="1200"/>
            </a:lvl1pPr>
          </a:lstStyle>
          <a:p>
            <a:pPr>
              <a:defRPr/>
            </a:pPr>
            <a:fld id="{152FEA98-8CA3-44DD-B18F-1E22644BD300}" type="slidenum">
              <a:rPr lang="en-US"/>
              <a:pPr>
                <a:defRPr/>
              </a:pPr>
              <a:t>‹#›</a:t>
            </a:fld>
            <a:endParaRPr lang="en-US" dirty="0"/>
          </a:p>
        </p:txBody>
      </p:sp>
    </p:spTree>
    <p:extLst>
      <p:ext uri="{BB962C8B-B14F-4D97-AF65-F5344CB8AC3E}">
        <p14:creationId xmlns:p14="http://schemas.microsoft.com/office/powerpoint/2010/main" val="1834937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8640" cy="497219"/>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55442" y="0"/>
            <a:ext cx="2948639" cy="497219"/>
          </a:xfrm>
          <a:prstGeom prst="rect">
            <a:avLst/>
          </a:prstGeom>
        </p:spPr>
        <p:txBody>
          <a:bodyPr vert="horz" lIns="91440" tIns="45720" rIns="91440" bIns="45720" rtlCol="0"/>
          <a:lstStyle>
            <a:lvl1pPr algn="r">
              <a:defRPr sz="1200"/>
            </a:lvl1pPr>
          </a:lstStyle>
          <a:p>
            <a:pPr>
              <a:defRPr/>
            </a:pPr>
            <a:fld id="{8294A86D-4A99-4A9E-A884-026A1B9B68A6}" type="datetimeFigureOut">
              <a:rPr lang="en-US"/>
              <a:pPr>
                <a:defRPr/>
              </a:pPr>
              <a:t>7/5/2013</a:t>
            </a:fld>
            <a:endParaRPr lang="en-US" dirty="0"/>
          </a:p>
        </p:txBody>
      </p:sp>
      <p:sp>
        <p:nvSpPr>
          <p:cNvPr id="4" name="Slide Image Placeholder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0102" y="4721900"/>
            <a:ext cx="5445410" cy="447161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40439"/>
            <a:ext cx="2948640" cy="497219"/>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55442" y="9440439"/>
            <a:ext cx="2948639" cy="497219"/>
          </a:xfrm>
          <a:prstGeom prst="rect">
            <a:avLst/>
          </a:prstGeom>
        </p:spPr>
        <p:txBody>
          <a:bodyPr vert="horz" lIns="91440" tIns="45720" rIns="91440" bIns="45720" rtlCol="0" anchor="b"/>
          <a:lstStyle>
            <a:lvl1pPr algn="r">
              <a:defRPr sz="1200"/>
            </a:lvl1pPr>
          </a:lstStyle>
          <a:p>
            <a:pPr>
              <a:defRPr/>
            </a:pPr>
            <a:fld id="{BE5CCCC1-B942-4361-991F-59B31BE8DD13}" type="slidenum">
              <a:rPr lang="en-US"/>
              <a:pPr>
                <a:defRPr/>
              </a:pPr>
              <a:t>‹#›</a:t>
            </a:fld>
            <a:endParaRPr lang="en-US" dirty="0"/>
          </a:p>
        </p:txBody>
      </p:sp>
    </p:spTree>
    <p:extLst>
      <p:ext uri="{BB962C8B-B14F-4D97-AF65-F5344CB8AC3E}">
        <p14:creationId xmlns:p14="http://schemas.microsoft.com/office/powerpoint/2010/main" val="9294983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7C6150-0513-4524-98C8-7B36BC021F4F}" type="slidenum">
              <a:rPr lang="en-US" smtClean="0"/>
              <a:pPr eaLnBrk="1" hangingPunct="1"/>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smtClean="0"/>
          </a:p>
        </p:txBody>
      </p:sp>
      <p:sp>
        <p:nvSpPr>
          <p:cNvPr id="4" name="Slide Number Placeholder 3"/>
          <p:cNvSpPr>
            <a:spLocks noGrp="1"/>
          </p:cNvSpPr>
          <p:nvPr>
            <p:ph type="sldNum" sz="quarter" idx="10"/>
          </p:nvPr>
        </p:nvSpPr>
        <p:spPr/>
        <p:txBody>
          <a:bodyPr/>
          <a:lstStyle/>
          <a:p>
            <a:pPr>
              <a:defRPr/>
            </a:pPr>
            <a:fld id="{BE5CCCC1-B942-4361-991F-59B31BE8DD13}" type="slidenum">
              <a:rPr lang="en-US" smtClean="0"/>
              <a:pPr>
                <a:defRPr/>
              </a:pPr>
              <a:t>10</a:t>
            </a:fld>
            <a:endParaRPr lang="en-US" dirty="0"/>
          </a:p>
        </p:txBody>
      </p:sp>
    </p:spTree>
    <p:extLst>
      <p:ext uri="{BB962C8B-B14F-4D97-AF65-F5344CB8AC3E}">
        <p14:creationId xmlns:p14="http://schemas.microsoft.com/office/powerpoint/2010/main" val="3943651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BE5CCCC1-B942-4361-991F-59B31BE8DD13}" type="slidenum">
              <a:rPr lang="en-US" smtClean="0"/>
              <a:pPr>
                <a:defRPr/>
              </a:pPr>
              <a:t>11</a:t>
            </a:fld>
            <a:endParaRPr lang="en-US" dirty="0"/>
          </a:p>
        </p:txBody>
      </p:sp>
    </p:spTree>
    <p:extLst>
      <p:ext uri="{BB962C8B-B14F-4D97-AF65-F5344CB8AC3E}">
        <p14:creationId xmlns:p14="http://schemas.microsoft.com/office/powerpoint/2010/main" val="3943651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BE5CCCC1-B942-4361-991F-59B31BE8DD13}" type="slidenum">
              <a:rPr lang="en-US" smtClean="0"/>
              <a:pPr>
                <a:defRPr/>
              </a:pPr>
              <a:t>12</a:t>
            </a:fld>
            <a:endParaRPr lang="en-US" dirty="0"/>
          </a:p>
        </p:txBody>
      </p:sp>
    </p:spTree>
    <p:extLst>
      <p:ext uri="{BB962C8B-B14F-4D97-AF65-F5344CB8AC3E}">
        <p14:creationId xmlns:p14="http://schemas.microsoft.com/office/powerpoint/2010/main" val="2058192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BE5CCCC1-B942-4361-991F-59B31BE8DD13}" type="slidenum">
              <a:rPr lang="en-US" smtClean="0"/>
              <a:pPr>
                <a:defRPr/>
              </a:pPr>
              <a:t>13</a:t>
            </a:fld>
            <a:endParaRPr lang="en-US" dirty="0"/>
          </a:p>
        </p:txBody>
      </p:sp>
    </p:spTree>
    <p:extLst>
      <p:ext uri="{BB962C8B-B14F-4D97-AF65-F5344CB8AC3E}">
        <p14:creationId xmlns:p14="http://schemas.microsoft.com/office/powerpoint/2010/main" val="2058192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BE5CCCC1-B942-4361-991F-59B31BE8DD13}" type="slidenum">
              <a:rPr lang="en-US" smtClean="0"/>
              <a:pPr>
                <a:defRPr/>
              </a:pPr>
              <a:t>14</a:t>
            </a:fld>
            <a:endParaRPr lang="en-US" dirty="0"/>
          </a:p>
        </p:txBody>
      </p:sp>
    </p:spTree>
    <p:extLst>
      <p:ext uri="{BB962C8B-B14F-4D97-AF65-F5344CB8AC3E}">
        <p14:creationId xmlns:p14="http://schemas.microsoft.com/office/powerpoint/2010/main" val="1649046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BE5CCCC1-B942-4361-991F-59B31BE8DD13}" type="slidenum">
              <a:rPr lang="en-US" smtClean="0"/>
              <a:pPr>
                <a:defRPr/>
              </a:pPr>
              <a:t>15</a:t>
            </a:fld>
            <a:endParaRPr lang="en-US" dirty="0"/>
          </a:p>
        </p:txBody>
      </p:sp>
    </p:spTree>
    <p:extLst>
      <p:ext uri="{BB962C8B-B14F-4D97-AF65-F5344CB8AC3E}">
        <p14:creationId xmlns:p14="http://schemas.microsoft.com/office/powerpoint/2010/main" val="63659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BE5CCCC1-B942-4361-991F-59B31BE8DD13}" type="slidenum">
              <a:rPr lang="en-US" smtClean="0"/>
              <a:pPr>
                <a:defRPr/>
              </a:pPr>
              <a:t>16</a:t>
            </a:fld>
            <a:endParaRPr lang="en-US" dirty="0"/>
          </a:p>
        </p:txBody>
      </p:sp>
    </p:spTree>
    <p:extLst>
      <p:ext uri="{BB962C8B-B14F-4D97-AF65-F5344CB8AC3E}">
        <p14:creationId xmlns:p14="http://schemas.microsoft.com/office/powerpoint/2010/main" val="63659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BE5CCCC1-B942-4361-991F-59B31BE8DD13}" type="slidenum">
              <a:rPr lang="en-US" smtClean="0"/>
              <a:pPr>
                <a:defRPr/>
              </a:pPr>
              <a:t>17</a:t>
            </a:fld>
            <a:endParaRPr lang="en-US" dirty="0"/>
          </a:p>
        </p:txBody>
      </p:sp>
    </p:spTree>
    <p:extLst>
      <p:ext uri="{BB962C8B-B14F-4D97-AF65-F5344CB8AC3E}">
        <p14:creationId xmlns:p14="http://schemas.microsoft.com/office/powerpoint/2010/main" val="529108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19F48EF-A30A-4ADF-984C-E46F5A12E38F}" type="slidenum">
              <a:rPr lang="en-US" smtClean="0"/>
              <a:pPr eaLnBrk="1" hangingPunct="1"/>
              <a:t>18</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ZA" dirty="0"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0340A8D-70A4-4FDA-AFFF-B757AC11DCBA}" type="slidenum">
              <a:rPr lang="en-US">
                <a:solidFill>
                  <a:prstClr val="black"/>
                </a:solidFill>
              </a:rPr>
              <a:pPr eaLnBrk="1" hangingPunct="1"/>
              <a:t>2</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FE25894-0814-4119-9C8B-042F3E562A2A}" type="slidenum">
              <a:rPr lang="en-US" smtClean="0"/>
              <a:pPr eaLnBrk="1" hangingPunct="1"/>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extLst/>
        </p:spPr>
        <p:txBody>
          <a:bodyPr wrap="square" numCol="1" anchor="t" anchorCtr="0" compatLnSpc="1">
            <a:prstTxWarp prst="textNoShape">
              <a:avLst/>
            </a:prstTxWarp>
          </a:bodyPr>
          <a:lstStyle/>
          <a:p>
            <a:pPr>
              <a:buFont typeface="Arial" pitchFamily="34" charset="0"/>
              <a:buNone/>
              <a:defRPr/>
            </a:pPr>
            <a:endParaRPr lang="en-US" dirty="0"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C924426-DF93-452A-A253-9386163EB380}" type="slidenum">
              <a:rPr lang="en-US" smtClean="0"/>
              <a:pPr eaLnBrk="1" hangingPunct="1"/>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2253DE5-F4C8-4939-A4C7-5C6F4D28841C}" type="slidenum">
              <a:rPr lang="en-US" smtClean="0"/>
              <a:pPr eaLnBrk="1" hangingPunct="1"/>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BE5CCCC1-B942-4361-991F-59B31BE8DD13}" type="slidenum">
              <a:rPr lang="en-US" smtClean="0"/>
              <a:pPr>
                <a:defRPr/>
              </a:pPr>
              <a:t>6</a:t>
            </a:fld>
            <a:endParaRPr lang="en-US" dirty="0"/>
          </a:p>
        </p:txBody>
      </p:sp>
    </p:spTree>
    <p:extLst>
      <p:ext uri="{BB962C8B-B14F-4D97-AF65-F5344CB8AC3E}">
        <p14:creationId xmlns:p14="http://schemas.microsoft.com/office/powerpoint/2010/main" val="613415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sz="1200" baseline="0" dirty="0" smtClean="0"/>
          </a:p>
        </p:txBody>
      </p:sp>
      <p:sp>
        <p:nvSpPr>
          <p:cNvPr id="4" name="Slide Number Placeholder 3"/>
          <p:cNvSpPr>
            <a:spLocks noGrp="1"/>
          </p:cNvSpPr>
          <p:nvPr>
            <p:ph type="sldNum" sz="quarter" idx="10"/>
          </p:nvPr>
        </p:nvSpPr>
        <p:spPr/>
        <p:txBody>
          <a:bodyPr/>
          <a:lstStyle/>
          <a:p>
            <a:pPr>
              <a:defRPr/>
            </a:pPr>
            <a:fld id="{BE5CCCC1-B942-4361-991F-59B31BE8DD13}" type="slidenum">
              <a:rPr lang="en-US" smtClean="0"/>
              <a:pPr>
                <a:defRPr/>
              </a:pPr>
              <a:t>7</a:t>
            </a:fld>
            <a:endParaRPr lang="en-US" dirty="0"/>
          </a:p>
        </p:txBody>
      </p:sp>
    </p:spTree>
    <p:extLst>
      <p:ext uri="{BB962C8B-B14F-4D97-AF65-F5344CB8AC3E}">
        <p14:creationId xmlns:p14="http://schemas.microsoft.com/office/powerpoint/2010/main" val="2085438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smtClean="0"/>
          </a:p>
        </p:txBody>
      </p:sp>
      <p:sp>
        <p:nvSpPr>
          <p:cNvPr id="4" name="Slide Number Placeholder 3"/>
          <p:cNvSpPr>
            <a:spLocks noGrp="1"/>
          </p:cNvSpPr>
          <p:nvPr>
            <p:ph type="sldNum" sz="quarter" idx="10"/>
          </p:nvPr>
        </p:nvSpPr>
        <p:spPr/>
        <p:txBody>
          <a:bodyPr/>
          <a:lstStyle/>
          <a:p>
            <a:pPr>
              <a:defRPr/>
            </a:pPr>
            <a:fld id="{BE5CCCC1-B942-4361-991F-59B31BE8DD13}" type="slidenum">
              <a:rPr lang="en-US" smtClean="0"/>
              <a:pPr>
                <a:defRPr/>
              </a:pPr>
              <a:t>8</a:t>
            </a:fld>
            <a:endParaRPr lang="en-US" dirty="0"/>
          </a:p>
        </p:txBody>
      </p:sp>
    </p:spTree>
    <p:extLst>
      <p:ext uri="{BB962C8B-B14F-4D97-AF65-F5344CB8AC3E}">
        <p14:creationId xmlns:p14="http://schemas.microsoft.com/office/powerpoint/2010/main" val="455401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BE5CCCC1-B942-4361-991F-59B31BE8DD13}" type="slidenum">
              <a:rPr lang="en-US" smtClean="0"/>
              <a:pPr>
                <a:defRPr/>
              </a:pPr>
              <a:t>9</a:t>
            </a:fld>
            <a:endParaRPr lang="en-US" dirty="0"/>
          </a:p>
        </p:txBody>
      </p:sp>
    </p:spTree>
    <p:extLst>
      <p:ext uri="{BB962C8B-B14F-4D97-AF65-F5344CB8AC3E}">
        <p14:creationId xmlns:p14="http://schemas.microsoft.com/office/powerpoint/2010/main" val="24254401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descr="Engineering, the Built Environment and Information Technology"/>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5292725" y="2420938"/>
            <a:ext cx="3455988" cy="2376487"/>
          </a:xfrm>
        </p:spPr>
        <p:txBody>
          <a:bodyPr/>
          <a:lstStyle>
            <a:lvl1pPr algn="ctr">
              <a:defRPr sz="3600"/>
            </a:lvl1pPr>
          </a:lstStyle>
          <a:p>
            <a:pPr lvl="0"/>
            <a:r>
              <a:rPr lang="en-GB" noProof="0" smtClean="0"/>
              <a:t>Click to edit Master title style</a:t>
            </a:r>
          </a:p>
        </p:txBody>
      </p:sp>
      <p:sp>
        <p:nvSpPr>
          <p:cNvPr id="3075" name="Rectangle 3"/>
          <p:cNvSpPr>
            <a:spLocks noGrp="1" noChangeArrowheads="1"/>
          </p:cNvSpPr>
          <p:nvPr>
            <p:ph type="subTitle" idx="1"/>
          </p:nvPr>
        </p:nvSpPr>
        <p:spPr>
          <a:xfrm>
            <a:off x="5292725" y="5300663"/>
            <a:ext cx="3457575" cy="792162"/>
          </a:xfrm>
        </p:spPr>
        <p:txBody>
          <a:bodyPr/>
          <a:lstStyle>
            <a:lvl1pPr marL="0" indent="0" algn="ctr">
              <a:buFont typeface="Wingdings" pitchFamily="2" charset="2"/>
              <a:buNone/>
              <a:defRPr>
                <a:solidFill>
                  <a:schemeClr val="bg1"/>
                </a:solidFill>
              </a:defRPr>
            </a:lvl1pPr>
          </a:lstStyle>
          <a:p>
            <a:pPr lvl="0"/>
            <a:r>
              <a:rPr lang="en-GB" noProof="0" smtClean="0"/>
              <a:t>Click to edit Master subtitle style</a:t>
            </a:r>
          </a:p>
        </p:txBody>
      </p:sp>
    </p:spTree>
    <p:extLst>
      <p:ext uri="{BB962C8B-B14F-4D97-AF65-F5344CB8AC3E}">
        <p14:creationId xmlns:p14="http://schemas.microsoft.com/office/powerpoint/2010/main" val="2938853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8613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9550" y="115888"/>
            <a:ext cx="2125663"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388" y="115888"/>
            <a:ext cx="6227762"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6097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06108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descr="Engineering, the Built Environment and Information Technology"/>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5292725" y="2420938"/>
            <a:ext cx="3455988" cy="2376487"/>
          </a:xfrm>
        </p:spPr>
        <p:txBody>
          <a:bodyPr/>
          <a:lstStyle>
            <a:lvl1pPr algn="ctr">
              <a:defRPr sz="3600"/>
            </a:lvl1pPr>
          </a:lstStyle>
          <a:p>
            <a:pPr lvl="0"/>
            <a:r>
              <a:rPr lang="en-GB" noProof="0" smtClean="0"/>
              <a:t>Click to edit Master title style</a:t>
            </a:r>
          </a:p>
        </p:txBody>
      </p:sp>
      <p:sp>
        <p:nvSpPr>
          <p:cNvPr id="3075" name="Rectangle 3"/>
          <p:cNvSpPr>
            <a:spLocks noGrp="1" noChangeArrowheads="1"/>
          </p:cNvSpPr>
          <p:nvPr>
            <p:ph type="subTitle" idx="1"/>
          </p:nvPr>
        </p:nvSpPr>
        <p:spPr>
          <a:xfrm>
            <a:off x="5292725" y="5300663"/>
            <a:ext cx="3457575" cy="792162"/>
          </a:xfrm>
        </p:spPr>
        <p:txBody>
          <a:bodyPr/>
          <a:lstStyle>
            <a:lvl1pPr marL="0" indent="0" algn="ctr">
              <a:buFont typeface="Wingdings" pitchFamily="2" charset="2"/>
              <a:buNone/>
              <a:defRPr>
                <a:solidFill>
                  <a:schemeClr val="bg1"/>
                </a:solidFill>
              </a:defRPr>
            </a:lvl1pPr>
          </a:lstStyle>
          <a:p>
            <a:pPr lvl="0"/>
            <a:r>
              <a:rPr lang="en-GB" noProof="0" smtClean="0"/>
              <a:t>Click to edit Master subtitle style</a:t>
            </a:r>
          </a:p>
        </p:txBody>
      </p:sp>
    </p:spTree>
    <p:extLst>
      <p:ext uri="{BB962C8B-B14F-4D97-AF65-F5344CB8AC3E}">
        <p14:creationId xmlns:p14="http://schemas.microsoft.com/office/powerpoint/2010/main" val="2290846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9477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69557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9388" y="1125538"/>
            <a:ext cx="4176712"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125538"/>
            <a:ext cx="4176713"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4069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2849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45438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3803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9612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0858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23732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1441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9550" y="115888"/>
            <a:ext cx="2125663"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388" y="115888"/>
            <a:ext cx="6227762"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1273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69991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9388" y="1125538"/>
            <a:ext cx="4176712"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125538"/>
            <a:ext cx="4176713"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6455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8061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11817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0973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79757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17364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9" descr="Engineering header  ppt"/>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0043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179388" y="115888"/>
            <a:ext cx="837406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3"/>
          <p:cNvSpPr>
            <a:spLocks noGrp="1" noChangeArrowheads="1"/>
          </p:cNvSpPr>
          <p:nvPr>
            <p:ph type="body" idx="1"/>
          </p:nvPr>
        </p:nvSpPr>
        <p:spPr bwMode="auto">
          <a:xfrm>
            <a:off x="179388" y="1125538"/>
            <a:ext cx="8505825"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p:txBody>
      </p:sp>
      <p:pic>
        <p:nvPicPr>
          <p:cNvPr id="1029" name="Picture 8" descr="NMMU  LOGO"/>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07325" y="6269038"/>
            <a:ext cx="12287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71"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2"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charset="0"/>
        </a:defRPr>
      </a:lvl2pPr>
      <a:lvl3pPr algn="l" rtl="0" eaLnBrk="0" fontAlgn="base" hangingPunct="0">
        <a:spcBef>
          <a:spcPct val="0"/>
        </a:spcBef>
        <a:spcAft>
          <a:spcPct val="0"/>
        </a:spcAft>
        <a:defRPr sz="3200" b="1">
          <a:solidFill>
            <a:schemeClr val="bg1"/>
          </a:solidFill>
          <a:latin typeface="Arial" charset="0"/>
        </a:defRPr>
      </a:lvl3pPr>
      <a:lvl4pPr algn="l" rtl="0" eaLnBrk="0" fontAlgn="base" hangingPunct="0">
        <a:spcBef>
          <a:spcPct val="0"/>
        </a:spcBef>
        <a:spcAft>
          <a:spcPct val="0"/>
        </a:spcAft>
        <a:defRPr sz="3200" b="1">
          <a:solidFill>
            <a:schemeClr val="bg1"/>
          </a:solidFill>
          <a:latin typeface="Arial" charset="0"/>
        </a:defRPr>
      </a:lvl4pPr>
      <a:lvl5pPr algn="l" rtl="0" eaLnBrk="0" fontAlgn="base" hangingPunct="0">
        <a:spcBef>
          <a:spcPct val="0"/>
        </a:spcBef>
        <a:spcAft>
          <a:spcPct val="0"/>
        </a:spcAft>
        <a:defRPr sz="3200" b="1">
          <a:solidFill>
            <a:schemeClr val="bg1"/>
          </a:solidFill>
          <a:latin typeface="Arial" charset="0"/>
        </a:defRPr>
      </a:lvl5pPr>
      <a:lvl6pPr marL="457200" algn="l" rtl="0" fontAlgn="base">
        <a:spcBef>
          <a:spcPct val="0"/>
        </a:spcBef>
        <a:spcAft>
          <a:spcPct val="0"/>
        </a:spcAft>
        <a:defRPr sz="3200" b="1">
          <a:solidFill>
            <a:schemeClr val="bg1"/>
          </a:solidFill>
          <a:latin typeface="Arial" charset="0"/>
        </a:defRPr>
      </a:lvl6pPr>
      <a:lvl7pPr marL="914400" algn="l" rtl="0" fontAlgn="base">
        <a:spcBef>
          <a:spcPct val="0"/>
        </a:spcBef>
        <a:spcAft>
          <a:spcPct val="0"/>
        </a:spcAft>
        <a:defRPr sz="3200" b="1">
          <a:solidFill>
            <a:schemeClr val="bg1"/>
          </a:solidFill>
          <a:latin typeface="Arial" charset="0"/>
        </a:defRPr>
      </a:lvl7pPr>
      <a:lvl8pPr marL="1371600" algn="l" rtl="0" fontAlgn="base">
        <a:spcBef>
          <a:spcPct val="0"/>
        </a:spcBef>
        <a:spcAft>
          <a:spcPct val="0"/>
        </a:spcAft>
        <a:defRPr sz="3200" b="1">
          <a:solidFill>
            <a:schemeClr val="bg1"/>
          </a:solidFill>
          <a:latin typeface="Arial" charset="0"/>
        </a:defRPr>
      </a:lvl8pPr>
      <a:lvl9pPr marL="1828800" algn="l" rtl="0" fontAlgn="base">
        <a:spcBef>
          <a:spcPct val="0"/>
        </a:spcBef>
        <a:spcAft>
          <a:spcPct val="0"/>
        </a:spcAft>
        <a:defRPr sz="3200" b="1">
          <a:solidFill>
            <a:schemeClr val="bg1"/>
          </a:solidFill>
          <a:latin typeface="Arial" charset="0"/>
        </a:defRPr>
      </a:lvl9pPr>
    </p:titleStyle>
    <p:bodyStyle>
      <a:lvl1pPr marL="173038" indent="-173038" algn="l" rtl="0" eaLnBrk="0" fontAlgn="base" hangingPunct="0">
        <a:spcBef>
          <a:spcPct val="20000"/>
        </a:spcBef>
        <a:spcAft>
          <a:spcPct val="0"/>
        </a:spcAft>
        <a:buClr>
          <a:srgbClr val="57BCE9"/>
        </a:buClr>
        <a:buFont typeface="Wingdings" pitchFamily="2" charset="2"/>
        <a:buChar char="§"/>
        <a:defRPr sz="2400">
          <a:solidFill>
            <a:srgbClr val="003057"/>
          </a:solidFill>
          <a:latin typeface="+mn-lt"/>
          <a:ea typeface="+mn-ea"/>
          <a:cs typeface="+mn-cs"/>
        </a:defRPr>
      </a:lvl1pPr>
      <a:lvl2pPr marL="347663" indent="-173038" algn="l" rtl="0" eaLnBrk="0" fontAlgn="base" hangingPunct="0">
        <a:spcBef>
          <a:spcPct val="20000"/>
        </a:spcBef>
        <a:spcAft>
          <a:spcPct val="0"/>
        </a:spcAft>
        <a:buClr>
          <a:srgbClr val="003057"/>
        </a:buClr>
        <a:buChar char="•"/>
        <a:defRPr sz="2400">
          <a:solidFill>
            <a:schemeClr val="tx1"/>
          </a:solidFill>
          <a:latin typeface="+mn-lt"/>
        </a:defRPr>
      </a:lvl2pPr>
      <a:lvl3pPr marL="547688" indent="-198438" algn="l" rtl="0" eaLnBrk="0" fontAlgn="base" hangingPunct="0">
        <a:spcBef>
          <a:spcPct val="20000"/>
        </a:spcBef>
        <a:spcAft>
          <a:spcPct val="0"/>
        </a:spcAft>
        <a:buClr>
          <a:schemeClr val="tx1"/>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rgbClr val="003057"/>
        </a:buClr>
        <a:buFont typeface="Wingdings" pitchFamily="2" charset="2"/>
        <a:buChar char="§"/>
        <a:defRPr sz="2400">
          <a:solidFill>
            <a:schemeClr val="tx1"/>
          </a:solidFill>
          <a:latin typeface="+mn-lt"/>
        </a:defRPr>
      </a:lvl4pPr>
      <a:lvl5pPr marL="2057400" indent="-228600" algn="l" rtl="0" eaLnBrk="0" fontAlgn="base" hangingPunct="0">
        <a:spcBef>
          <a:spcPct val="20000"/>
        </a:spcBef>
        <a:spcAft>
          <a:spcPct val="0"/>
        </a:spcAft>
        <a:buClr>
          <a:srgbClr val="003057"/>
        </a:buClr>
        <a:buFont typeface="Wingdings" pitchFamily="2" charset="2"/>
        <a:buChar char="§"/>
        <a:defRPr sz="2400">
          <a:solidFill>
            <a:schemeClr val="tx1"/>
          </a:solidFill>
          <a:latin typeface="+mn-lt"/>
        </a:defRPr>
      </a:lvl5pPr>
      <a:lvl6pPr marL="2514600" indent="-228600" algn="l" rtl="0" fontAlgn="base">
        <a:spcBef>
          <a:spcPct val="20000"/>
        </a:spcBef>
        <a:spcAft>
          <a:spcPct val="0"/>
        </a:spcAft>
        <a:buClr>
          <a:srgbClr val="003057"/>
        </a:buClr>
        <a:buFont typeface="Wingdings" pitchFamily="2" charset="2"/>
        <a:buChar char="§"/>
        <a:defRPr sz="2400">
          <a:solidFill>
            <a:schemeClr val="tx1"/>
          </a:solidFill>
          <a:latin typeface="+mn-lt"/>
        </a:defRPr>
      </a:lvl6pPr>
      <a:lvl7pPr marL="2971800" indent="-228600" algn="l" rtl="0" fontAlgn="base">
        <a:spcBef>
          <a:spcPct val="20000"/>
        </a:spcBef>
        <a:spcAft>
          <a:spcPct val="0"/>
        </a:spcAft>
        <a:buClr>
          <a:srgbClr val="003057"/>
        </a:buClr>
        <a:buFont typeface="Wingdings" pitchFamily="2" charset="2"/>
        <a:buChar char="§"/>
        <a:defRPr sz="2400">
          <a:solidFill>
            <a:schemeClr val="tx1"/>
          </a:solidFill>
          <a:latin typeface="+mn-lt"/>
        </a:defRPr>
      </a:lvl7pPr>
      <a:lvl8pPr marL="3429000" indent="-228600" algn="l" rtl="0" fontAlgn="base">
        <a:spcBef>
          <a:spcPct val="20000"/>
        </a:spcBef>
        <a:spcAft>
          <a:spcPct val="0"/>
        </a:spcAft>
        <a:buClr>
          <a:srgbClr val="003057"/>
        </a:buClr>
        <a:buFont typeface="Wingdings" pitchFamily="2" charset="2"/>
        <a:buChar char="§"/>
        <a:defRPr sz="2400">
          <a:solidFill>
            <a:schemeClr val="tx1"/>
          </a:solidFill>
          <a:latin typeface="+mn-lt"/>
        </a:defRPr>
      </a:lvl8pPr>
      <a:lvl9pPr marL="3886200" indent="-228600" algn="l" rtl="0" fontAlgn="base">
        <a:spcBef>
          <a:spcPct val="20000"/>
        </a:spcBef>
        <a:spcAft>
          <a:spcPct val="0"/>
        </a:spcAft>
        <a:buClr>
          <a:srgbClr val="003057"/>
        </a:buClr>
        <a:buFont typeface="Wingdings" pitchFamily="2" charset="2"/>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9" descr="Engineering header  ppt"/>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0043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179388" y="115888"/>
            <a:ext cx="837406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3"/>
          <p:cNvSpPr>
            <a:spLocks noGrp="1" noChangeArrowheads="1"/>
          </p:cNvSpPr>
          <p:nvPr>
            <p:ph type="body" idx="1"/>
          </p:nvPr>
        </p:nvSpPr>
        <p:spPr bwMode="auto">
          <a:xfrm>
            <a:off x="179388" y="1125538"/>
            <a:ext cx="8505825"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p:txBody>
      </p:sp>
      <p:pic>
        <p:nvPicPr>
          <p:cNvPr id="1029" name="Picture 8" descr="NMMU  LOGO"/>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807325" y="6269038"/>
            <a:ext cx="12287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0597755"/>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charset="0"/>
        </a:defRPr>
      </a:lvl2pPr>
      <a:lvl3pPr algn="l" rtl="0" eaLnBrk="0" fontAlgn="base" hangingPunct="0">
        <a:spcBef>
          <a:spcPct val="0"/>
        </a:spcBef>
        <a:spcAft>
          <a:spcPct val="0"/>
        </a:spcAft>
        <a:defRPr sz="3200" b="1">
          <a:solidFill>
            <a:schemeClr val="bg1"/>
          </a:solidFill>
          <a:latin typeface="Arial" charset="0"/>
        </a:defRPr>
      </a:lvl3pPr>
      <a:lvl4pPr algn="l" rtl="0" eaLnBrk="0" fontAlgn="base" hangingPunct="0">
        <a:spcBef>
          <a:spcPct val="0"/>
        </a:spcBef>
        <a:spcAft>
          <a:spcPct val="0"/>
        </a:spcAft>
        <a:defRPr sz="3200" b="1">
          <a:solidFill>
            <a:schemeClr val="bg1"/>
          </a:solidFill>
          <a:latin typeface="Arial" charset="0"/>
        </a:defRPr>
      </a:lvl4pPr>
      <a:lvl5pPr algn="l" rtl="0" eaLnBrk="0" fontAlgn="base" hangingPunct="0">
        <a:spcBef>
          <a:spcPct val="0"/>
        </a:spcBef>
        <a:spcAft>
          <a:spcPct val="0"/>
        </a:spcAft>
        <a:defRPr sz="3200" b="1">
          <a:solidFill>
            <a:schemeClr val="bg1"/>
          </a:solidFill>
          <a:latin typeface="Arial" charset="0"/>
        </a:defRPr>
      </a:lvl5pPr>
      <a:lvl6pPr marL="457200" algn="l" rtl="0" fontAlgn="base">
        <a:spcBef>
          <a:spcPct val="0"/>
        </a:spcBef>
        <a:spcAft>
          <a:spcPct val="0"/>
        </a:spcAft>
        <a:defRPr sz="3200" b="1">
          <a:solidFill>
            <a:schemeClr val="bg1"/>
          </a:solidFill>
          <a:latin typeface="Arial" charset="0"/>
        </a:defRPr>
      </a:lvl6pPr>
      <a:lvl7pPr marL="914400" algn="l" rtl="0" fontAlgn="base">
        <a:spcBef>
          <a:spcPct val="0"/>
        </a:spcBef>
        <a:spcAft>
          <a:spcPct val="0"/>
        </a:spcAft>
        <a:defRPr sz="3200" b="1">
          <a:solidFill>
            <a:schemeClr val="bg1"/>
          </a:solidFill>
          <a:latin typeface="Arial" charset="0"/>
        </a:defRPr>
      </a:lvl7pPr>
      <a:lvl8pPr marL="1371600" algn="l" rtl="0" fontAlgn="base">
        <a:spcBef>
          <a:spcPct val="0"/>
        </a:spcBef>
        <a:spcAft>
          <a:spcPct val="0"/>
        </a:spcAft>
        <a:defRPr sz="3200" b="1">
          <a:solidFill>
            <a:schemeClr val="bg1"/>
          </a:solidFill>
          <a:latin typeface="Arial" charset="0"/>
        </a:defRPr>
      </a:lvl8pPr>
      <a:lvl9pPr marL="1828800" algn="l" rtl="0" fontAlgn="base">
        <a:spcBef>
          <a:spcPct val="0"/>
        </a:spcBef>
        <a:spcAft>
          <a:spcPct val="0"/>
        </a:spcAft>
        <a:defRPr sz="3200" b="1">
          <a:solidFill>
            <a:schemeClr val="bg1"/>
          </a:solidFill>
          <a:latin typeface="Arial" charset="0"/>
        </a:defRPr>
      </a:lvl9pPr>
    </p:titleStyle>
    <p:bodyStyle>
      <a:lvl1pPr marL="173038" indent="-173038" algn="l" rtl="0" eaLnBrk="0" fontAlgn="base" hangingPunct="0">
        <a:spcBef>
          <a:spcPct val="20000"/>
        </a:spcBef>
        <a:spcAft>
          <a:spcPct val="0"/>
        </a:spcAft>
        <a:buClr>
          <a:srgbClr val="57BCE9"/>
        </a:buClr>
        <a:buFont typeface="Wingdings" pitchFamily="2" charset="2"/>
        <a:buChar char="§"/>
        <a:defRPr sz="2400">
          <a:solidFill>
            <a:srgbClr val="003057"/>
          </a:solidFill>
          <a:latin typeface="+mn-lt"/>
          <a:ea typeface="+mn-ea"/>
          <a:cs typeface="+mn-cs"/>
        </a:defRPr>
      </a:lvl1pPr>
      <a:lvl2pPr marL="347663" indent="-173038" algn="l" rtl="0" eaLnBrk="0" fontAlgn="base" hangingPunct="0">
        <a:spcBef>
          <a:spcPct val="20000"/>
        </a:spcBef>
        <a:spcAft>
          <a:spcPct val="0"/>
        </a:spcAft>
        <a:buClr>
          <a:srgbClr val="003057"/>
        </a:buClr>
        <a:buChar char="•"/>
        <a:defRPr sz="2400">
          <a:solidFill>
            <a:schemeClr val="tx1"/>
          </a:solidFill>
          <a:latin typeface="+mn-lt"/>
        </a:defRPr>
      </a:lvl2pPr>
      <a:lvl3pPr marL="547688" indent="-198438" algn="l" rtl="0" eaLnBrk="0" fontAlgn="base" hangingPunct="0">
        <a:spcBef>
          <a:spcPct val="20000"/>
        </a:spcBef>
        <a:spcAft>
          <a:spcPct val="0"/>
        </a:spcAft>
        <a:buClr>
          <a:schemeClr val="tx1"/>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rgbClr val="003057"/>
        </a:buClr>
        <a:buFont typeface="Wingdings" pitchFamily="2" charset="2"/>
        <a:buChar char="§"/>
        <a:defRPr sz="2400">
          <a:solidFill>
            <a:schemeClr val="tx1"/>
          </a:solidFill>
          <a:latin typeface="+mn-lt"/>
        </a:defRPr>
      </a:lvl4pPr>
      <a:lvl5pPr marL="2057400" indent="-228600" algn="l" rtl="0" eaLnBrk="0" fontAlgn="base" hangingPunct="0">
        <a:spcBef>
          <a:spcPct val="20000"/>
        </a:spcBef>
        <a:spcAft>
          <a:spcPct val="0"/>
        </a:spcAft>
        <a:buClr>
          <a:srgbClr val="003057"/>
        </a:buClr>
        <a:buFont typeface="Wingdings" pitchFamily="2" charset="2"/>
        <a:buChar char="§"/>
        <a:defRPr sz="2400">
          <a:solidFill>
            <a:schemeClr val="tx1"/>
          </a:solidFill>
          <a:latin typeface="+mn-lt"/>
        </a:defRPr>
      </a:lvl5pPr>
      <a:lvl6pPr marL="2514600" indent="-228600" algn="l" rtl="0" fontAlgn="base">
        <a:spcBef>
          <a:spcPct val="20000"/>
        </a:spcBef>
        <a:spcAft>
          <a:spcPct val="0"/>
        </a:spcAft>
        <a:buClr>
          <a:srgbClr val="003057"/>
        </a:buClr>
        <a:buFont typeface="Wingdings" pitchFamily="2" charset="2"/>
        <a:buChar char="§"/>
        <a:defRPr sz="2400">
          <a:solidFill>
            <a:schemeClr val="tx1"/>
          </a:solidFill>
          <a:latin typeface="+mn-lt"/>
        </a:defRPr>
      </a:lvl6pPr>
      <a:lvl7pPr marL="2971800" indent="-228600" algn="l" rtl="0" fontAlgn="base">
        <a:spcBef>
          <a:spcPct val="20000"/>
        </a:spcBef>
        <a:spcAft>
          <a:spcPct val="0"/>
        </a:spcAft>
        <a:buClr>
          <a:srgbClr val="003057"/>
        </a:buClr>
        <a:buFont typeface="Wingdings" pitchFamily="2" charset="2"/>
        <a:buChar char="§"/>
        <a:defRPr sz="2400">
          <a:solidFill>
            <a:schemeClr val="tx1"/>
          </a:solidFill>
          <a:latin typeface="+mn-lt"/>
        </a:defRPr>
      </a:lvl7pPr>
      <a:lvl8pPr marL="3429000" indent="-228600" algn="l" rtl="0" fontAlgn="base">
        <a:spcBef>
          <a:spcPct val="20000"/>
        </a:spcBef>
        <a:spcAft>
          <a:spcPct val="0"/>
        </a:spcAft>
        <a:buClr>
          <a:srgbClr val="003057"/>
        </a:buClr>
        <a:buFont typeface="Wingdings" pitchFamily="2" charset="2"/>
        <a:buChar char="§"/>
        <a:defRPr sz="2400">
          <a:solidFill>
            <a:schemeClr val="tx1"/>
          </a:solidFill>
          <a:latin typeface="+mn-lt"/>
        </a:defRPr>
      </a:lvl8pPr>
      <a:lvl9pPr marL="3886200" indent="-228600" algn="l" rtl="0" fontAlgn="base">
        <a:spcBef>
          <a:spcPct val="20000"/>
        </a:spcBef>
        <a:spcAft>
          <a:spcPct val="0"/>
        </a:spcAft>
        <a:buClr>
          <a:srgbClr val="003057"/>
        </a:buClr>
        <a:buFont typeface="Wingdings" pitchFamily="2" charset="2"/>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932363" y="1557338"/>
            <a:ext cx="4211637" cy="2879725"/>
          </a:xfrm>
        </p:spPr>
        <p:txBody>
          <a:bodyPr/>
          <a:lstStyle/>
          <a:p>
            <a:pPr eaLnBrk="1" hangingPunct="1"/>
            <a:r>
              <a:rPr lang="en-US" sz="2800" dirty="0" smtClean="0"/>
              <a:t>Patient preferences regarding storage media for medical records</a:t>
            </a:r>
          </a:p>
        </p:txBody>
      </p:sp>
      <p:sp>
        <p:nvSpPr>
          <p:cNvPr id="3075" name="Rectangle 3"/>
          <p:cNvSpPr>
            <a:spLocks noGrp="1" noChangeArrowheads="1"/>
          </p:cNvSpPr>
          <p:nvPr>
            <p:ph type="subTitle" idx="1"/>
          </p:nvPr>
        </p:nvSpPr>
        <p:spPr>
          <a:xfrm>
            <a:off x="4572000" y="4437063"/>
            <a:ext cx="4606925" cy="1484312"/>
          </a:xfrm>
        </p:spPr>
        <p:txBody>
          <a:bodyPr/>
          <a:lstStyle/>
          <a:p>
            <a:pPr eaLnBrk="1" hangingPunct="1"/>
            <a:r>
              <a:rPr lang="en-ZA" sz="1800" dirty="0" smtClean="0"/>
              <a:t>Author: Melissa Masiza</a:t>
            </a:r>
          </a:p>
          <a:p>
            <a:r>
              <a:rPr lang="en-ZA" sz="1800" dirty="0" smtClean="0"/>
              <a:t>Co-authors: Dr Nicky Mostert-Phipps and</a:t>
            </a:r>
            <a:endParaRPr lang="en-US" sz="1800" dirty="0" smtClean="0"/>
          </a:p>
          <a:p>
            <a:r>
              <a:rPr lang="en-ZA" sz="1800" dirty="0" smtClean="0"/>
              <a:t>        Prof. Dalenca Pottas</a:t>
            </a:r>
          </a:p>
          <a:p>
            <a:r>
              <a:rPr lang="en-US" sz="1800" dirty="0" smtClean="0"/>
              <a:t>Funded by: National Research Foundation</a:t>
            </a:r>
          </a:p>
          <a:p>
            <a:pPr eaLnBrk="1" hangingPunct="1"/>
            <a:endParaRPr lang="en-US" dirty="0" smtClean="0"/>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r>
              <a:rPr lang="en-ZA" dirty="0" smtClean="0"/>
              <a:t>Findings: Continuity &amp; Quality of </a:t>
            </a:r>
            <a:r>
              <a:rPr lang="en-ZA" dirty="0"/>
              <a:t>care</a:t>
            </a:r>
          </a:p>
        </p:txBody>
      </p:sp>
      <p:graphicFrame>
        <p:nvGraphicFramePr>
          <p:cNvPr id="4" name="Chart 3"/>
          <p:cNvGraphicFramePr>
            <a:graphicFrameLocks/>
          </p:cNvGraphicFramePr>
          <p:nvPr>
            <p:extLst>
              <p:ext uri="{D42A27DB-BD31-4B8C-83A1-F6EECF244321}">
                <p14:modId xmlns:p14="http://schemas.microsoft.com/office/powerpoint/2010/main" val="3581636118"/>
              </p:ext>
            </p:extLst>
          </p:nvPr>
        </p:nvGraphicFramePr>
        <p:xfrm>
          <a:off x="2699792" y="990020"/>
          <a:ext cx="3647286" cy="194421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201031" y="2996952"/>
            <a:ext cx="2634054" cy="369332"/>
          </a:xfrm>
          <a:prstGeom prst="rect">
            <a:avLst/>
          </a:prstGeom>
          <a:noFill/>
        </p:spPr>
        <p:txBody>
          <a:bodyPr wrap="none" rtlCol="0">
            <a:spAutoFit/>
          </a:bodyPr>
          <a:lstStyle/>
          <a:p>
            <a:r>
              <a:rPr lang="en-ZA" dirty="0"/>
              <a:t>Patients visiting one GP</a:t>
            </a:r>
          </a:p>
        </p:txBody>
      </p:sp>
      <p:graphicFrame>
        <p:nvGraphicFramePr>
          <p:cNvPr id="8" name="Chart 7"/>
          <p:cNvGraphicFramePr>
            <a:graphicFrameLocks/>
          </p:cNvGraphicFramePr>
          <p:nvPr>
            <p:extLst>
              <p:ext uri="{D42A27DB-BD31-4B8C-83A1-F6EECF244321}">
                <p14:modId xmlns:p14="http://schemas.microsoft.com/office/powerpoint/2010/main" val="3106778272"/>
              </p:ext>
            </p:extLst>
          </p:nvPr>
        </p:nvGraphicFramePr>
        <p:xfrm>
          <a:off x="2200045" y="3501008"/>
          <a:ext cx="4641659" cy="216024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1598333" y="5589240"/>
            <a:ext cx="6071984" cy="646331"/>
          </a:xfrm>
          <a:prstGeom prst="rect">
            <a:avLst/>
          </a:prstGeom>
          <a:noFill/>
        </p:spPr>
        <p:txBody>
          <a:bodyPr wrap="square" rtlCol="0">
            <a:spAutoFit/>
          </a:bodyPr>
          <a:lstStyle/>
          <a:p>
            <a:pPr algn="ctr"/>
            <a:r>
              <a:rPr lang="en-ZA" dirty="0"/>
              <a:t>Perception of negative impact on the quality of care (Paper-based system)</a:t>
            </a:r>
          </a:p>
        </p:txBody>
      </p:sp>
    </p:spTree>
    <p:extLst>
      <p:ext uri="{BB962C8B-B14F-4D97-AF65-F5344CB8AC3E}">
        <p14:creationId xmlns:p14="http://schemas.microsoft.com/office/powerpoint/2010/main" val="1648113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Findings: </a:t>
            </a:r>
            <a:r>
              <a:rPr lang="en-GB" dirty="0"/>
              <a:t>Patient Confidentiality</a:t>
            </a:r>
            <a:endParaRPr lang="en-ZA" dirty="0"/>
          </a:p>
        </p:txBody>
      </p:sp>
      <p:graphicFrame>
        <p:nvGraphicFramePr>
          <p:cNvPr id="8" name="Object 2"/>
          <p:cNvGraphicFramePr>
            <a:graphicFrameLocks/>
          </p:cNvGraphicFramePr>
          <p:nvPr>
            <p:extLst>
              <p:ext uri="{D42A27DB-BD31-4B8C-83A1-F6EECF244321}">
                <p14:modId xmlns:p14="http://schemas.microsoft.com/office/powerpoint/2010/main" val="4233620159"/>
              </p:ext>
            </p:extLst>
          </p:nvPr>
        </p:nvGraphicFramePr>
        <p:xfrm>
          <a:off x="2267744" y="980728"/>
          <a:ext cx="4536504" cy="226639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500004" y="3286725"/>
            <a:ext cx="6071984" cy="646331"/>
          </a:xfrm>
          <a:prstGeom prst="rect">
            <a:avLst/>
          </a:prstGeom>
          <a:noFill/>
        </p:spPr>
        <p:txBody>
          <a:bodyPr wrap="square" rtlCol="0">
            <a:spAutoFit/>
          </a:bodyPr>
          <a:lstStyle/>
          <a:p>
            <a:pPr algn="ctr"/>
            <a:r>
              <a:rPr lang="en-US" i="1" dirty="0"/>
              <a:t>Perception of lack of information confidentiality  </a:t>
            </a:r>
            <a:r>
              <a:rPr lang="en-US" i="1" dirty="0" smtClean="0"/>
              <a:t>      (paper-based </a:t>
            </a:r>
            <a:r>
              <a:rPr lang="en-US" i="1" dirty="0"/>
              <a:t>system)</a:t>
            </a:r>
            <a:endParaRPr lang="en-ZA" dirty="0"/>
          </a:p>
        </p:txBody>
      </p:sp>
      <p:graphicFrame>
        <p:nvGraphicFramePr>
          <p:cNvPr id="10" name="Object 3"/>
          <p:cNvGraphicFramePr>
            <a:graphicFrameLocks/>
          </p:cNvGraphicFramePr>
          <p:nvPr>
            <p:extLst>
              <p:ext uri="{D42A27DB-BD31-4B8C-83A1-F6EECF244321}">
                <p14:modId xmlns:p14="http://schemas.microsoft.com/office/powerpoint/2010/main" val="856733974"/>
              </p:ext>
            </p:extLst>
          </p:nvPr>
        </p:nvGraphicFramePr>
        <p:xfrm>
          <a:off x="2384698" y="3933056"/>
          <a:ext cx="4302596" cy="216024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1500004" y="6093296"/>
            <a:ext cx="6071984" cy="369332"/>
          </a:xfrm>
          <a:prstGeom prst="rect">
            <a:avLst/>
          </a:prstGeom>
          <a:noFill/>
        </p:spPr>
        <p:txBody>
          <a:bodyPr wrap="square" rtlCol="0">
            <a:spAutoFit/>
          </a:bodyPr>
          <a:lstStyle/>
          <a:p>
            <a:pPr algn="ctr"/>
            <a:r>
              <a:rPr lang="en-US" i="1" dirty="0"/>
              <a:t>Perception of lack of information confidentiality </a:t>
            </a:r>
            <a:r>
              <a:rPr lang="en-US" i="1" dirty="0" smtClean="0"/>
              <a:t>(</a:t>
            </a:r>
            <a:r>
              <a:rPr lang="en-US" i="1" dirty="0"/>
              <a:t>EMRs</a:t>
            </a:r>
            <a:r>
              <a:rPr lang="en-US" i="1" dirty="0" smtClean="0"/>
              <a:t>)</a:t>
            </a:r>
            <a:endParaRPr lang="en-ZA" dirty="0"/>
          </a:p>
        </p:txBody>
      </p:sp>
    </p:spTree>
    <p:extLst>
      <p:ext uri="{BB962C8B-B14F-4D97-AF65-F5344CB8AC3E}">
        <p14:creationId xmlns:p14="http://schemas.microsoft.com/office/powerpoint/2010/main" val="2059406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Findings</a:t>
            </a:r>
            <a:r>
              <a:rPr lang="en-ZA" dirty="0" smtClean="0"/>
              <a:t>: </a:t>
            </a:r>
            <a:r>
              <a:rPr lang="en-GB" dirty="0"/>
              <a:t>Patient Storage </a:t>
            </a:r>
            <a:r>
              <a:rPr lang="en-GB" dirty="0" smtClean="0"/>
              <a:t>Preferences</a:t>
            </a:r>
            <a:endParaRPr lang="en-ZA" dirty="0"/>
          </a:p>
        </p:txBody>
      </p:sp>
      <p:graphicFrame>
        <p:nvGraphicFramePr>
          <p:cNvPr id="4" name="Object 4"/>
          <p:cNvGraphicFramePr>
            <a:graphicFrameLocks/>
          </p:cNvGraphicFramePr>
          <p:nvPr>
            <p:extLst>
              <p:ext uri="{D42A27DB-BD31-4B8C-83A1-F6EECF244321}">
                <p14:modId xmlns:p14="http://schemas.microsoft.com/office/powerpoint/2010/main" val="2615283884"/>
              </p:ext>
            </p:extLst>
          </p:nvPr>
        </p:nvGraphicFramePr>
        <p:xfrm>
          <a:off x="2239296" y="1484784"/>
          <a:ext cx="4708967" cy="279794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907704" y="4281924"/>
            <a:ext cx="5344155" cy="369332"/>
          </a:xfrm>
          <a:prstGeom prst="rect">
            <a:avLst/>
          </a:prstGeom>
          <a:noFill/>
        </p:spPr>
        <p:txBody>
          <a:bodyPr wrap="none" rtlCol="0">
            <a:spAutoFit/>
          </a:bodyPr>
          <a:lstStyle/>
          <a:p>
            <a:r>
              <a:rPr lang="en-US" i="1" dirty="0" smtClean="0"/>
              <a:t>Prefer </a:t>
            </a:r>
            <a:r>
              <a:rPr lang="en-US" i="1" dirty="0"/>
              <a:t>that GP should use a</a:t>
            </a:r>
            <a:r>
              <a:rPr lang="en-GB" i="1" dirty="0"/>
              <a:t> computerised</a:t>
            </a:r>
            <a:r>
              <a:rPr lang="en-US" i="1" dirty="0"/>
              <a:t> system</a:t>
            </a:r>
            <a:endParaRPr lang="en-ZA" dirty="0"/>
          </a:p>
        </p:txBody>
      </p:sp>
    </p:spTree>
    <p:extLst>
      <p:ext uri="{BB962C8B-B14F-4D97-AF65-F5344CB8AC3E}">
        <p14:creationId xmlns:p14="http://schemas.microsoft.com/office/powerpoint/2010/main" val="293003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Findings</a:t>
            </a:r>
            <a:r>
              <a:rPr lang="en-ZA" dirty="0" smtClean="0"/>
              <a:t>: </a:t>
            </a:r>
            <a:r>
              <a:rPr lang="en-GB" dirty="0"/>
              <a:t>Patient Storage </a:t>
            </a:r>
            <a:r>
              <a:rPr lang="en-GB" dirty="0" smtClean="0"/>
              <a:t>Preferences</a:t>
            </a:r>
            <a:endParaRPr lang="en-ZA" dirty="0"/>
          </a:p>
        </p:txBody>
      </p:sp>
      <p:graphicFrame>
        <p:nvGraphicFramePr>
          <p:cNvPr id="4" name="Object 4"/>
          <p:cNvGraphicFramePr>
            <a:graphicFrameLocks/>
          </p:cNvGraphicFramePr>
          <p:nvPr>
            <p:extLst>
              <p:ext uri="{D42A27DB-BD31-4B8C-83A1-F6EECF244321}">
                <p14:modId xmlns:p14="http://schemas.microsoft.com/office/powerpoint/2010/main" val="2976341308"/>
              </p:ext>
            </p:extLst>
          </p:nvPr>
        </p:nvGraphicFramePr>
        <p:xfrm>
          <a:off x="2062872" y="971591"/>
          <a:ext cx="4394224" cy="202536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691680" y="2987619"/>
            <a:ext cx="5267211" cy="369332"/>
          </a:xfrm>
          <a:prstGeom prst="rect">
            <a:avLst/>
          </a:prstGeom>
          <a:noFill/>
        </p:spPr>
        <p:txBody>
          <a:bodyPr wrap="none" rtlCol="0">
            <a:spAutoFit/>
          </a:bodyPr>
          <a:lstStyle/>
          <a:p>
            <a:r>
              <a:rPr lang="en-US" i="1" dirty="0" smtClean="0"/>
              <a:t>Prefer that </a:t>
            </a:r>
            <a:r>
              <a:rPr lang="en-US" i="1" dirty="0"/>
              <a:t>GP should use a</a:t>
            </a:r>
            <a:r>
              <a:rPr lang="en-GB" i="1" dirty="0"/>
              <a:t> computerised</a:t>
            </a:r>
            <a:r>
              <a:rPr lang="en-US" i="1" dirty="0"/>
              <a:t> system</a:t>
            </a:r>
            <a:endParaRPr lang="en-ZA" dirty="0"/>
          </a:p>
        </p:txBody>
      </p:sp>
      <p:graphicFrame>
        <p:nvGraphicFramePr>
          <p:cNvPr id="6" name="Object 5"/>
          <p:cNvGraphicFramePr>
            <a:graphicFrameLocks/>
          </p:cNvGraphicFramePr>
          <p:nvPr>
            <p:extLst>
              <p:ext uri="{D42A27DB-BD31-4B8C-83A1-F6EECF244321}">
                <p14:modId xmlns:p14="http://schemas.microsoft.com/office/powerpoint/2010/main" val="4265354778"/>
              </p:ext>
            </p:extLst>
          </p:nvPr>
        </p:nvGraphicFramePr>
        <p:xfrm>
          <a:off x="1559684" y="3573171"/>
          <a:ext cx="5400600" cy="2016069"/>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2555776" y="5620598"/>
            <a:ext cx="3801041" cy="369332"/>
          </a:xfrm>
          <a:prstGeom prst="rect">
            <a:avLst/>
          </a:prstGeom>
          <a:noFill/>
        </p:spPr>
        <p:txBody>
          <a:bodyPr wrap="none" rtlCol="0">
            <a:spAutoFit/>
          </a:bodyPr>
          <a:lstStyle/>
          <a:p>
            <a:r>
              <a:rPr lang="en-US" i="1" dirty="0"/>
              <a:t>Overall storage medium preference</a:t>
            </a:r>
            <a:endParaRPr lang="en-ZA" dirty="0"/>
          </a:p>
        </p:txBody>
      </p:sp>
    </p:spTree>
    <p:extLst>
      <p:ext uri="{BB962C8B-B14F-4D97-AF65-F5344CB8AC3E}">
        <p14:creationId xmlns:p14="http://schemas.microsoft.com/office/powerpoint/2010/main" val="1097465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Findings: Why?</a:t>
            </a:r>
            <a:endParaRPr lang="en-ZA" dirty="0"/>
          </a:p>
        </p:txBody>
      </p:sp>
      <p:sp>
        <p:nvSpPr>
          <p:cNvPr id="3" name="Content Placeholder 2"/>
          <p:cNvSpPr>
            <a:spLocks noGrp="1"/>
          </p:cNvSpPr>
          <p:nvPr>
            <p:ph idx="1"/>
          </p:nvPr>
        </p:nvSpPr>
        <p:spPr/>
        <p:txBody>
          <a:bodyPr/>
          <a:lstStyle/>
          <a:p>
            <a:r>
              <a:rPr lang="en-US" dirty="0" smtClean="0"/>
              <a:t>Categories of key </a:t>
            </a:r>
            <a:r>
              <a:rPr lang="en-US" dirty="0"/>
              <a:t>phrase representing concept </a:t>
            </a:r>
            <a:r>
              <a:rPr lang="en-US" dirty="0" smtClean="0"/>
              <a:t>identified</a:t>
            </a:r>
          </a:p>
          <a:p>
            <a:pPr lvl="1"/>
            <a:r>
              <a:rPr lang="en-ZA" dirty="0" smtClean="0"/>
              <a:t>Clinical;</a:t>
            </a:r>
          </a:p>
          <a:p>
            <a:pPr lvl="1"/>
            <a:r>
              <a:rPr lang="en-ZA" dirty="0" smtClean="0"/>
              <a:t>Ecological;</a:t>
            </a:r>
            <a:endParaRPr lang="en-ZA" dirty="0"/>
          </a:p>
          <a:p>
            <a:pPr lvl="1"/>
            <a:r>
              <a:rPr lang="en-ZA" dirty="0" smtClean="0"/>
              <a:t>Security; and</a:t>
            </a:r>
          </a:p>
          <a:p>
            <a:pPr lvl="1"/>
            <a:r>
              <a:rPr lang="en-ZA" dirty="0" smtClean="0"/>
              <a:t>Technical.</a:t>
            </a:r>
          </a:p>
          <a:p>
            <a:pPr lvl="1"/>
            <a:endParaRPr lang="en-ZA" dirty="0"/>
          </a:p>
        </p:txBody>
      </p:sp>
    </p:spTree>
    <p:extLst>
      <p:ext uri="{BB962C8B-B14F-4D97-AF65-F5344CB8AC3E}">
        <p14:creationId xmlns:p14="http://schemas.microsoft.com/office/powerpoint/2010/main" val="1709249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0"/>
            <a:ext cx="5976664" cy="6861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2011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654224"/>
            <a:ext cx="5903362"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9367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Conclusion</a:t>
            </a:r>
            <a:endParaRPr lang="en-ZA" dirty="0"/>
          </a:p>
        </p:txBody>
      </p:sp>
      <p:sp>
        <p:nvSpPr>
          <p:cNvPr id="3" name="Content Placeholder 2"/>
          <p:cNvSpPr>
            <a:spLocks noGrp="1"/>
          </p:cNvSpPr>
          <p:nvPr>
            <p:ph idx="1"/>
          </p:nvPr>
        </p:nvSpPr>
        <p:spPr/>
        <p:txBody>
          <a:bodyPr/>
          <a:lstStyle/>
          <a:p>
            <a:r>
              <a:rPr lang="en-GB" dirty="0" smtClean="0"/>
              <a:t>This study found </a:t>
            </a:r>
            <a:r>
              <a:rPr lang="en-GB" dirty="0"/>
              <a:t>that about half of the participants preferred an EMR. The reasons for their preference were also </a:t>
            </a:r>
            <a:r>
              <a:rPr lang="en-GB" dirty="0" smtClean="0"/>
              <a:t>uncovered.</a:t>
            </a:r>
            <a:endParaRPr lang="en-ZA" dirty="0"/>
          </a:p>
        </p:txBody>
      </p:sp>
    </p:spTree>
    <p:extLst>
      <p:ext uri="{BB962C8B-B14F-4D97-AF65-F5344CB8AC3E}">
        <p14:creationId xmlns:p14="http://schemas.microsoft.com/office/powerpoint/2010/main" val="1855658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Acknowledgements</a:t>
            </a:r>
          </a:p>
        </p:txBody>
      </p:sp>
      <p:sp>
        <p:nvSpPr>
          <p:cNvPr id="43011" name="Content Placeholder 2"/>
          <p:cNvSpPr>
            <a:spLocks noGrp="1"/>
          </p:cNvSpPr>
          <p:nvPr>
            <p:ph idx="1"/>
          </p:nvPr>
        </p:nvSpPr>
        <p:spPr/>
        <p:txBody>
          <a:bodyPr/>
          <a:lstStyle/>
          <a:p>
            <a:r>
              <a:rPr lang="en-ZA" dirty="0" smtClean="0"/>
              <a:t>The financial assistance of National Research Foundation towards this research is hereby acknowledged.  Opinions expressed and conclusions arrived at, are those of the author and are not necessarily to be attributed to the National Research Foundation.</a:t>
            </a: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ZA" dirty="0" smtClean="0"/>
              <a:t>Socio-technical Systems Theory (STS)</a:t>
            </a:r>
            <a:endParaRPr lang="en-US" dirty="0" smtClean="0"/>
          </a:p>
        </p:txBody>
      </p:sp>
      <p:sp>
        <p:nvSpPr>
          <p:cNvPr id="18436" name="TextBox 1"/>
          <p:cNvSpPr txBox="1">
            <a:spLocks noChangeArrowheads="1"/>
          </p:cNvSpPr>
          <p:nvPr/>
        </p:nvSpPr>
        <p:spPr bwMode="auto">
          <a:xfrm>
            <a:off x="2822893" y="5349238"/>
            <a:ext cx="40636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smtClean="0">
                <a:solidFill>
                  <a:srgbClr val="000000"/>
                </a:solidFill>
              </a:rPr>
              <a:t>GP, Nurse and Admin staff</a:t>
            </a:r>
          </a:p>
        </p:txBody>
      </p:sp>
      <p:sp>
        <p:nvSpPr>
          <p:cNvPr id="18437" name="TextBox 2"/>
          <p:cNvSpPr txBox="1">
            <a:spLocks noChangeArrowheads="1"/>
          </p:cNvSpPr>
          <p:nvPr/>
        </p:nvSpPr>
        <p:spPr bwMode="auto">
          <a:xfrm>
            <a:off x="6886575" y="2552700"/>
            <a:ext cx="8683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smtClean="0">
                <a:solidFill>
                  <a:srgbClr val="000000"/>
                </a:solidFill>
              </a:rPr>
              <a:t>EMR</a:t>
            </a:r>
          </a:p>
        </p:txBody>
      </p:sp>
      <p:sp>
        <p:nvSpPr>
          <p:cNvPr id="18438" name="TextBox 3"/>
          <p:cNvSpPr txBox="1">
            <a:spLocks noChangeArrowheads="1"/>
          </p:cNvSpPr>
          <p:nvPr/>
        </p:nvSpPr>
        <p:spPr bwMode="auto">
          <a:xfrm>
            <a:off x="395288" y="2274888"/>
            <a:ext cx="20256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smtClean="0">
                <a:solidFill>
                  <a:srgbClr val="000000"/>
                </a:solidFill>
              </a:rPr>
              <a:t>Patient and Regulations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2188" y="1533525"/>
            <a:ext cx="4619625"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7461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“From the cradle to the grave”</a:t>
            </a:r>
          </a:p>
        </p:txBody>
      </p:sp>
      <p:pic>
        <p:nvPicPr>
          <p:cNvPr id="6148" name="Picture 4"/>
          <p:cNvPicPr>
            <a:picLocks noChangeAspect="1"/>
          </p:cNvPicPr>
          <p:nvPr/>
        </p:nvPicPr>
        <p:blipFill>
          <a:blip r:embed="rId3" cstate="print">
            <a:extLst/>
          </a:blip>
          <a:srcRect/>
          <a:stretch>
            <a:fillRect/>
          </a:stretch>
        </p:blipFill>
        <p:spPr bwMode="auto">
          <a:xfrm>
            <a:off x="5292725" y="3656013"/>
            <a:ext cx="2087563" cy="2305050"/>
          </a:xfrm>
          <a:prstGeom prst="rect">
            <a:avLst/>
          </a:prstGeom>
          <a:noFill/>
          <a:ln>
            <a:noFill/>
          </a:ln>
          <a:effectLst>
            <a:softEdge rad="31750"/>
          </a:effectLst>
          <a:extLst/>
        </p:spPr>
      </p:pic>
      <p:pic>
        <p:nvPicPr>
          <p:cNvPr id="6150" name="Picture 6"/>
          <p:cNvPicPr>
            <a:picLocks noChangeAspect="1"/>
          </p:cNvPicPr>
          <p:nvPr/>
        </p:nvPicPr>
        <p:blipFill>
          <a:blip r:embed="rId4" cstate="print">
            <a:extLst/>
          </a:blip>
          <a:srcRect/>
          <a:stretch>
            <a:fillRect/>
          </a:stretch>
        </p:blipFill>
        <p:spPr bwMode="auto">
          <a:xfrm>
            <a:off x="5064125" y="1409700"/>
            <a:ext cx="2543175" cy="1800225"/>
          </a:xfrm>
          <a:prstGeom prst="rect">
            <a:avLst/>
          </a:prstGeom>
          <a:noFill/>
          <a:ln>
            <a:noFill/>
          </a:ln>
          <a:effectLst>
            <a:softEdge rad="31750"/>
          </a:effectLst>
          <a:extLst/>
        </p:spPr>
      </p:pic>
      <p:cxnSp>
        <p:nvCxnSpPr>
          <p:cNvPr id="11" name="Straight Arrow Connector 10"/>
          <p:cNvCxnSpPr/>
          <p:nvPr/>
        </p:nvCxnSpPr>
        <p:spPr>
          <a:xfrm>
            <a:off x="3851920" y="2066925"/>
            <a:ext cx="1290637" cy="0"/>
          </a:xfrm>
          <a:prstGeom prst="straightConnector1">
            <a:avLst/>
          </a:prstGeom>
          <a:ln w="19050" cmpd="sng">
            <a:tailEnd type="triangle"/>
          </a:ln>
          <a:effectLst>
            <a:glow>
              <a:schemeClr val="accent1">
                <a:alpha val="69000"/>
              </a:schemeClr>
            </a:glow>
            <a:softEdge rad="0"/>
          </a:effectLst>
          <a:scene3d>
            <a:camera prst="orthographicFront"/>
            <a:lightRig rig="threePt" dir="t"/>
          </a:scene3d>
          <a:sp3d contourW="63500">
            <a:bevelT h="215900"/>
            <a:bevelB h="215900"/>
          </a:sp3d>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316663" y="3068638"/>
            <a:ext cx="19050" cy="587375"/>
          </a:xfrm>
          <a:prstGeom prst="straightConnector1">
            <a:avLst/>
          </a:prstGeom>
          <a:ln>
            <a:tailEnd type="arrow"/>
          </a:ln>
          <a:scene3d>
            <a:camera prst="orthographicFront"/>
            <a:lightRig rig="threePt" dir="t"/>
          </a:scene3d>
          <a:sp3d contourW="63500">
            <a:bevelT h="215900"/>
            <a:bevelB h="215900"/>
          </a:sp3d>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3838575" y="4808538"/>
            <a:ext cx="1454150" cy="22225"/>
          </a:xfrm>
          <a:prstGeom prst="straightConnector1">
            <a:avLst/>
          </a:prstGeom>
          <a:ln>
            <a:tailEnd type="arrow"/>
          </a:ln>
          <a:scene3d>
            <a:camera prst="orthographicFront"/>
            <a:lightRig rig="threePt" dir="t"/>
          </a:scene3d>
          <a:sp3d contourW="63500">
            <a:bevelT h="215900"/>
            <a:bevelB h="215900"/>
          </a:sp3d>
        </p:spPr>
        <p:style>
          <a:lnRef idx="1">
            <a:schemeClr val="accent1"/>
          </a:lnRef>
          <a:fillRef idx="0">
            <a:schemeClr val="accent1"/>
          </a:fillRef>
          <a:effectRef idx="0">
            <a:schemeClr val="accent1"/>
          </a:effectRef>
          <a:fontRef idx="minor">
            <a:schemeClr val="tx1"/>
          </a:fontRef>
        </p:style>
      </p:cxnSp>
      <p:pic>
        <p:nvPicPr>
          <p:cNvPr id="6152"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rcRect/>
          <a:stretch>
            <a:fillRect/>
          </a:stretch>
        </p:blipFill>
        <p:spPr>
          <a:xfrm>
            <a:off x="1677988" y="1200150"/>
            <a:ext cx="2095500" cy="2322513"/>
          </a:xfrm>
        </p:spPr>
      </p:pic>
      <p:pic>
        <p:nvPicPr>
          <p:cNvPr id="6153" name="Picture 8" descr="grave.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92275" y="3789363"/>
            <a:ext cx="2087563"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ZA" smtClean="0"/>
              <a:t>Continuity of Care Hierarchy</a:t>
            </a:r>
            <a:endParaRPr lang="en-US" smtClean="0"/>
          </a:p>
        </p:txBody>
      </p:sp>
      <p:graphicFrame>
        <p:nvGraphicFramePr>
          <p:cNvPr id="5" name="Diagram 4"/>
          <p:cNvGraphicFramePr/>
          <p:nvPr/>
        </p:nvGraphicFramePr>
        <p:xfrm>
          <a:off x="179512" y="1052736"/>
          <a:ext cx="8424936"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ZA" smtClean="0"/>
              <a:t>Continuity of Care Hierarchy</a:t>
            </a:r>
            <a:endParaRPr lang="en-US" smtClean="0"/>
          </a:p>
        </p:txBody>
      </p:sp>
      <p:graphicFrame>
        <p:nvGraphicFramePr>
          <p:cNvPr id="5" name="Diagram 4"/>
          <p:cNvGraphicFramePr/>
          <p:nvPr/>
        </p:nvGraphicFramePr>
        <p:xfrm>
          <a:off x="179512" y="1052736"/>
          <a:ext cx="8424936"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Patients’ preferred storage media for medical records?</a:t>
            </a:r>
            <a:endParaRPr lang="en-ZA" sz="24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76056" y="2160494"/>
            <a:ext cx="3600400" cy="2571715"/>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2177414"/>
            <a:ext cx="3816424" cy="2554796"/>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755576" y="4871326"/>
            <a:ext cx="7848872" cy="369332"/>
          </a:xfrm>
          <a:prstGeom prst="rect">
            <a:avLst/>
          </a:prstGeom>
          <a:noFill/>
        </p:spPr>
        <p:txBody>
          <a:bodyPr wrap="square" rtlCol="0">
            <a:spAutoFit/>
          </a:bodyPr>
          <a:lstStyle/>
          <a:p>
            <a:r>
              <a:rPr lang="en-ZA" dirty="0" smtClean="0"/>
              <a:t>Paper-based medical record?                             Electronic medical record?</a:t>
            </a:r>
            <a:endParaRPr lang="en-ZA" dirty="0"/>
          </a:p>
        </p:txBody>
      </p:sp>
    </p:spTree>
    <p:extLst>
      <p:ext uri="{BB962C8B-B14F-4D97-AF65-F5344CB8AC3E}">
        <p14:creationId xmlns:p14="http://schemas.microsoft.com/office/powerpoint/2010/main" val="3866091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smtClean="0"/>
              <a:t>Patients’ preferred storage media for medical records?</a:t>
            </a:r>
            <a:endParaRPr lang="en-ZA" sz="2400" dirty="0"/>
          </a:p>
        </p:txBody>
      </p:sp>
      <p:sp>
        <p:nvSpPr>
          <p:cNvPr id="3" name="Content Placeholder 2"/>
          <p:cNvSpPr>
            <a:spLocks noGrp="1"/>
          </p:cNvSpPr>
          <p:nvPr>
            <p:ph idx="1"/>
          </p:nvPr>
        </p:nvSpPr>
        <p:spPr/>
        <p:txBody>
          <a:bodyPr anchor="ctr"/>
          <a:lstStyle/>
          <a:p>
            <a:pPr algn="ctr"/>
            <a:r>
              <a:rPr lang="en-US" sz="3200" dirty="0" smtClean="0"/>
              <a:t>“Everyone </a:t>
            </a:r>
            <a:r>
              <a:rPr lang="en-US" sz="3200" dirty="0"/>
              <a:t>has the right to participate in decision-making on matters affecting one’s health</a:t>
            </a:r>
            <a:r>
              <a:rPr lang="en-US" sz="3200" dirty="0" smtClean="0"/>
              <a:t>” - South </a:t>
            </a:r>
            <a:r>
              <a:rPr lang="en-US" sz="3200" dirty="0"/>
              <a:t>African Patient Rights Charter</a:t>
            </a:r>
            <a:endParaRPr lang="en-ZA" sz="3200" dirty="0"/>
          </a:p>
        </p:txBody>
      </p:sp>
    </p:spTree>
    <p:extLst>
      <p:ext uri="{BB962C8B-B14F-4D97-AF65-F5344CB8AC3E}">
        <p14:creationId xmlns:p14="http://schemas.microsoft.com/office/powerpoint/2010/main" val="2153169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Study participants</a:t>
            </a:r>
            <a:endParaRPr lang="en-ZA"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520" y="1556792"/>
            <a:ext cx="3960440" cy="3841775"/>
          </a:xfrm>
          <a:prstGeom prst="rect">
            <a:avLst/>
          </a:prstGeom>
          <a:ln>
            <a:noFill/>
          </a:ln>
          <a:effectLst>
            <a:softEdge rad="112500"/>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4621" y="1118442"/>
            <a:ext cx="710481" cy="73268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4620" y="2204864"/>
            <a:ext cx="710481" cy="73268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4621" y="3284984"/>
            <a:ext cx="710481" cy="732684"/>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1223" y="4293096"/>
            <a:ext cx="710481" cy="732684"/>
          </a:xfrm>
          <a:prstGeom prst="rect">
            <a:avLst/>
          </a:prstGeom>
        </p:spPr>
      </p:pic>
      <p:cxnSp>
        <p:nvCxnSpPr>
          <p:cNvPr id="12" name="Straight Connector 11"/>
          <p:cNvCxnSpPr>
            <a:endCxn id="7" idx="1"/>
          </p:cNvCxnSpPr>
          <p:nvPr/>
        </p:nvCxnSpPr>
        <p:spPr>
          <a:xfrm flipV="1">
            <a:off x="2267744" y="1484784"/>
            <a:ext cx="2266877" cy="2016224"/>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a:endCxn id="8" idx="1"/>
          </p:cNvCxnSpPr>
          <p:nvPr/>
        </p:nvCxnSpPr>
        <p:spPr>
          <a:xfrm flipV="1">
            <a:off x="2267744" y="2571206"/>
            <a:ext cx="2266876" cy="929802"/>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a:endCxn id="9" idx="1"/>
          </p:cNvCxnSpPr>
          <p:nvPr/>
        </p:nvCxnSpPr>
        <p:spPr>
          <a:xfrm>
            <a:off x="2267744" y="3501008"/>
            <a:ext cx="2266877" cy="15031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a:endCxn id="10" idx="1"/>
          </p:cNvCxnSpPr>
          <p:nvPr/>
        </p:nvCxnSpPr>
        <p:spPr>
          <a:xfrm>
            <a:off x="2267744" y="3501008"/>
            <a:ext cx="2323479" cy="1158430"/>
          </a:xfrm>
          <a:prstGeom prst="line">
            <a:avLst/>
          </a:prstGeom>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192823" y="2502409"/>
            <a:ext cx="2520280" cy="646331"/>
          </a:xfrm>
          <a:prstGeom prst="rect">
            <a:avLst/>
          </a:prstGeom>
          <a:noFill/>
        </p:spPr>
        <p:txBody>
          <a:bodyPr wrap="square" rtlCol="0">
            <a:spAutoFit/>
          </a:bodyPr>
          <a:lstStyle/>
          <a:p>
            <a:pPr algn="ctr"/>
            <a:r>
              <a:rPr lang="en-US" b="1" dirty="0"/>
              <a:t>85 of 140</a:t>
            </a:r>
            <a:r>
              <a:rPr lang="en-US" dirty="0"/>
              <a:t> </a:t>
            </a:r>
            <a:endParaRPr lang="en-US" dirty="0" smtClean="0"/>
          </a:p>
          <a:p>
            <a:pPr algn="ctr"/>
            <a:r>
              <a:rPr lang="en-US" dirty="0" smtClean="0"/>
              <a:t>patient questionnaires</a:t>
            </a:r>
            <a:endParaRPr lang="en-ZA" dirty="0"/>
          </a:p>
        </p:txBody>
      </p:sp>
      <p:cxnSp>
        <p:nvCxnSpPr>
          <p:cNvPr id="22" name="Straight Connector 21"/>
          <p:cNvCxnSpPr>
            <a:stCxn id="7" idx="3"/>
            <a:endCxn id="21" idx="1"/>
          </p:cNvCxnSpPr>
          <p:nvPr/>
        </p:nvCxnSpPr>
        <p:spPr>
          <a:xfrm>
            <a:off x="5245102" y="1484784"/>
            <a:ext cx="947721" cy="1340791"/>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8" idx="3"/>
            <a:endCxn id="21" idx="1"/>
          </p:cNvCxnSpPr>
          <p:nvPr/>
        </p:nvCxnSpPr>
        <p:spPr>
          <a:xfrm>
            <a:off x="5245101" y="2571206"/>
            <a:ext cx="947722" cy="254369"/>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9" idx="3"/>
            <a:endCxn id="21" idx="1"/>
          </p:cNvCxnSpPr>
          <p:nvPr/>
        </p:nvCxnSpPr>
        <p:spPr>
          <a:xfrm flipV="1">
            <a:off x="5245102" y="2825575"/>
            <a:ext cx="947721" cy="825751"/>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10" idx="3"/>
            <a:endCxn id="21" idx="1"/>
          </p:cNvCxnSpPr>
          <p:nvPr/>
        </p:nvCxnSpPr>
        <p:spPr>
          <a:xfrm flipV="1">
            <a:off x="5301704" y="2825575"/>
            <a:ext cx="891119" cy="1833863"/>
          </a:xfrm>
          <a:prstGeom prst="line">
            <a:avLst/>
          </a:prstGeom>
        </p:spPr>
        <p:style>
          <a:lnRef idx="2">
            <a:schemeClr val="accent1"/>
          </a:lnRef>
          <a:fillRef idx="0">
            <a:schemeClr val="accent1"/>
          </a:fillRef>
          <a:effectRef idx="1">
            <a:schemeClr val="accent1"/>
          </a:effectRef>
          <a:fontRef idx="minor">
            <a:schemeClr val="tx1"/>
          </a:fontRef>
        </p:style>
      </p:cxnSp>
      <p:pic>
        <p:nvPicPr>
          <p:cNvPr id="41" name="Picture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4519" y="3085629"/>
            <a:ext cx="2196887" cy="1645545"/>
          </a:xfrm>
          <a:prstGeom prst="rect">
            <a:avLst/>
          </a:prstGeom>
          <a:ln>
            <a:noFill/>
          </a:ln>
          <a:effectLst>
            <a:softEdge rad="112500"/>
          </a:effectLst>
        </p:spPr>
      </p:pic>
    </p:spTree>
    <p:extLst>
      <p:ext uri="{BB962C8B-B14F-4D97-AF65-F5344CB8AC3E}">
        <p14:creationId xmlns:p14="http://schemas.microsoft.com/office/powerpoint/2010/main" val="696749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Demographics</a:t>
            </a:r>
            <a:endParaRPr lang="en-ZA" dirty="0"/>
          </a:p>
        </p:txBody>
      </p:sp>
      <p:graphicFrame>
        <p:nvGraphicFramePr>
          <p:cNvPr id="8" name="Chart 7"/>
          <p:cNvGraphicFramePr>
            <a:graphicFrameLocks/>
          </p:cNvGraphicFramePr>
          <p:nvPr>
            <p:extLst>
              <p:ext uri="{D42A27DB-BD31-4B8C-83A1-F6EECF244321}">
                <p14:modId xmlns:p14="http://schemas.microsoft.com/office/powerpoint/2010/main" val="3844497002"/>
              </p:ext>
            </p:extLst>
          </p:nvPr>
        </p:nvGraphicFramePr>
        <p:xfrm>
          <a:off x="168085" y="989579"/>
          <a:ext cx="4680520" cy="223224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547664" y="3171208"/>
            <a:ext cx="1774845" cy="369332"/>
          </a:xfrm>
          <a:prstGeom prst="rect">
            <a:avLst/>
          </a:prstGeom>
          <a:noFill/>
        </p:spPr>
        <p:txBody>
          <a:bodyPr wrap="none" rtlCol="0">
            <a:spAutoFit/>
          </a:bodyPr>
          <a:lstStyle/>
          <a:p>
            <a:r>
              <a:rPr lang="en-ZA" dirty="0" smtClean="0"/>
              <a:t>Age distribution</a:t>
            </a:r>
            <a:endParaRPr lang="en-ZA" dirty="0"/>
          </a:p>
        </p:txBody>
      </p:sp>
      <p:graphicFrame>
        <p:nvGraphicFramePr>
          <p:cNvPr id="11" name="Chart 10"/>
          <p:cNvGraphicFramePr>
            <a:graphicFrameLocks/>
          </p:cNvGraphicFramePr>
          <p:nvPr>
            <p:extLst>
              <p:ext uri="{D42A27DB-BD31-4B8C-83A1-F6EECF244321}">
                <p14:modId xmlns:p14="http://schemas.microsoft.com/office/powerpoint/2010/main" val="1456449870"/>
              </p:ext>
            </p:extLst>
          </p:nvPr>
        </p:nvGraphicFramePr>
        <p:xfrm>
          <a:off x="179512" y="3789040"/>
          <a:ext cx="4392488" cy="2376263"/>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743889" y="6118006"/>
            <a:ext cx="2830903" cy="369332"/>
          </a:xfrm>
          <a:prstGeom prst="rect">
            <a:avLst/>
          </a:prstGeom>
          <a:noFill/>
        </p:spPr>
        <p:txBody>
          <a:bodyPr wrap="none" rtlCol="0">
            <a:spAutoFit/>
          </a:bodyPr>
          <a:lstStyle/>
          <a:p>
            <a:r>
              <a:rPr lang="en-ZA" dirty="0"/>
              <a:t>Years visiting this practice</a:t>
            </a:r>
          </a:p>
        </p:txBody>
      </p:sp>
      <p:graphicFrame>
        <p:nvGraphicFramePr>
          <p:cNvPr id="14" name="Chart 13"/>
          <p:cNvGraphicFramePr/>
          <p:nvPr>
            <p:extLst>
              <p:ext uri="{D42A27DB-BD31-4B8C-83A1-F6EECF244321}">
                <p14:modId xmlns:p14="http://schemas.microsoft.com/office/powerpoint/2010/main" val="4182018485"/>
              </p:ext>
            </p:extLst>
          </p:nvPr>
        </p:nvGraphicFramePr>
        <p:xfrm>
          <a:off x="5292080" y="968779"/>
          <a:ext cx="3264024" cy="220242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5806312" y="3182290"/>
            <a:ext cx="2390398" cy="369332"/>
          </a:xfrm>
          <a:prstGeom prst="rect">
            <a:avLst/>
          </a:prstGeom>
          <a:noFill/>
        </p:spPr>
        <p:txBody>
          <a:bodyPr wrap="none" rtlCol="0">
            <a:spAutoFit/>
          </a:bodyPr>
          <a:lstStyle/>
          <a:p>
            <a:r>
              <a:rPr lang="en-ZA" dirty="0" smtClean="0"/>
              <a:t>Language distribution</a:t>
            </a:r>
            <a:endParaRPr lang="en-ZA" dirty="0"/>
          </a:p>
        </p:txBody>
      </p:sp>
      <p:graphicFrame>
        <p:nvGraphicFramePr>
          <p:cNvPr id="17" name="Chart 16"/>
          <p:cNvGraphicFramePr/>
          <p:nvPr>
            <p:extLst>
              <p:ext uri="{D42A27DB-BD31-4B8C-83A1-F6EECF244321}">
                <p14:modId xmlns:p14="http://schemas.microsoft.com/office/powerpoint/2010/main" val="524030149"/>
              </p:ext>
            </p:extLst>
          </p:nvPr>
        </p:nvGraphicFramePr>
        <p:xfrm>
          <a:off x="4932040" y="3772423"/>
          <a:ext cx="3840088" cy="234558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Box 17"/>
          <p:cNvSpPr txBox="1"/>
          <p:nvPr/>
        </p:nvSpPr>
        <p:spPr>
          <a:xfrm>
            <a:off x="5788282" y="6102944"/>
            <a:ext cx="1903085" cy="369332"/>
          </a:xfrm>
          <a:prstGeom prst="rect">
            <a:avLst/>
          </a:prstGeom>
          <a:noFill/>
        </p:spPr>
        <p:txBody>
          <a:bodyPr wrap="none" rtlCol="0">
            <a:spAutoFit/>
          </a:bodyPr>
          <a:lstStyle/>
          <a:p>
            <a:r>
              <a:rPr lang="en-ZA" dirty="0" smtClean="0"/>
              <a:t>Education </a:t>
            </a:r>
            <a:r>
              <a:rPr lang="en-ZA" dirty="0"/>
              <a:t>profile</a:t>
            </a:r>
          </a:p>
        </p:txBody>
      </p:sp>
    </p:spTree>
    <p:extLst>
      <p:ext uri="{BB962C8B-B14F-4D97-AF65-F5344CB8AC3E}">
        <p14:creationId xmlns:p14="http://schemas.microsoft.com/office/powerpoint/2010/main" val="2303401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6693</TotalTime>
  <Words>299</Words>
  <Application>Microsoft Office PowerPoint</Application>
  <PresentationFormat>On-screen Show (4:3)</PresentationFormat>
  <Paragraphs>73</Paragraphs>
  <Slides>18</Slides>
  <Notes>18</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Default Design</vt:lpstr>
      <vt:lpstr>1_Default Design</vt:lpstr>
      <vt:lpstr>Patient preferences regarding storage media for medical records</vt:lpstr>
      <vt:lpstr>Socio-technical Systems Theory (STS)</vt:lpstr>
      <vt:lpstr>“From the cradle to the grave”</vt:lpstr>
      <vt:lpstr>Continuity of Care Hierarchy</vt:lpstr>
      <vt:lpstr>Continuity of Care Hierarchy</vt:lpstr>
      <vt:lpstr>Patients’ preferred storage media for medical records?</vt:lpstr>
      <vt:lpstr>Patients’ preferred storage media for medical records?</vt:lpstr>
      <vt:lpstr>Study participants</vt:lpstr>
      <vt:lpstr>Demographics</vt:lpstr>
      <vt:lpstr>Findings: Continuity &amp; Quality of care</vt:lpstr>
      <vt:lpstr>Findings: Patient Confidentiality</vt:lpstr>
      <vt:lpstr>Findings: Patient Storage Preferences</vt:lpstr>
      <vt:lpstr>Findings: Patient Storage Preferences</vt:lpstr>
      <vt:lpstr>Findings: Why?</vt:lpstr>
      <vt:lpstr>PowerPoint Presentation</vt:lpstr>
      <vt:lpstr>PowerPoint Presentation</vt:lpstr>
      <vt:lpstr>Conclusion</vt:lpstr>
      <vt:lpstr>Acknowledgements</vt:lpstr>
    </vt:vector>
  </TitlesOfParts>
  <Company>NMMU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CSchonknecht</dc:creator>
  <cp:lastModifiedBy>Masiza, Melissa (Ms) (Summerstrand Campus North)</cp:lastModifiedBy>
  <cp:revision>238</cp:revision>
  <cp:lastPrinted>2013-07-04T04:27:41Z</cp:lastPrinted>
  <dcterms:created xsi:type="dcterms:W3CDTF">2006-12-05T12:30:39Z</dcterms:created>
  <dcterms:modified xsi:type="dcterms:W3CDTF">2013-07-05T12:33:55Z</dcterms:modified>
</cp:coreProperties>
</file>